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sldIdLst>
    <p:sldId id="273" r:id="rId5"/>
    <p:sldId id="272" r:id="rId6"/>
    <p:sldId id="286" r:id="rId7"/>
    <p:sldId id="287" r:id="rId8"/>
    <p:sldId id="289" r:id="rId9"/>
    <p:sldId id="290" r:id="rId10"/>
    <p:sldId id="296" r:id="rId11"/>
    <p:sldId id="291" r:id="rId12"/>
    <p:sldId id="292" r:id="rId13"/>
    <p:sldId id="293" r:id="rId14"/>
    <p:sldId id="294" r:id="rId15"/>
    <p:sldId id="297" r:id="rId16"/>
    <p:sldId id="298" r:id="rId17"/>
    <p:sldId id="299" r:id="rId18"/>
    <p:sldId id="300" r:id="rId19"/>
    <p:sldId id="301" r:id="rId20"/>
    <p:sldId id="302" r:id="rId21"/>
    <p:sldId id="303" r:id="rId22"/>
    <p:sldId id="304" r:id="rId23"/>
    <p:sldId id="333" r:id="rId24"/>
    <p:sldId id="334" r:id="rId25"/>
    <p:sldId id="322" r:id="rId26"/>
    <p:sldId id="323" r:id="rId27"/>
    <p:sldId id="325" r:id="rId28"/>
    <p:sldId id="326" r:id="rId29"/>
    <p:sldId id="327" r:id="rId30"/>
    <p:sldId id="328" r:id="rId31"/>
    <p:sldId id="329" r:id="rId32"/>
    <p:sldId id="330" r:id="rId33"/>
    <p:sldId id="331" r:id="rId34"/>
    <p:sldId id="332" r:id="rId35"/>
  </p:sldIdLst>
  <p:sldSz cx="12192000" cy="6858000"/>
  <p:notesSz cx="6797675" cy="9872663"/>
  <p:custDataLst>
    <p:tags r:id="rId37"/>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FD9"/>
    <a:srgbClr val="92D050"/>
    <a:srgbClr val="F0F0F0"/>
    <a:srgbClr val="336699"/>
    <a:srgbClr val="8997A4"/>
    <a:srgbClr val="7C878E"/>
    <a:srgbClr val="000000"/>
    <a:srgbClr val="979797"/>
    <a:srgbClr val="4B4F54"/>
    <a:srgbClr val="606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B4C2A-3A2F-F684-1ECB-485209B66AA8}" v="137" dt="2025-05-19T12:43:24.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1" autoAdjust="0"/>
    <p:restoredTop sz="92949" autoAdjust="0"/>
  </p:normalViewPr>
  <p:slideViewPr>
    <p:cSldViewPr snapToGrid="0">
      <p:cViewPr varScale="1">
        <p:scale>
          <a:sx n="111" d="100"/>
          <a:sy n="111" d="100"/>
        </p:scale>
        <p:origin x="90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6630" y="90"/>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9:20:06.845"/>
    </inkml:context>
    <inkml:brush xml:id="br0">
      <inkml:brushProperty name="width" value="0.05" units="cm"/>
      <inkml:brushProperty name="height" value="0.05" units="cm"/>
      <inkml:brushProperty name="color" value="#008C3A"/>
    </inkml:brush>
  </inkml:definitions>
  <inkml:trace contextRef="#ctx0" brushRef="#br0">0 1 7578,'0'0'1600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5/19/2025</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pl-PL" noProof="0"/>
              <a:t>Kliknij ikonę, aby dodać obraz</a:t>
            </a:r>
            <a:endParaRPr lang="en-US" noProof="0" dirty="0"/>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Click to edit Presentation Headline.</a:t>
            </a:r>
            <a:br>
              <a:rPr lang="en-US" dirty="0"/>
            </a:br>
            <a:r>
              <a:rPr lang="en-US" dirty="0"/>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a:t>
            </a:r>
            <a:br>
              <a:rPr lang="en-US" noProof="0" dirty="0"/>
            </a:br>
            <a:r>
              <a:rPr lang="en-US" noProof="0" dirty="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pl-PL"/>
              <a:t>Kliknij ikonę, aby dodać wykres</a:t>
            </a:r>
            <a:endParaRPr lang="en-US" dirty="0"/>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endParaRPr lang="en-US" dirty="0"/>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dirty="0"/>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Insert closing headline.</a:t>
            </a:r>
            <a:br>
              <a:rPr lang="en-US" dirty="0"/>
            </a:br>
            <a:r>
              <a:rPr lang="en-US" dirty="0"/>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a:srcRect l="8308" t="9357" r="9482" b="37471"/>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New Slide</a:t>
            </a:r>
          </a:p>
          <a:p>
            <a:pPr defTabSz="914400"/>
            <a:endParaRPr lang="en-US" sz="800" b="0" dirty="0">
              <a:solidFill>
                <a:schemeClr val="tx1"/>
              </a:solidFill>
              <a:latin typeface="+mj-lt"/>
              <a:cs typeface="Arial" pitchFamily="34" charset="0"/>
            </a:endParaRPr>
          </a:p>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Layout </a:t>
            </a:r>
            <a:r>
              <a:rPr lang="en-US" sz="800" b="0" dirty="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a:t>
            </a:r>
            <a:r>
              <a:rPr lang="en-US" sz="800" dirty="0">
                <a:solidFill>
                  <a:schemeClr val="tx1"/>
                </a:solidFill>
                <a:latin typeface="+mn-lt"/>
                <a:cs typeface="Arial" pitchFamily="34" charset="0"/>
              </a:rPr>
              <a:t>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dirty="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dirty="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dirty="0">
                <a:solidFill>
                  <a:srgbClr val="000000"/>
                </a:solidFill>
                <a:cs typeface="Arial" pitchFamily="34" charset="0"/>
              </a:rPr>
              <a:t>Headline: Roboto Bold, size 34</a:t>
            </a:r>
          </a:p>
          <a:p>
            <a:pPr defTabSz="914400">
              <a:spcAft>
                <a:spcPts val="400"/>
              </a:spcAft>
            </a:pPr>
            <a:r>
              <a:rPr lang="en-US" sz="800" dirty="0">
                <a:solidFill>
                  <a:srgbClr val="000000"/>
                </a:solidFill>
                <a:cs typeface="Arial" pitchFamily="34" charset="0"/>
              </a:rPr>
              <a:t>Sub-headline: Roboto Light, size 20</a:t>
            </a:r>
          </a:p>
          <a:p>
            <a:pPr defTabSz="914400">
              <a:spcAft>
                <a:spcPts val="400"/>
              </a:spcAft>
            </a:pPr>
            <a:r>
              <a:rPr lang="en-US" sz="800" dirty="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a:t>
            </a:r>
            <a:r>
              <a:rPr lang="en-US" sz="800" b="0" dirty="0">
                <a:solidFill>
                  <a:schemeClr val="tx1"/>
                </a:solidFill>
                <a:latin typeface="+mj-lt"/>
                <a:cs typeface="Arial" pitchFamily="34" charset="0"/>
                <a:sym typeface="Wingdings 3"/>
              </a:rPr>
              <a:t>Guides</a:t>
            </a:r>
            <a:endParaRPr lang="en-US" sz="800" b="0" dirty="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dirty="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dirty="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endParaRPr lang="en-US" dirty="0"/>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dirty="0"/>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SMARTART </a:t>
            </a:r>
            <a:r>
              <a:rPr lang="en-US" sz="800" dirty="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Keep charts and SmartArt simple and minimalistic. </a:t>
            </a:r>
            <a:br>
              <a:rPr lang="en-US" sz="800" dirty="0">
                <a:solidFill>
                  <a:schemeClr val="tx1"/>
                </a:solidFill>
                <a:cs typeface="Arial" pitchFamily="34" charset="0"/>
              </a:rPr>
            </a:br>
            <a:endParaRPr lang="en-US" sz="800" dirty="0">
              <a:solidFill>
                <a:schemeClr val="tx1"/>
              </a:solidFill>
              <a:cs typeface="Arial" pitchFamily="34" charset="0"/>
            </a:endParaRPr>
          </a:p>
          <a:p>
            <a:pPr defTabSz="914400"/>
            <a:r>
              <a:rPr lang="en-US" sz="800" dirty="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dirty="0">
                <a:latin typeface="+mj-lt"/>
              </a:rPr>
              <a:t>Nilfisk presentation guidelines and tips</a:t>
            </a:r>
            <a:endParaRPr lang="en-US" sz="2800" dirty="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endParaRPr lang="en-US" dirty="0"/>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endParaRPr lang="en-US" dirty="0"/>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endParaRPr lang="en-US" dirty="0"/>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dirty="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dirty="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endParaRPr lang="en-US" dirty="0"/>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endParaRPr lang="en-US" dirty="0"/>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a:xfrm>
            <a:off x="3008551" y="6529068"/>
            <a:ext cx="759950" cy="153888"/>
          </a:xfrm>
          <a:prstGeom prst="rect">
            <a:avLst/>
          </a:prstGeom>
        </p:spPr>
        <p:txBody>
          <a:bodyPr/>
          <a:lstStyle/>
          <a:p>
            <a:fld id="{A0ABC626-455B-41B0-A0E7-A5E156590607}" type="datetime1">
              <a:rPr lang="en-US" smtClean="0"/>
              <a:pPr/>
              <a:t>5/19/2025</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endParaRPr lang="en-US" dirty="0"/>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dirty="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5" name="Footer Placeholder 4"/>
          <p:cNvSpPr>
            <a:spLocks noGrp="1"/>
          </p:cNvSpPr>
          <p:nvPr>
            <p:ph type="ftr" sz="quarter" idx="3"/>
          </p:nvPr>
        </p:nvSpPr>
        <p:spPr>
          <a:xfrm>
            <a:off x="920896" y="6529068"/>
            <a:ext cx="5835504"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dirty="0"/>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dirty="0"/>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tiff"/><Relationship Id="rId16"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tiff"/><Relationship Id="rId16"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tif"/><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tif"/><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nilfisk.com/en-gb/professional/dealer-portal/" TargetMode="External"/><Relationship Id="rId2" Type="http://schemas.openxmlformats.org/officeDocument/2006/relationships/image" Target="../media/image11.ti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4.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5.tif"/><Relationship Id="rId3" Type="http://schemas.microsoft.com/office/2007/relationships/hdphoto" Target="../media/hdphoto1.wdp"/><Relationship Id="rId7" Type="http://schemas.openxmlformats.org/officeDocument/2006/relationships/image" Target="../media/image14.tif"/><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623F94-08FF-74C8-5D5C-AB65F11CB1DC}"/>
              </a:ext>
            </a:extLst>
          </p:cNvPr>
          <p:cNvSpPr/>
          <p:nvPr/>
        </p:nvSpPr>
        <p:spPr>
          <a:xfrm>
            <a:off x="0" y="0"/>
            <a:ext cx="12191280" cy="627379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a:extLst>
              <a:ext uri="{FF2B5EF4-FFF2-40B4-BE49-F238E27FC236}">
                <a16:creationId xmlns:a16="http://schemas.microsoft.com/office/drawing/2014/main" id="{5506C470-1950-F196-92DF-A4D2FF9CB775}"/>
              </a:ext>
            </a:extLst>
          </p:cNvPr>
          <p:cNvSpPr/>
          <p:nvPr/>
        </p:nvSpPr>
        <p:spPr>
          <a:xfrm>
            <a:off x="0" y="4419600"/>
            <a:ext cx="12191280" cy="1854197"/>
          </a:xfrm>
          <a:prstGeom prst="rect">
            <a:avLst/>
          </a:prstGeom>
          <a:gradFill>
            <a:gsLst>
              <a:gs pos="0">
                <a:schemeClr val="bg2">
                  <a:lumMod val="20000"/>
                  <a:lumOff val="80000"/>
                </a:schemeClr>
              </a:gs>
              <a:gs pos="76000">
                <a:schemeClr val="bg2">
                  <a:lumMod val="40000"/>
                  <a:lumOff val="60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6" name="Group 5">
            <a:extLst>
              <a:ext uri="{FF2B5EF4-FFF2-40B4-BE49-F238E27FC236}">
                <a16:creationId xmlns:a16="http://schemas.microsoft.com/office/drawing/2014/main" id="{96B3F1CC-DFCF-524B-F3E9-B79A0F01C315}"/>
              </a:ext>
            </a:extLst>
          </p:cNvPr>
          <p:cNvGrpSpPr/>
          <p:nvPr/>
        </p:nvGrpSpPr>
        <p:grpSpPr>
          <a:xfrm>
            <a:off x="3932422" y="2365451"/>
            <a:ext cx="4187457" cy="3897614"/>
            <a:chOff x="4011797" y="2365451"/>
            <a:chExt cx="4187457" cy="3897614"/>
          </a:xfrm>
        </p:grpSpPr>
        <p:pic>
          <p:nvPicPr>
            <p:cNvPr id="5" name="Immagine 9">
              <a:extLst>
                <a:ext uri="{FF2B5EF4-FFF2-40B4-BE49-F238E27FC236}">
                  <a16:creationId xmlns:a16="http://schemas.microsoft.com/office/drawing/2014/main" id="{53B42C41-1271-ECDA-0CE6-9E15A5CC1E03}"/>
                </a:ext>
              </a:extLst>
            </p:cNvPr>
            <p:cNvPicPr>
              <a:picLocks noChangeAspect="1"/>
            </p:cNvPicPr>
            <p:nvPr/>
          </p:nvPicPr>
          <p:blipFill>
            <a:blip r:embed="rId2"/>
            <a:srcRect/>
            <a:stretch/>
          </p:blipFill>
          <p:spPr>
            <a:xfrm>
              <a:off x="6202124" y="2403551"/>
              <a:ext cx="1997130" cy="3859514"/>
            </a:xfrm>
            <a:prstGeom prst="rect">
              <a:avLst/>
            </a:prstGeom>
          </p:spPr>
        </p:pic>
        <p:pic>
          <p:nvPicPr>
            <p:cNvPr id="9" name="Immagine 2">
              <a:extLst>
                <a:ext uri="{FF2B5EF4-FFF2-40B4-BE49-F238E27FC236}">
                  <a16:creationId xmlns:a16="http://schemas.microsoft.com/office/drawing/2014/main" id="{DB044A2C-E300-A362-1FFC-CF45B05F1332}"/>
                </a:ext>
              </a:extLst>
            </p:cNvPr>
            <p:cNvPicPr>
              <a:picLocks noChangeAspect="1"/>
            </p:cNvPicPr>
            <p:nvPr/>
          </p:nvPicPr>
          <p:blipFill>
            <a:blip r:embed="rId3"/>
            <a:srcRect/>
            <a:stretch/>
          </p:blipFill>
          <p:spPr>
            <a:xfrm>
              <a:off x="4011797" y="2365451"/>
              <a:ext cx="2190327" cy="3822698"/>
            </a:xfrm>
            <a:prstGeom prst="rect">
              <a:avLst/>
            </a:prstGeom>
          </p:spPr>
        </p:pic>
      </p:grpSp>
      <p:sp>
        <p:nvSpPr>
          <p:cNvPr id="3" name="Title 2">
            <a:extLst>
              <a:ext uri="{FF2B5EF4-FFF2-40B4-BE49-F238E27FC236}">
                <a16:creationId xmlns:a16="http://schemas.microsoft.com/office/drawing/2014/main" id="{08F58484-5BC4-4866-93A0-0360B816257A}"/>
              </a:ext>
            </a:extLst>
          </p:cNvPr>
          <p:cNvSpPr>
            <a:spLocks noGrp="1"/>
          </p:cNvSpPr>
          <p:nvPr>
            <p:ph type="title"/>
          </p:nvPr>
        </p:nvSpPr>
        <p:spPr>
          <a:xfrm>
            <a:off x="479425" y="578411"/>
            <a:ext cx="11233150" cy="1538883"/>
          </a:xfrm>
        </p:spPr>
        <p:txBody>
          <a:bodyPr>
            <a:spAutoFit/>
          </a:bodyPr>
          <a:lstStyle/>
          <a:p>
            <a:pPr>
              <a:lnSpc>
                <a:spcPct val="100000"/>
              </a:lnSpc>
            </a:pPr>
            <a:r>
              <a:rPr lang="en-US" sz="2000" b="0" spc="100" dirty="0">
                <a:latin typeface="Roboto regular" panose="02000000000000000000" pitchFamily="2" charset="0"/>
                <a:ea typeface="Roboto regular" panose="02000000000000000000" pitchFamily="2" charset="0"/>
                <a:cs typeface="Roboto regular" panose="02000000000000000000" pitchFamily="2" charset="0"/>
              </a:rPr>
              <a:t>VHC010-VHC011</a:t>
            </a:r>
            <a:br>
              <a:rPr lang="en-US" dirty="0"/>
            </a:br>
            <a:r>
              <a:rPr lang="en-US" dirty="0"/>
              <a:t>The mini-industrial vacuums range</a:t>
            </a:r>
            <a:br>
              <a:rPr lang="en-US" dirty="0"/>
            </a:br>
            <a:r>
              <a:rPr lang="en-US" dirty="0"/>
              <a:t>compressed air drive</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66939D6-6557-4237-898B-931BC890A7B3}"/>
                  </a:ext>
                </a:extLst>
              </p14:cNvPr>
              <p14:cNvContentPartPr/>
              <p14:nvPr/>
            </p14:nvContentPartPr>
            <p14:xfrm>
              <a:off x="-255960" y="1515154"/>
              <a:ext cx="360" cy="360"/>
            </p14:xfrm>
          </p:contentPart>
        </mc:Choice>
        <mc:Fallback xmlns="">
          <p:pic>
            <p:nvPicPr>
              <p:cNvPr id="4" name="Ink 3">
                <a:extLst>
                  <a:ext uri="{FF2B5EF4-FFF2-40B4-BE49-F238E27FC236}">
                    <a16:creationId xmlns:a16="http://schemas.microsoft.com/office/drawing/2014/main" id="{566939D6-6557-4237-898B-931BC890A7B3}"/>
                  </a:ext>
                </a:extLst>
              </p:cNvPr>
              <p:cNvPicPr/>
              <p:nvPr/>
            </p:nvPicPr>
            <p:blipFill>
              <a:blip r:embed="rId5"/>
              <a:stretch>
                <a:fillRect/>
              </a:stretch>
            </p:blipFill>
            <p:spPr>
              <a:xfrm>
                <a:off x="-264960" y="1506514"/>
                <a:ext cx="18000" cy="18000"/>
              </a:xfrm>
              <a:prstGeom prst="rect">
                <a:avLst/>
              </a:prstGeom>
            </p:spPr>
          </p:pic>
        </mc:Fallback>
      </mc:AlternateContent>
    </p:spTree>
    <p:extLst>
      <p:ext uri="{BB962C8B-B14F-4D97-AF65-F5344CB8AC3E}">
        <p14:creationId xmlns:p14="http://schemas.microsoft.com/office/powerpoint/2010/main" val="41783173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A9FF-337F-B60C-5B7E-F97BE6EE9C2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3B0247A9-C447-9073-E477-4A7EFEBCE1FB}"/>
              </a:ext>
            </a:extLst>
          </p:cNvPr>
          <p:cNvSpPr>
            <a:spLocks noGrp="1"/>
          </p:cNvSpPr>
          <p:nvPr>
            <p:ph type="ctrTitle"/>
          </p:nvPr>
        </p:nvSpPr>
        <p:spPr/>
        <p:txBody>
          <a:bodyPr/>
          <a:lstStyle/>
          <a:p>
            <a:r>
              <a:rPr lang="en-US" dirty="0"/>
              <a:t>3</a:t>
            </a:r>
          </a:p>
        </p:txBody>
      </p:sp>
      <p:sp>
        <p:nvSpPr>
          <p:cNvPr id="19" name="Text Placeholder 18">
            <a:extLst>
              <a:ext uri="{FF2B5EF4-FFF2-40B4-BE49-F238E27FC236}">
                <a16:creationId xmlns:a16="http://schemas.microsoft.com/office/drawing/2014/main" id="{82349EBD-E83D-5CFC-77C4-9D8B169AAC5C}"/>
              </a:ext>
            </a:extLst>
          </p:cNvPr>
          <p:cNvSpPr>
            <a:spLocks noGrp="1"/>
          </p:cNvSpPr>
          <p:nvPr>
            <p:ph type="body" sz="quarter" idx="13"/>
          </p:nvPr>
        </p:nvSpPr>
        <p:spPr/>
        <p:txBody>
          <a:bodyPr/>
          <a:lstStyle/>
          <a:p>
            <a:r>
              <a:rPr lang="en-US" dirty="0"/>
              <a:t>Key features and benefits </a:t>
            </a:r>
          </a:p>
        </p:txBody>
      </p:sp>
      <p:sp>
        <p:nvSpPr>
          <p:cNvPr id="16" name="Footer Placeholder 15">
            <a:extLst>
              <a:ext uri="{FF2B5EF4-FFF2-40B4-BE49-F238E27FC236}">
                <a16:creationId xmlns:a16="http://schemas.microsoft.com/office/drawing/2014/main" id="{EA4978C3-7ADD-543C-1587-2A61DC1B6304}"/>
              </a:ext>
            </a:extLst>
          </p:cNvPr>
          <p:cNvSpPr>
            <a:spLocks noGrp="1"/>
          </p:cNvSpPr>
          <p:nvPr>
            <p:ph type="ftr" sz="quarter" idx="15"/>
          </p:nvPr>
        </p:nvSpPr>
        <p:spPr/>
        <p:txBody>
          <a:bodyPr/>
          <a:lstStyle/>
          <a:p>
            <a:pPr algn="l"/>
            <a:r>
              <a:rPr lang="en-US" dirty="0"/>
              <a:t>COMPANY CONFIDENTIAL</a:t>
            </a:r>
          </a:p>
        </p:txBody>
      </p:sp>
      <p:sp>
        <p:nvSpPr>
          <p:cNvPr id="17" name="Slide Number Placeholder 16">
            <a:extLst>
              <a:ext uri="{FF2B5EF4-FFF2-40B4-BE49-F238E27FC236}">
                <a16:creationId xmlns:a16="http://schemas.microsoft.com/office/drawing/2014/main" id="{B28395D7-B17F-6EF9-B692-4F4A7888F4A4}"/>
              </a:ext>
            </a:extLst>
          </p:cNvPr>
          <p:cNvSpPr>
            <a:spLocks noGrp="1"/>
          </p:cNvSpPr>
          <p:nvPr>
            <p:ph type="sldNum" sz="quarter" idx="16"/>
          </p:nvPr>
        </p:nvSpPr>
        <p:spPr/>
        <p:txBody>
          <a:bodyPr/>
          <a:lstStyle/>
          <a:p>
            <a:fld id="{6C385236-B7BA-4938-9EA6-6DEC8CA653D7}" type="slidenum">
              <a:rPr lang="en-US" smtClean="0"/>
              <a:pPr/>
              <a:t>10</a:t>
            </a:fld>
            <a:endParaRPr lang="en-US" dirty="0"/>
          </a:p>
        </p:txBody>
      </p:sp>
    </p:spTree>
    <p:extLst>
      <p:ext uri="{BB962C8B-B14F-4D97-AF65-F5344CB8AC3E}">
        <p14:creationId xmlns:p14="http://schemas.microsoft.com/office/powerpoint/2010/main" val="37452664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9CAC15-17D3-C99E-632B-E66DDA011048}"/>
              </a:ext>
            </a:extLst>
          </p:cNvPr>
          <p:cNvSpPr>
            <a:spLocks noGrp="1"/>
          </p:cNvSpPr>
          <p:nvPr>
            <p:ph type="body" sz="quarter" idx="15"/>
          </p:nvPr>
        </p:nvSpPr>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5673AA93-DD71-1142-9A68-9D1652A26AFC}"/>
              </a:ext>
            </a:extLst>
          </p:cNvPr>
          <p:cNvSpPr>
            <a:spLocks noGrp="1"/>
          </p:cNvSpPr>
          <p:nvPr>
            <p:ph type="ftr" sz="quarter" idx="19"/>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36DE233E-BBA0-AC03-C241-98138EAC4123}"/>
              </a:ext>
            </a:extLst>
          </p:cNvPr>
          <p:cNvSpPr>
            <a:spLocks noGrp="1"/>
          </p:cNvSpPr>
          <p:nvPr>
            <p:ph type="sldNum" sz="quarter" idx="20"/>
          </p:nvPr>
        </p:nvSpPr>
        <p:spPr/>
        <p:txBody>
          <a:bodyPr/>
          <a:lstStyle/>
          <a:p>
            <a:fld id="{6C385236-B7BA-4938-9EA6-6DEC8CA653D7}" type="slidenum">
              <a:rPr lang="en-US" smtClean="0"/>
              <a:pPr/>
              <a:t>11</a:t>
            </a:fld>
            <a:endParaRPr lang="en-US" dirty="0"/>
          </a:p>
        </p:txBody>
      </p:sp>
      <p:sp>
        <p:nvSpPr>
          <p:cNvPr id="7" name="Text Placeholder 6">
            <a:extLst>
              <a:ext uri="{FF2B5EF4-FFF2-40B4-BE49-F238E27FC236}">
                <a16:creationId xmlns:a16="http://schemas.microsoft.com/office/drawing/2014/main" id="{7C49861A-1611-9A31-E9EC-41F3ADFA6D87}"/>
              </a:ext>
            </a:extLst>
          </p:cNvPr>
          <p:cNvSpPr>
            <a:spLocks noGrp="1"/>
          </p:cNvSpPr>
          <p:nvPr>
            <p:ph type="body" sz="quarter" idx="14"/>
          </p:nvPr>
        </p:nvSpPr>
        <p:spPr/>
        <p:txBody>
          <a:bodyPr/>
          <a:lstStyle/>
          <a:p>
            <a:r>
              <a:rPr lang="en-US" dirty="0"/>
              <a:t>VHS011 Z22 EXA / C2D2</a:t>
            </a:r>
          </a:p>
        </p:txBody>
      </p:sp>
      <p:sp>
        <p:nvSpPr>
          <p:cNvPr id="6" name="Title 5">
            <a:extLst>
              <a:ext uri="{FF2B5EF4-FFF2-40B4-BE49-F238E27FC236}">
                <a16:creationId xmlns:a16="http://schemas.microsoft.com/office/drawing/2014/main" id="{6BEE4DDF-CF1F-1330-4072-24443913425A}"/>
              </a:ext>
            </a:extLst>
          </p:cNvPr>
          <p:cNvSpPr>
            <a:spLocks noGrp="1"/>
          </p:cNvSpPr>
          <p:nvPr>
            <p:ph type="title"/>
          </p:nvPr>
        </p:nvSpPr>
        <p:spPr/>
        <p:txBody>
          <a:bodyPr/>
          <a:lstStyle/>
          <a:p>
            <a:r>
              <a:rPr lang="en-US" dirty="0"/>
              <a:t>Key features and design</a:t>
            </a:r>
          </a:p>
        </p:txBody>
      </p:sp>
      <p:pic>
        <p:nvPicPr>
          <p:cNvPr id="10" name="Immagine 16">
            <a:extLst>
              <a:ext uri="{FF2B5EF4-FFF2-40B4-BE49-F238E27FC236}">
                <a16:creationId xmlns:a16="http://schemas.microsoft.com/office/drawing/2014/main" id="{43138B2F-2800-B494-69D9-E1EF85A57B1C}"/>
              </a:ext>
            </a:extLst>
          </p:cNvPr>
          <p:cNvPicPr>
            <a:picLocks noChangeAspect="1"/>
          </p:cNvPicPr>
          <p:nvPr/>
        </p:nvPicPr>
        <p:blipFill>
          <a:blip r:embed="rId2"/>
          <a:srcRect/>
          <a:stretch/>
        </p:blipFill>
        <p:spPr>
          <a:xfrm>
            <a:off x="8724336" y="4165735"/>
            <a:ext cx="1953753" cy="2117589"/>
          </a:xfrm>
          <a:prstGeom prst="rect">
            <a:avLst/>
          </a:prstGeom>
        </p:spPr>
      </p:pic>
      <p:pic>
        <p:nvPicPr>
          <p:cNvPr id="12" name="Immagine 9">
            <a:extLst>
              <a:ext uri="{FF2B5EF4-FFF2-40B4-BE49-F238E27FC236}">
                <a16:creationId xmlns:a16="http://schemas.microsoft.com/office/drawing/2014/main" id="{02BA285B-3BBD-3640-0D1C-EA2C09ABA587}"/>
              </a:ext>
            </a:extLst>
          </p:cNvPr>
          <p:cNvPicPr>
            <a:picLocks noChangeAspect="1"/>
          </p:cNvPicPr>
          <p:nvPr/>
        </p:nvPicPr>
        <p:blipFill>
          <a:blip r:embed="rId3"/>
          <a:srcRect/>
          <a:stretch/>
        </p:blipFill>
        <p:spPr>
          <a:xfrm>
            <a:off x="3747777" y="1016283"/>
            <a:ext cx="2355494" cy="5335336"/>
          </a:xfrm>
          <a:prstGeom prst="rect">
            <a:avLst/>
          </a:prstGeom>
        </p:spPr>
      </p:pic>
      <p:sp>
        <p:nvSpPr>
          <p:cNvPr id="13" name="Rectangle 12">
            <a:extLst>
              <a:ext uri="{FF2B5EF4-FFF2-40B4-BE49-F238E27FC236}">
                <a16:creationId xmlns:a16="http://schemas.microsoft.com/office/drawing/2014/main" id="{7214D93E-4ACE-B663-DC0F-C03AB71434CC}"/>
              </a:ext>
            </a:extLst>
          </p:cNvPr>
          <p:cNvSpPr/>
          <p:nvPr/>
        </p:nvSpPr>
        <p:spPr>
          <a:xfrm>
            <a:off x="479421" y="1649860"/>
            <a:ext cx="2778129" cy="483081"/>
          </a:xfrm>
          <a:prstGeom prst="rect">
            <a:avLst/>
          </a:prstGeom>
        </p:spPr>
        <p:txBody>
          <a:bodyPr wrap="square" lIns="0" tIns="0" rIns="0" bIns="91440" anchor="b">
            <a:spAutoFit/>
          </a:bodyPr>
          <a:lstStyle/>
          <a:p>
            <a:pPr>
              <a:lnSpc>
                <a:spcPct val="120000"/>
              </a:lnSpc>
            </a:pPr>
            <a:r>
              <a:rPr lang="en-US" sz="1100" dirty="0"/>
              <a:t>Vacuum gauge for a constant monitoring of the performance and filtration efficiency</a:t>
            </a:r>
          </a:p>
        </p:txBody>
      </p:sp>
      <p:sp>
        <p:nvSpPr>
          <p:cNvPr id="14" name="Rectangle 13">
            <a:extLst>
              <a:ext uri="{FF2B5EF4-FFF2-40B4-BE49-F238E27FC236}">
                <a16:creationId xmlns:a16="http://schemas.microsoft.com/office/drawing/2014/main" id="{F689CD67-D690-843C-C001-554A696285EA}"/>
              </a:ext>
            </a:extLst>
          </p:cNvPr>
          <p:cNvSpPr/>
          <p:nvPr/>
        </p:nvSpPr>
        <p:spPr>
          <a:xfrm>
            <a:off x="479421" y="2549026"/>
            <a:ext cx="2962989" cy="483081"/>
          </a:xfrm>
          <a:prstGeom prst="rect">
            <a:avLst/>
          </a:prstGeom>
        </p:spPr>
        <p:txBody>
          <a:bodyPr wrap="square" lIns="0" tIns="0" rIns="0" bIns="91440" anchor="b">
            <a:spAutoFit/>
          </a:bodyPr>
          <a:lstStyle/>
          <a:p>
            <a:pPr>
              <a:lnSpc>
                <a:spcPct val="120000"/>
              </a:lnSpc>
            </a:pPr>
            <a:r>
              <a:rPr lang="en-US" sz="1100" dirty="0"/>
              <a:t>PullClean cleaning filter system, easy and efficient operation</a:t>
            </a:r>
          </a:p>
        </p:txBody>
      </p:sp>
      <p:sp>
        <p:nvSpPr>
          <p:cNvPr id="15" name="Rectangle 14">
            <a:extLst>
              <a:ext uri="{FF2B5EF4-FFF2-40B4-BE49-F238E27FC236}">
                <a16:creationId xmlns:a16="http://schemas.microsoft.com/office/drawing/2014/main" id="{9536DBFD-9D5A-4E7B-BCD9-DDB9023F4DC8}"/>
              </a:ext>
            </a:extLst>
          </p:cNvPr>
          <p:cNvSpPr/>
          <p:nvPr/>
        </p:nvSpPr>
        <p:spPr>
          <a:xfrm>
            <a:off x="479423" y="3338552"/>
            <a:ext cx="3312126" cy="686213"/>
          </a:xfrm>
          <a:prstGeom prst="rect">
            <a:avLst/>
          </a:prstGeom>
        </p:spPr>
        <p:txBody>
          <a:bodyPr wrap="square" lIns="0" tIns="0" rIns="0" bIns="91440" anchor="b">
            <a:spAutoFit/>
          </a:bodyPr>
          <a:lstStyle/>
          <a:p>
            <a:pPr>
              <a:lnSpc>
                <a:spcPct val="120000"/>
              </a:lnSpc>
            </a:pPr>
            <a:r>
              <a:rPr lang="en-US" sz="1100" dirty="0"/>
              <a:t>High efficiency filters: M-Class (as standard); </a:t>
            </a:r>
            <a:br>
              <a:rPr lang="en-US" sz="1100" dirty="0"/>
            </a:br>
            <a:r>
              <a:rPr lang="en-US" sz="1100" dirty="0"/>
              <a:t>PTFE or HEPA 14 upstream filter 99,995</a:t>
            </a:r>
            <a:r>
              <a:rPr lang="en-US" sz="1100"/>
              <a:t>% </a:t>
            </a:r>
            <a:br>
              <a:rPr lang="en-US" sz="1100"/>
            </a:br>
            <a:r>
              <a:rPr lang="en-US" sz="1100"/>
              <a:t>0.1-0.2 </a:t>
            </a:r>
            <a:r>
              <a:rPr lang="en-US" sz="1100" dirty="0"/>
              <a:t>microns (as option) all filters are antistatic</a:t>
            </a:r>
          </a:p>
        </p:txBody>
      </p:sp>
      <p:sp>
        <p:nvSpPr>
          <p:cNvPr id="16" name="Rectangle 15">
            <a:extLst>
              <a:ext uri="{FF2B5EF4-FFF2-40B4-BE49-F238E27FC236}">
                <a16:creationId xmlns:a16="http://schemas.microsoft.com/office/drawing/2014/main" id="{DDD6CEB2-091C-1F9B-7039-77CE606475D1}"/>
              </a:ext>
            </a:extLst>
          </p:cNvPr>
          <p:cNvSpPr/>
          <p:nvPr/>
        </p:nvSpPr>
        <p:spPr>
          <a:xfrm>
            <a:off x="479422" y="4398596"/>
            <a:ext cx="3326320" cy="483081"/>
          </a:xfrm>
          <a:prstGeom prst="rect">
            <a:avLst/>
          </a:prstGeom>
        </p:spPr>
        <p:txBody>
          <a:bodyPr wrap="square" lIns="0" tIns="0" rIns="0" bIns="91440" anchor="b">
            <a:spAutoFit/>
          </a:bodyPr>
          <a:lstStyle/>
          <a:p>
            <a:pPr>
              <a:lnSpc>
                <a:spcPct val="120000"/>
              </a:lnSpc>
            </a:pPr>
            <a:r>
              <a:rPr lang="en-US" sz="1100" dirty="0"/>
              <a:t>Safe and mistake proof connection for certified ATEX accessories Ø40 EXA</a:t>
            </a:r>
          </a:p>
        </p:txBody>
      </p:sp>
      <p:sp>
        <p:nvSpPr>
          <p:cNvPr id="17" name="Rectangle 16">
            <a:extLst>
              <a:ext uri="{FF2B5EF4-FFF2-40B4-BE49-F238E27FC236}">
                <a16:creationId xmlns:a16="http://schemas.microsoft.com/office/drawing/2014/main" id="{B08C3FA5-66B3-5B89-0CD6-AD0F5059D254}"/>
              </a:ext>
            </a:extLst>
          </p:cNvPr>
          <p:cNvSpPr/>
          <p:nvPr/>
        </p:nvSpPr>
        <p:spPr>
          <a:xfrm>
            <a:off x="479422" y="5112955"/>
            <a:ext cx="3155319" cy="483081"/>
          </a:xfrm>
          <a:prstGeom prst="rect">
            <a:avLst/>
          </a:prstGeom>
        </p:spPr>
        <p:txBody>
          <a:bodyPr wrap="square" lIns="0" tIns="0" rIns="0" bIns="91440" anchor="b">
            <a:spAutoFit/>
          </a:bodyPr>
          <a:lstStyle/>
          <a:p>
            <a:pPr>
              <a:lnSpc>
                <a:spcPct val="120000"/>
              </a:lnSpc>
            </a:pPr>
            <a:r>
              <a:rPr lang="en-US" sz="1100" dirty="0"/>
              <a:t>15 L removable container AISI304, easily washable thanks to removable wheel-base </a:t>
            </a:r>
          </a:p>
        </p:txBody>
      </p:sp>
      <p:sp>
        <p:nvSpPr>
          <p:cNvPr id="18" name="Rectangle 17">
            <a:extLst>
              <a:ext uri="{FF2B5EF4-FFF2-40B4-BE49-F238E27FC236}">
                <a16:creationId xmlns:a16="http://schemas.microsoft.com/office/drawing/2014/main" id="{9E8CFB75-CD20-CF31-AE13-FDC444A80626}"/>
              </a:ext>
            </a:extLst>
          </p:cNvPr>
          <p:cNvSpPr/>
          <p:nvPr/>
        </p:nvSpPr>
        <p:spPr>
          <a:xfrm>
            <a:off x="479422" y="5990958"/>
            <a:ext cx="3155319" cy="279948"/>
          </a:xfrm>
          <a:prstGeom prst="rect">
            <a:avLst/>
          </a:prstGeom>
        </p:spPr>
        <p:txBody>
          <a:bodyPr wrap="square" lIns="0" tIns="0" rIns="0" bIns="91440">
            <a:spAutoFit/>
          </a:bodyPr>
          <a:lstStyle/>
          <a:p>
            <a:pPr>
              <a:lnSpc>
                <a:spcPct val="120000"/>
              </a:lnSpc>
            </a:pPr>
            <a:r>
              <a:rPr lang="en-US" sz="1100" dirty="0"/>
              <a:t>Antistatic wheels</a:t>
            </a:r>
          </a:p>
        </p:txBody>
      </p:sp>
      <p:cxnSp>
        <p:nvCxnSpPr>
          <p:cNvPr id="19" name="Straight Arrow Connector 38">
            <a:extLst>
              <a:ext uri="{FF2B5EF4-FFF2-40B4-BE49-F238E27FC236}">
                <a16:creationId xmlns:a16="http://schemas.microsoft.com/office/drawing/2014/main" id="{BA2AA451-7E99-441F-18A6-EA0854ABD674}"/>
              </a:ext>
            </a:extLst>
          </p:cNvPr>
          <p:cNvCxnSpPr>
            <a:cxnSpLocks/>
          </p:cNvCxnSpPr>
          <p:nvPr/>
        </p:nvCxnSpPr>
        <p:spPr>
          <a:xfrm flipV="1">
            <a:off x="475521" y="6072188"/>
            <a:ext cx="3739292" cy="202258"/>
          </a:xfrm>
          <a:prstGeom prst="bentConnector3">
            <a:avLst>
              <a:gd name="adj1" fmla="val 10005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2767FE-1B41-03FD-B1A8-09A4C62F1B34}"/>
              </a:ext>
            </a:extLst>
          </p:cNvPr>
          <p:cNvCxnSpPr>
            <a:cxnSpLocks/>
          </p:cNvCxnSpPr>
          <p:nvPr/>
        </p:nvCxnSpPr>
        <p:spPr>
          <a:xfrm>
            <a:off x="478619" y="2128083"/>
            <a:ext cx="4020682"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E743B5B-B174-CC42-3758-A742DF0DA452}"/>
              </a:ext>
            </a:extLst>
          </p:cNvPr>
          <p:cNvCxnSpPr>
            <a:cxnSpLocks/>
          </p:cNvCxnSpPr>
          <p:nvPr/>
        </p:nvCxnSpPr>
        <p:spPr>
          <a:xfrm>
            <a:off x="478619" y="3037138"/>
            <a:ext cx="40933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70A07C-C149-A5D7-398C-D9F9CB9E2AE8}"/>
              </a:ext>
            </a:extLst>
          </p:cNvPr>
          <p:cNvCxnSpPr>
            <a:cxnSpLocks/>
          </p:cNvCxnSpPr>
          <p:nvPr/>
        </p:nvCxnSpPr>
        <p:spPr>
          <a:xfrm>
            <a:off x="475521" y="4024399"/>
            <a:ext cx="445842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45C3AF-80E0-FE1F-2ABA-F5AF1E7C7200}"/>
              </a:ext>
            </a:extLst>
          </p:cNvPr>
          <p:cNvCxnSpPr>
            <a:cxnSpLocks/>
          </p:cNvCxnSpPr>
          <p:nvPr/>
        </p:nvCxnSpPr>
        <p:spPr>
          <a:xfrm>
            <a:off x="475521" y="4879811"/>
            <a:ext cx="402378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38">
            <a:extLst>
              <a:ext uri="{FF2B5EF4-FFF2-40B4-BE49-F238E27FC236}">
                <a16:creationId xmlns:a16="http://schemas.microsoft.com/office/drawing/2014/main" id="{9372A48B-6D0B-89B0-132F-364018304DE1}"/>
              </a:ext>
            </a:extLst>
          </p:cNvPr>
          <p:cNvCxnSpPr>
            <a:cxnSpLocks/>
          </p:cNvCxnSpPr>
          <p:nvPr/>
        </p:nvCxnSpPr>
        <p:spPr>
          <a:xfrm flipV="1">
            <a:off x="475521" y="5422136"/>
            <a:ext cx="4400276" cy="178949"/>
          </a:xfrm>
          <a:prstGeom prst="bentConnector3">
            <a:avLst>
              <a:gd name="adj1" fmla="val 9997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5A457C7-E66C-2866-8BEA-AF59AAF2ADFC}"/>
              </a:ext>
            </a:extLst>
          </p:cNvPr>
          <p:cNvCxnSpPr>
            <a:cxnSpLocks/>
          </p:cNvCxnSpPr>
          <p:nvPr/>
        </p:nvCxnSpPr>
        <p:spPr>
          <a:xfrm>
            <a:off x="4146876" y="3312773"/>
            <a:ext cx="78707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4425BA-6040-3645-2585-D799FEE4DA4F}"/>
              </a:ext>
            </a:extLst>
          </p:cNvPr>
          <p:cNvCxnSpPr>
            <a:cxnSpLocks/>
          </p:cNvCxnSpPr>
          <p:nvPr/>
        </p:nvCxnSpPr>
        <p:spPr>
          <a:xfrm>
            <a:off x="4146876" y="3312773"/>
            <a:ext cx="0" cy="71162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BDA674-C498-5979-BCF0-ED6169D4FB57}"/>
              </a:ext>
            </a:extLst>
          </p:cNvPr>
          <p:cNvSpPr/>
          <p:nvPr/>
        </p:nvSpPr>
        <p:spPr>
          <a:xfrm>
            <a:off x="6103271" y="2350651"/>
            <a:ext cx="2173110" cy="483081"/>
          </a:xfrm>
          <a:prstGeom prst="rect">
            <a:avLst/>
          </a:prstGeom>
        </p:spPr>
        <p:txBody>
          <a:bodyPr wrap="square" lIns="0" tIns="0" rIns="0" bIns="91440" anchor="b">
            <a:spAutoFit/>
          </a:bodyPr>
          <a:lstStyle/>
          <a:p>
            <a:pPr algn="r">
              <a:lnSpc>
                <a:spcPct val="120000"/>
              </a:lnSpc>
            </a:pPr>
            <a:r>
              <a:rPr lang="en-US" sz="1100" dirty="0"/>
              <a:t>Rounded shape for an easy cleaning of the overall surface </a:t>
            </a:r>
          </a:p>
        </p:txBody>
      </p:sp>
      <p:sp>
        <p:nvSpPr>
          <p:cNvPr id="28" name="Rectangle 27">
            <a:extLst>
              <a:ext uri="{FF2B5EF4-FFF2-40B4-BE49-F238E27FC236}">
                <a16:creationId xmlns:a16="http://schemas.microsoft.com/office/drawing/2014/main" id="{0E1F9C06-7863-7068-861E-1080C10D6CAD}"/>
              </a:ext>
            </a:extLst>
          </p:cNvPr>
          <p:cNvSpPr/>
          <p:nvPr/>
        </p:nvSpPr>
        <p:spPr>
          <a:xfrm>
            <a:off x="5901372" y="3019824"/>
            <a:ext cx="2375009" cy="279948"/>
          </a:xfrm>
          <a:prstGeom prst="rect">
            <a:avLst/>
          </a:prstGeom>
        </p:spPr>
        <p:txBody>
          <a:bodyPr wrap="square" lIns="0" tIns="0" rIns="0" bIns="91440" anchor="b">
            <a:spAutoFit/>
          </a:bodyPr>
          <a:lstStyle/>
          <a:p>
            <a:pPr algn="r">
              <a:lnSpc>
                <a:spcPct val="120000"/>
              </a:lnSpc>
            </a:pPr>
            <a:r>
              <a:rPr lang="en-US" sz="1100" dirty="0"/>
              <a:t>Quiet – only 70 dB(A) level noise</a:t>
            </a:r>
          </a:p>
        </p:txBody>
      </p:sp>
      <p:sp>
        <p:nvSpPr>
          <p:cNvPr id="29" name="Rectangle 28">
            <a:extLst>
              <a:ext uri="{FF2B5EF4-FFF2-40B4-BE49-F238E27FC236}">
                <a16:creationId xmlns:a16="http://schemas.microsoft.com/office/drawing/2014/main" id="{4696B94E-6CB5-9ABF-1DCA-ED2C08F24BB6}"/>
              </a:ext>
            </a:extLst>
          </p:cNvPr>
          <p:cNvSpPr/>
          <p:nvPr/>
        </p:nvSpPr>
        <p:spPr>
          <a:xfrm>
            <a:off x="5920887" y="3521419"/>
            <a:ext cx="2355493" cy="483081"/>
          </a:xfrm>
          <a:prstGeom prst="rect">
            <a:avLst/>
          </a:prstGeom>
        </p:spPr>
        <p:txBody>
          <a:bodyPr wrap="square" lIns="0" tIns="0" rIns="0" bIns="91440" anchor="b">
            <a:spAutoFit/>
          </a:bodyPr>
          <a:lstStyle/>
          <a:p>
            <a:pPr algn="r">
              <a:lnSpc>
                <a:spcPct val="120000"/>
              </a:lnSpc>
            </a:pPr>
            <a:r>
              <a:rPr lang="en-US" sz="1100" dirty="0"/>
              <a:t>Easy and fast service: everything quickly accessible</a:t>
            </a:r>
          </a:p>
        </p:txBody>
      </p:sp>
      <p:sp>
        <p:nvSpPr>
          <p:cNvPr id="30" name="Rectangle 29">
            <a:extLst>
              <a:ext uri="{FF2B5EF4-FFF2-40B4-BE49-F238E27FC236}">
                <a16:creationId xmlns:a16="http://schemas.microsoft.com/office/drawing/2014/main" id="{D10F753D-0D0A-B3AA-E240-EA500DD0D1FA}"/>
              </a:ext>
            </a:extLst>
          </p:cNvPr>
          <p:cNvSpPr/>
          <p:nvPr/>
        </p:nvSpPr>
        <p:spPr>
          <a:xfrm>
            <a:off x="5978852" y="4424886"/>
            <a:ext cx="2297529" cy="483081"/>
          </a:xfrm>
          <a:prstGeom prst="rect">
            <a:avLst/>
          </a:prstGeom>
        </p:spPr>
        <p:txBody>
          <a:bodyPr wrap="square" lIns="0" tIns="0" rIns="0" bIns="91440" anchor="b">
            <a:spAutoFit/>
          </a:bodyPr>
          <a:lstStyle/>
          <a:p>
            <a:pPr algn="r">
              <a:lnSpc>
                <a:spcPct val="120000"/>
              </a:lnSpc>
            </a:pPr>
            <a:r>
              <a:rPr lang="en-US" sz="1100" dirty="0"/>
              <a:t>Fully grounded and bonded,  avoids electrostatic sparks, electrical hazard</a:t>
            </a:r>
          </a:p>
        </p:txBody>
      </p:sp>
      <p:sp>
        <p:nvSpPr>
          <p:cNvPr id="31" name="Rectangle 30">
            <a:extLst>
              <a:ext uri="{FF2B5EF4-FFF2-40B4-BE49-F238E27FC236}">
                <a16:creationId xmlns:a16="http://schemas.microsoft.com/office/drawing/2014/main" id="{955E9FC0-7525-E894-3D65-5AEBE7468D02}"/>
              </a:ext>
            </a:extLst>
          </p:cNvPr>
          <p:cNvSpPr/>
          <p:nvPr/>
        </p:nvSpPr>
        <p:spPr>
          <a:xfrm>
            <a:off x="6096000" y="5113208"/>
            <a:ext cx="2180381" cy="483081"/>
          </a:xfrm>
          <a:prstGeom prst="rect">
            <a:avLst/>
          </a:prstGeom>
        </p:spPr>
        <p:txBody>
          <a:bodyPr wrap="square" lIns="0" tIns="0" rIns="0" bIns="91440" anchor="b">
            <a:spAutoFit/>
          </a:bodyPr>
          <a:lstStyle/>
          <a:p>
            <a:pPr algn="r">
              <a:lnSpc>
                <a:spcPct val="120000"/>
              </a:lnSpc>
            </a:pPr>
            <a:r>
              <a:rPr lang="en-US" sz="1100" dirty="0"/>
              <a:t>Parking brake, stable also on slightly sloped</a:t>
            </a:r>
          </a:p>
        </p:txBody>
      </p:sp>
      <p:sp>
        <p:nvSpPr>
          <p:cNvPr id="32" name="Rectangle 31">
            <a:extLst>
              <a:ext uri="{FF2B5EF4-FFF2-40B4-BE49-F238E27FC236}">
                <a16:creationId xmlns:a16="http://schemas.microsoft.com/office/drawing/2014/main" id="{524D762C-C098-D0E4-32A4-6759A181D088}"/>
              </a:ext>
            </a:extLst>
          </p:cNvPr>
          <p:cNvSpPr/>
          <p:nvPr/>
        </p:nvSpPr>
        <p:spPr>
          <a:xfrm>
            <a:off x="5920887" y="5794494"/>
            <a:ext cx="2355494" cy="483081"/>
          </a:xfrm>
          <a:prstGeom prst="rect">
            <a:avLst/>
          </a:prstGeom>
        </p:spPr>
        <p:txBody>
          <a:bodyPr wrap="square" lIns="0" tIns="0" rIns="0" bIns="91440" anchor="b">
            <a:spAutoFit/>
          </a:bodyPr>
          <a:lstStyle/>
          <a:p>
            <a:pPr algn="r">
              <a:lnSpc>
                <a:spcPct val="120000"/>
              </a:lnSpc>
            </a:pPr>
            <a:r>
              <a:rPr lang="en-US" sz="1100" dirty="0"/>
              <a:t>High </a:t>
            </a:r>
            <a:r>
              <a:rPr lang="en-US" sz="1100" dirty="0" err="1"/>
              <a:t>manoeuvrable</a:t>
            </a:r>
            <a:r>
              <a:rPr lang="en-US" sz="1100" dirty="0"/>
              <a:t> thanks to </a:t>
            </a:r>
            <a:br>
              <a:rPr lang="en-US" sz="1100" dirty="0"/>
            </a:br>
            <a:r>
              <a:rPr lang="en-US" sz="1100" dirty="0"/>
              <a:t>the 4 ball bearing pivoting wheels</a:t>
            </a:r>
          </a:p>
        </p:txBody>
      </p:sp>
      <p:cxnSp>
        <p:nvCxnSpPr>
          <p:cNvPr id="34" name="Straight Arrow Connector 88">
            <a:extLst>
              <a:ext uri="{FF2B5EF4-FFF2-40B4-BE49-F238E27FC236}">
                <a16:creationId xmlns:a16="http://schemas.microsoft.com/office/drawing/2014/main" id="{8853F2EE-70C2-2E11-6B0E-2EE1572E8672}"/>
              </a:ext>
            </a:extLst>
          </p:cNvPr>
          <p:cNvCxnSpPr>
            <a:cxnSpLocks/>
          </p:cNvCxnSpPr>
          <p:nvPr/>
        </p:nvCxnSpPr>
        <p:spPr>
          <a:xfrm rot="10800000">
            <a:off x="5317934" y="1887515"/>
            <a:ext cx="2958446" cy="238029"/>
          </a:xfrm>
          <a:prstGeom prst="bentConnector3">
            <a:avLst>
              <a:gd name="adj1" fmla="val 1003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88">
            <a:extLst>
              <a:ext uri="{FF2B5EF4-FFF2-40B4-BE49-F238E27FC236}">
                <a16:creationId xmlns:a16="http://schemas.microsoft.com/office/drawing/2014/main" id="{DB3A3531-368A-71F4-4241-499112E4AB8C}"/>
              </a:ext>
            </a:extLst>
          </p:cNvPr>
          <p:cNvCxnSpPr>
            <a:cxnSpLocks/>
          </p:cNvCxnSpPr>
          <p:nvPr/>
        </p:nvCxnSpPr>
        <p:spPr>
          <a:xfrm rot="10800000">
            <a:off x="4933950" y="2104287"/>
            <a:ext cx="3342429" cy="726445"/>
          </a:xfrm>
          <a:prstGeom prst="bentConnector3">
            <a:avLst>
              <a:gd name="adj1" fmla="val 10037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88">
            <a:extLst>
              <a:ext uri="{FF2B5EF4-FFF2-40B4-BE49-F238E27FC236}">
                <a16:creationId xmlns:a16="http://schemas.microsoft.com/office/drawing/2014/main" id="{8E54141A-90CD-8EC3-9EE2-E4E61CC43841}"/>
              </a:ext>
            </a:extLst>
          </p:cNvPr>
          <p:cNvCxnSpPr>
            <a:cxnSpLocks/>
          </p:cNvCxnSpPr>
          <p:nvPr/>
        </p:nvCxnSpPr>
        <p:spPr>
          <a:xfrm rot="10800000">
            <a:off x="5317934" y="2952737"/>
            <a:ext cx="2958446" cy="343828"/>
          </a:xfrm>
          <a:prstGeom prst="bentConnector3">
            <a:avLst>
              <a:gd name="adj1" fmla="val 1001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88">
            <a:extLst>
              <a:ext uri="{FF2B5EF4-FFF2-40B4-BE49-F238E27FC236}">
                <a16:creationId xmlns:a16="http://schemas.microsoft.com/office/drawing/2014/main" id="{1BBB2E53-265B-0F56-48C4-64358A7FE36A}"/>
              </a:ext>
            </a:extLst>
          </p:cNvPr>
          <p:cNvCxnSpPr>
            <a:cxnSpLocks/>
          </p:cNvCxnSpPr>
          <p:nvPr/>
        </p:nvCxnSpPr>
        <p:spPr>
          <a:xfrm rot="10800000" flipV="1">
            <a:off x="5227329" y="4007476"/>
            <a:ext cx="3049050" cy="391830"/>
          </a:xfrm>
          <a:prstGeom prst="bentConnector3">
            <a:avLst>
              <a:gd name="adj1" fmla="val 99987"/>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88">
            <a:extLst>
              <a:ext uri="{FF2B5EF4-FFF2-40B4-BE49-F238E27FC236}">
                <a16:creationId xmlns:a16="http://schemas.microsoft.com/office/drawing/2014/main" id="{5CEDD12F-D307-B410-FE6C-66204CAB3F41}"/>
              </a:ext>
            </a:extLst>
          </p:cNvPr>
          <p:cNvCxnSpPr>
            <a:cxnSpLocks/>
          </p:cNvCxnSpPr>
          <p:nvPr/>
        </p:nvCxnSpPr>
        <p:spPr>
          <a:xfrm flipH="1">
            <a:off x="5462075" y="4909456"/>
            <a:ext cx="2814306"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88">
            <a:extLst>
              <a:ext uri="{FF2B5EF4-FFF2-40B4-BE49-F238E27FC236}">
                <a16:creationId xmlns:a16="http://schemas.microsoft.com/office/drawing/2014/main" id="{BA6A1C78-3D2D-85CB-7423-1D53F045F092}"/>
              </a:ext>
            </a:extLst>
          </p:cNvPr>
          <p:cNvCxnSpPr>
            <a:cxnSpLocks/>
          </p:cNvCxnSpPr>
          <p:nvPr/>
        </p:nvCxnSpPr>
        <p:spPr>
          <a:xfrm flipH="1">
            <a:off x="5678287" y="5601084"/>
            <a:ext cx="259809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88">
            <a:extLst>
              <a:ext uri="{FF2B5EF4-FFF2-40B4-BE49-F238E27FC236}">
                <a16:creationId xmlns:a16="http://schemas.microsoft.com/office/drawing/2014/main" id="{833EDA5F-3357-1011-CABE-3A236A96BBE0}"/>
              </a:ext>
            </a:extLst>
          </p:cNvPr>
          <p:cNvCxnSpPr>
            <a:cxnSpLocks/>
          </p:cNvCxnSpPr>
          <p:nvPr/>
        </p:nvCxnSpPr>
        <p:spPr>
          <a:xfrm flipH="1">
            <a:off x="5093451" y="6274968"/>
            <a:ext cx="31829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88">
            <a:extLst>
              <a:ext uri="{FF2B5EF4-FFF2-40B4-BE49-F238E27FC236}">
                <a16:creationId xmlns:a16="http://schemas.microsoft.com/office/drawing/2014/main" id="{3CD31527-8613-4D03-374E-7A2E51E646BC}"/>
              </a:ext>
            </a:extLst>
          </p:cNvPr>
          <p:cNvCxnSpPr>
            <a:cxnSpLocks/>
          </p:cNvCxnSpPr>
          <p:nvPr/>
        </p:nvCxnSpPr>
        <p:spPr>
          <a:xfrm rot="10800000" flipV="1">
            <a:off x="9512912" y="4656300"/>
            <a:ext cx="2372817" cy="325269"/>
          </a:xfrm>
          <a:prstGeom prst="bentConnector3">
            <a:avLst>
              <a:gd name="adj1" fmla="val 10014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8D23F76-A604-3240-0BC0-3349AAF13B21}"/>
              </a:ext>
            </a:extLst>
          </p:cNvPr>
          <p:cNvSpPr/>
          <p:nvPr/>
        </p:nvSpPr>
        <p:spPr>
          <a:xfrm>
            <a:off x="10691498" y="5359449"/>
            <a:ext cx="1194231" cy="279948"/>
          </a:xfrm>
          <a:prstGeom prst="rect">
            <a:avLst/>
          </a:prstGeom>
        </p:spPr>
        <p:txBody>
          <a:bodyPr wrap="square" lIns="0" tIns="0" rIns="0" bIns="91440" anchor="b">
            <a:spAutoFit/>
          </a:bodyPr>
          <a:lstStyle/>
          <a:p>
            <a:pPr algn="r">
              <a:lnSpc>
                <a:spcPct val="120000"/>
              </a:lnSpc>
            </a:pPr>
            <a:r>
              <a:rPr lang="en-US" sz="1100" dirty="0"/>
              <a:t>Protection bracket</a:t>
            </a:r>
          </a:p>
        </p:txBody>
      </p:sp>
      <p:sp>
        <p:nvSpPr>
          <p:cNvPr id="44" name="Rectangle 43">
            <a:extLst>
              <a:ext uri="{FF2B5EF4-FFF2-40B4-BE49-F238E27FC236}">
                <a16:creationId xmlns:a16="http://schemas.microsoft.com/office/drawing/2014/main" id="{5BF5C784-5C31-CD9F-30B0-50EF977B1667}"/>
              </a:ext>
            </a:extLst>
          </p:cNvPr>
          <p:cNvSpPr/>
          <p:nvPr/>
        </p:nvSpPr>
        <p:spPr>
          <a:xfrm>
            <a:off x="10587226" y="5748163"/>
            <a:ext cx="1298503" cy="483081"/>
          </a:xfrm>
          <a:prstGeom prst="rect">
            <a:avLst/>
          </a:prstGeom>
        </p:spPr>
        <p:txBody>
          <a:bodyPr wrap="square" lIns="0" tIns="0" rIns="0" bIns="91440" anchor="b">
            <a:spAutoFit/>
          </a:bodyPr>
          <a:lstStyle/>
          <a:p>
            <a:pPr lvl="0" algn="r">
              <a:lnSpc>
                <a:spcPct val="120000"/>
              </a:lnSpc>
            </a:pPr>
            <a:r>
              <a:rPr lang="en-US" sz="1100" dirty="0"/>
              <a:t>Optional pressure regulator</a:t>
            </a:r>
          </a:p>
        </p:txBody>
      </p:sp>
      <p:cxnSp>
        <p:nvCxnSpPr>
          <p:cNvPr id="45" name="Straight Arrow Connector 88">
            <a:extLst>
              <a:ext uri="{FF2B5EF4-FFF2-40B4-BE49-F238E27FC236}">
                <a16:creationId xmlns:a16="http://schemas.microsoft.com/office/drawing/2014/main" id="{BD676CBD-AC7F-A3B0-C440-746C5AD4FD4C}"/>
              </a:ext>
            </a:extLst>
          </p:cNvPr>
          <p:cNvCxnSpPr>
            <a:cxnSpLocks/>
          </p:cNvCxnSpPr>
          <p:nvPr/>
        </p:nvCxnSpPr>
        <p:spPr>
          <a:xfrm flipH="1">
            <a:off x="9939630" y="5569979"/>
            <a:ext cx="194609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88">
            <a:extLst>
              <a:ext uri="{FF2B5EF4-FFF2-40B4-BE49-F238E27FC236}">
                <a16:creationId xmlns:a16="http://schemas.microsoft.com/office/drawing/2014/main" id="{B5D18F6C-C424-1973-9C5F-5F5773541EFC}"/>
              </a:ext>
            </a:extLst>
          </p:cNvPr>
          <p:cNvCxnSpPr>
            <a:cxnSpLocks/>
          </p:cNvCxnSpPr>
          <p:nvPr/>
        </p:nvCxnSpPr>
        <p:spPr>
          <a:xfrm rot="10800000">
            <a:off x="9272875" y="5422136"/>
            <a:ext cx="2612854" cy="803416"/>
          </a:xfrm>
          <a:prstGeom prst="bentConnector3">
            <a:avLst>
              <a:gd name="adj1" fmla="val 9979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8166EDB-FA5B-9359-004D-12C45AC4F667}"/>
              </a:ext>
            </a:extLst>
          </p:cNvPr>
          <p:cNvSpPr/>
          <p:nvPr/>
        </p:nvSpPr>
        <p:spPr>
          <a:xfrm>
            <a:off x="10587226" y="4376279"/>
            <a:ext cx="1298503" cy="279948"/>
          </a:xfrm>
          <a:prstGeom prst="rect">
            <a:avLst/>
          </a:prstGeom>
        </p:spPr>
        <p:txBody>
          <a:bodyPr wrap="square" lIns="0" tIns="0" rIns="0" bIns="91440" anchor="b">
            <a:spAutoFit/>
          </a:bodyPr>
          <a:lstStyle/>
          <a:p>
            <a:pPr algn="r">
              <a:lnSpc>
                <a:spcPct val="120000"/>
              </a:lnSpc>
            </a:pPr>
            <a:r>
              <a:rPr lang="en-US" sz="1100" dirty="0"/>
              <a:t>Air manual valve</a:t>
            </a:r>
          </a:p>
        </p:txBody>
      </p:sp>
      <p:sp>
        <p:nvSpPr>
          <p:cNvPr id="59" name="Rectangle 68">
            <a:extLst>
              <a:ext uri="{FF2B5EF4-FFF2-40B4-BE49-F238E27FC236}">
                <a16:creationId xmlns:a16="http://schemas.microsoft.com/office/drawing/2014/main" id="{D1021664-3772-426E-C926-F7C8A939BCA8}"/>
              </a:ext>
            </a:extLst>
          </p:cNvPr>
          <p:cNvSpPr/>
          <p:nvPr/>
        </p:nvSpPr>
        <p:spPr>
          <a:xfrm>
            <a:off x="6025687" y="1649860"/>
            <a:ext cx="2250694" cy="483081"/>
          </a:xfrm>
          <a:prstGeom prst="rect">
            <a:avLst/>
          </a:prstGeom>
        </p:spPr>
        <p:txBody>
          <a:bodyPr wrap="square" lIns="0" tIns="0" rIns="0" bIns="91440" anchor="b">
            <a:spAutoFit/>
          </a:bodyPr>
          <a:lstStyle/>
          <a:p>
            <a:pPr algn="r">
              <a:lnSpc>
                <a:spcPct val="120000"/>
              </a:lnSpc>
            </a:pPr>
            <a:r>
              <a:rPr lang="en-US" sz="1100" dirty="0"/>
              <a:t>Free dust pump enclosure with optional downstream ULPA filter</a:t>
            </a:r>
          </a:p>
        </p:txBody>
      </p:sp>
      <p:pic>
        <p:nvPicPr>
          <p:cNvPr id="63" name="Immagine 13">
            <a:extLst>
              <a:ext uri="{FF2B5EF4-FFF2-40B4-BE49-F238E27FC236}">
                <a16:creationId xmlns:a16="http://schemas.microsoft.com/office/drawing/2014/main" id="{6E85BB81-C1A2-DA0F-D37C-CB56B989B1DD}"/>
              </a:ext>
            </a:extLst>
          </p:cNvPr>
          <p:cNvPicPr>
            <a:picLocks noChangeAspect="1"/>
          </p:cNvPicPr>
          <p:nvPr/>
        </p:nvPicPr>
        <p:blipFill>
          <a:blip r:embed="rId4"/>
          <a:srcRect/>
          <a:stretch/>
        </p:blipFill>
        <p:spPr>
          <a:xfrm rot="10800000">
            <a:off x="8886695" y="1172133"/>
            <a:ext cx="1813764" cy="2007635"/>
          </a:xfrm>
          <a:prstGeom prst="rect">
            <a:avLst/>
          </a:prstGeom>
        </p:spPr>
      </p:pic>
      <p:cxnSp>
        <p:nvCxnSpPr>
          <p:cNvPr id="64" name="Straight Arrow Connector 88">
            <a:extLst>
              <a:ext uri="{FF2B5EF4-FFF2-40B4-BE49-F238E27FC236}">
                <a16:creationId xmlns:a16="http://schemas.microsoft.com/office/drawing/2014/main" id="{AE21477E-E055-4596-4E3F-33CBA290B6EB}"/>
              </a:ext>
            </a:extLst>
          </p:cNvPr>
          <p:cNvCxnSpPr>
            <a:cxnSpLocks/>
          </p:cNvCxnSpPr>
          <p:nvPr/>
        </p:nvCxnSpPr>
        <p:spPr>
          <a:xfrm>
            <a:off x="9786988" y="1045036"/>
            <a:ext cx="0" cy="1227969"/>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583BDA8B-9934-1E77-49E5-A5F27FD5471D}"/>
              </a:ext>
            </a:extLst>
          </p:cNvPr>
          <p:cNvSpPr/>
          <p:nvPr/>
        </p:nvSpPr>
        <p:spPr>
          <a:xfrm>
            <a:off x="10587226" y="972545"/>
            <a:ext cx="1298503" cy="279948"/>
          </a:xfrm>
          <a:prstGeom prst="rect">
            <a:avLst/>
          </a:prstGeom>
        </p:spPr>
        <p:txBody>
          <a:bodyPr wrap="square" lIns="0" tIns="0" rIns="0" bIns="91440" anchor="b">
            <a:spAutoFit/>
          </a:bodyPr>
          <a:lstStyle/>
          <a:p>
            <a:pPr algn="r">
              <a:lnSpc>
                <a:spcPct val="120000"/>
              </a:lnSpc>
            </a:pPr>
            <a:r>
              <a:rPr lang="en-US" sz="1100" dirty="0"/>
              <a:t>Air supply</a:t>
            </a:r>
          </a:p>
        </p:txBody>
      </p:sp>
      <p:sp>
        <p:nvSpPr>
          <p:cNvPr id="66" name="Rectangle 65">
            <a:extLst>
              <a:ext uri="{FF2B5EF4-FFF2-40B4-BE49-F238E27FC236}">
                <a16:creationId xmlns:a16="http://schemas.microsoft.com/office/drawing/2014/main" id="{A0745BEB-A838-A36F-04F7-612B9DF133EF}"/>
              </a:ext>
            </a:extLst>
          </p:cNvPr>
          <p:cNvSpPr/>
          <p:nvPr/>
        </p:nvSpPr>
        <p:spPr>
          <a:xfrm>
            <a:off x="10678090" y="1699614"/>
            <a:ext cx="1207640" cy="260319"/>
          </a:xfrm>
          <a:prstGeom prst="rect">
            <a:avLst/>
          </a:prstGeom>
        </p:spPr>
        <p:txBody>
          <a:bodyPr wrap="square" lIns="90000" tIns="72000" rIns="0" bIns="0" anchor="t" anchorCtr="0">
            <a:spAutoFit/>
          </a:bodyPr>
          <a:lstStyle/>
          <a:p>
            <a:pPr algn="r">
              <a:lnSpc>
                <a:spcPct val="120000"/>
              </a:lnSpc>
            </a:pPr>
            <a:r>
              <a:rPr lang="en-US" sz="1100" dirty="0"/>
              <a:t>Grounding clamp</a:t>
            </a:r>
          </a:p>
        </p:txBody>
      </p:sp>
      <p:cxnSp>
        <p:nvCxnSpPr>
          <p:cNvPr id="67" name="Straight Arrow Connector 88">
            <a:extLst>
              <a:ext uri="{FF2B5EF4-FFF2-40B4-BE49-F238E27FC236}">
                <a16:creationId xmlns:a16="http://schemas.microsoft.com/office/drawing/2014/main" id="{569F5833-E026-B074-115E-55DC32E927E5}"/>
              </a:ext>
            </a:extLst>
          </p:cNvPr>
          <p:cNvCxnSpPr>
            <a:cxnSpLocks/>
          </p:cNvCxnSpPr>
          <p:nvPr/>
        </p:nvCxnSpPr>
        <p:spPr>
          <a:xfrm flipH="1">
            <a:off x="9512912" y="1246672"/>
            <a:ext cx="2372817"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0827D586-A659-8E1C-4FD1-1BF504E305FD}"/>
              </a:ext>
            </a:extLst>
          </p:cNvPr>
          <p:cNvGrpSpPr/>
          <p:nvPr/>
        </p:nvGrpSpPr>
        <p:grpSpPr>
          <a:xfrm>
            <a:off x="9272273" y="3144121"/>
            <a:ext cx="1029909" cy="243380"/>
            <a:chOff x="9269139" y="3128881"/>
            <a:chExt cx="1029909" cy="243380"/>
          </a:xfrm>
        </p:grpSpPr>
        <p:cxnSp>
          <p:nvCxnSpPr>
            <p:cNvPr id="69" name="Straight Arrow Connector 88">
              <a:extLst>
                <a:ext uri="{FF2B5EF4-FFF2-40B4-BE49-F238E27FC236}">
                  <a16:creationId xmlns:a16="http://schemas.microsoft.com/office/drawing/2014/main" id="{E51D52FF-0AF2-DDEA-4DF6-E22CDC2D3708}"/>
                </a:ext>
              </a:extLst>
            </p:cNvPr>
            <p:cNvCxnSpPr>
              <a:cxnSpLocks/>
            </p:cNvCxnSpPr>
            <p:nvPr/>
          </p:nvCxnSpPr>
          <p:spPr>
            <a:xfrm flipV="1">
              <a:off x="9269139" y="3128881"/>
              <a:ext cx="0" cy="24338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70" name="Straight Arrow Connector 88">
              <a:extLst>
                <a:ext uri="{FF2B5EF4-FFF2-40B4-BE49-F238E27FC236}">
                  <a16:creationId xmlns:a16="http://schemas.microsoft.com/office/drawing/2014/main" id="{954B6BDA-5E41-84D7-AFB8-5B39A3CAEA78}"/>
                </a:ext>
              </a:extLst>
            </p:cNvPr>
            <p:cNvCxnSpPr>
              <a:cxnSpLocks/>
            </p:cNvCxnSpPr>
            <p:nvPr/>
          </p:nvCxnSpPr>
          <p:spPr>
            <a:xfrm flipV="1">
              <a:off x="10299048" y="3128881"/>
              <a:ext cx="0" cy="24338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71" name="Rectangle 132">
            <a:extLst>
              <a:ext uri="{FF2B5EF4-FFF2-40B4-BE49-F238E27FC236}">
                <a16:creationId xmlns:a16="http://schemas.microsoft.com/office/drawing/2014/main" id="{4EF46D3A-A5D0-0643-9039-86A35A7BC411}"/>
              </a:ext>
            </a:extLst>
          </p:cNvPr>
          <p:cNvSpPr/>
          <p:nvPr/>
        </p:nvSpPr>
        <p:spPr>
          <a:xfrm>
            <a:off x="9096827" y="563955"/>
            <a:ext cx="1380800" cy="483081"/>
          </a:xfrm>
          <a:prstGeom prst="rect">
            <a:avLst/>
          </a:prstGeom>
          <a:ln w="6350">
            <a:gradFill flip="none" rotWithShape="1">
              <a:gsLst>
                <a:gs pos="98000">
                  <a:srgbClr val="CFEAF4">
                    <a:alpha val="0"/>
                  </a:srgbClr>
                </a:gs>
                <a:gs pos="0">
                  <a:schemeClr val="accent1">
                    <a:lumMod val="5000"/>
                    <a:lumOff val="95000"/>
                    <a:alpha val="0"/>
                  </a:schemeClr>
                </a:gs>
                <a:gs pos="99000">
                  <a:schemeClr val="accent3"/>
                </a:gs>
              </a:gsLst>
              <a:lin ang="5400000" scaled="0"/>
              <a:tileRect/>
            </a:gradFill>
          </a:ln>
        </p:spPr>
        <p:txBody>
          <a:bodyPr wrap="square" lIns="0" tIns="0" rIns="0" bIns="91440" anchor="b">
            <a:spAutoFit/>
          </a:bodyPr>
          <a:lstStyle/>
          <a:p>
            <a:pPr algn="ctr">
              <a:lnSpc>
                <a:spcPct val="120000"/>
              </a:lnSpc>
            </a:pPr>
            <a:r>
              <a:rPr lang="en-US" sz="1100" dirty="0"/>
              <a:t>Handle with grounding cable holder</a:t>
            </a:r>
          </a:p>
        </p:txBody>
      </p:sp>
      <p:cxnSp>
        <p:nvCxnSpPr>
          <p:cNvPr id="72" name="Straight Arrow Connector 88">
            <a:extLst>
              <a:ext uri="{FF2B5EF4-FFF2-40B4-BE49-F238E27FC236}">
                <a16:creationId xmlns:a16="http://schemas.microsoft.com/office/drawing/2014/main" id="{D4216B6C-142E-D856-B3F3-BB92DB6021C4}"/>
              </a:ext>
            </a:extLst>
          </p:cNvPr>
          <p:cNvCxnSpPr>
            <a:cxnSpLocks/>
          </p:cNvCxnSpPr>
          <p:nvPr/>
        </p:nvCxnSpPr>
        <p:spPr>
          <a:xfrm rot="10800000">
            <a:off x="9962782" y="1383172"/>
            <a:ext cx="1895016" cy="312824"/>
          </a:xfrm>
          <a:prstGeom prst="bentConnector3">
            <a:avLst>
              <a:gd name="adj1" fmla="val 9976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73" name="Rectangle 132">
            <a:extLst>
              <a:ext uri="{FF2B5EF4-FFF2-40B4-BE49-F238E27FC236}">
                <a16:creationId xmlns:a16="http://schemas.microsoft.com/office/drawing/2014/main" id="{A0D5BA49-4692-2E94-82EE-EA68963439E9}"/>
              </a:ext>
            </a:extLst>
          </p:cNvPr>
          <p:cNvSpPr/>
          <p:nvPr/>
        </p:nvSpPr>
        <p:spPr>
          <a:xfrm>
            <a:off x="9180304" y="3385768"/>
            <a:ext cx="1213846" cy="187615"/>
          </a:xfrm>
          <a:prstGeom prst="rect">
            <a:avLst/>
          </a:prstGeom>
          <a:ln w="6350" cap="rnd" cmpd="thickThin">
            <a:gradFill flip="none" rotWithShape="1">
              <a:gsLst>
                <a:gs pos="94000">
                  <a:schemeClr val="bg2">
                    <a:lumMod val="20000"/>
                    <a:lumOff val="80000"/>
                    <a:alpha val="0"/>
                  </a:schemeClr>
                </a:gs>
                <a:gs pos="99000">
                  <a:schemeClr val="accent3"/>
                </a:gs>
              </a:gsLst>
              <a:lin ang="16200000" scaled="0"/>
              <a:tileRect/>
            </a:gradFill>
          </a:ln>
        </p:spPr>
        <p:txBody>
          <a:bodyPr wrap="square" lIns="0" tIns="0" rIns="0" bIns="0" anchor="t" anchorCtr="0">
            <a:spAutoFit/>
          </a:bodyPr>
          <a:lstStyle/>
          <a:p>
            <a:pPr algn="ctr">
              <a:lnSpc>
                <a:spcPct val="120000"/>
              </a:lnSpc>
            </a:pPr>
            <a:r>
              <a:rPr lang="en-US" sz="1100" dirty="0"/>
              <a:t>Accessories holder</a:t>
            </a:r>
          </a:p>
        </p:txBody>
      </p:sp>
    </p:spTree>
    <p:extLst>
      <p:ext uri="{BB962C8B-B14F-4D97-AF65-F5344CB8AC3E}">
        <p14:creationId xmlns:p14="http://schemas.microsoft.com/office/powerpoint/2010/main" val="40926677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54138-3032-9559-1BF0-E93DB938CB3E}"/>
            </a:ext>
          </a:extLst>
        </p:cNvPr>
        <p:cNvGrpSpPr/>
        <p:nvPr/>
      </p:nvGrpSpPr>
      <p:grpSpPr>
        <a:xfrm>
          <a:off x="0" y="0"/>
          <a:ext cx="0" cy="0"/>
          <a:chOff x="0" y="0"/>
          <a:chExt cx="0" cy="0"/>
        </a:xfrm>
      </p:grpSpPr>
      <p:pic>
        <p:nvPicPr>
          <p:cNvPr id="103" name="Immagine 18">
            <a:extLst>
              <a:ext uri="{FF2B5EF4-FFF2-40B4-BE49-F238E27FC236}">
                <a16:creationId xmlns:a16="http://schemas.microsoft.com/office/drawing/2014/main" id="{663E28ED-E935-D43C-5D2D-56F9F215B6E3}"/>
              </a:ext>
            </a:extLst>
          </p:cNvPr>
          <p:cNvPicPr>
            <a:picLocks noChangeAspect="1"/>
          </p:cNvPicPr>
          <p:nvPr/>
        </p:nvPicPr>
        <p:blipFill>
          <a:blip r:embed="rId2"/>
          <a:srcRect/>
          <a:stretch/>
        </p:blipFill>
        <p:spPr>
          <a:xfrm>
            <a:off x="3521866" y="1128971"/>
            <a:ext cx="2762635" cy="5506218"/>
          </a:xfrm>
          <a:prstGeom prst="rect">
            <a:avLst/>
          </a:prstGeom>
        </p:spPr>
      </p:pic>
      <p:sp>
        <p:nvSpPr>
          <p:cNvPr id="8" name="Text Placeholder 7">
            <a:extLst>
              <a:ext uri="{FF2B5EF4-FFF2-40B4-BE49-F238E27FC236}">
                <a16:creationId xmlns:a16="http://schemas.microsoft.com/office/drawing/2014/main" id="{BA5F855F-7660-C7C7-EE02-4CDFA58846A1}"/>
              </a:ext>
            </a:extLst>
          </p:cNvPr>
          <p:cNvSpPr>
            <a:spLocks noGrp="1"/>
          </p:cNvSpPr>
          <p:nvPr>
            <p:ph type="body" sz="quarter" idx="15"/>
          </p:nvPr>
        </p:nvSpPr>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625AED1C-E526-AA49-3B86-52E44C274D27}"/>
              </a:ext>
            </a:extLst>
          </p:cNvPr>
          <p:cNvSpPr>
            <a:spLocks noGrp="1"/>
          </p:cNvSpPr>
          <p:nvPr>
            <p:ph type="ftr" sz="quarter" idx="19"/>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0921BED9-FC4B-1FF9-4536-0B009177265D}"/>
              </a:ext>
            </a:extLst>
          </p:cNvPr>
          <p:cNvSpPr>
            <a:spLocks noGrp="1"/>
          </p:cNvSpPr>
          <p:nvPr>
            <p:ph type="sldNum" sz="quarter" idx="20"/>
          </p:nvPr>
        </p:nvSpPr>
        <p:spPr/>
        <p:txBody>
          <a:bodyPr/>
          <a:lstStyle/>
          <a:p>
            <a:fld id="{6C385236-B7BA-4938-9EA6-6DEC8CA653D7}" type="slidenum">
              <a:rPr lang="en-US" smtClean="0"/>
              <a:pPr/>
              <a:t>12</a:t>
            </a:fld>
            <a:endParaRPr lang="en-US" dirty="0"/>
          </a:p>
        </p:txBody>
      </p:sp>
      <p:sp>
        <p:nvSpPr>
          <p:cNvPr id="7" name="Text Placeholder 6">
            <a:extLst>
              <a:ext uri="{FF2B5EF4-FFF2-40B4-BE49-F238E27FC236}">
                <a16:creationId xmlns:a16="http://schemas.microsoft.com/office/drawing/2014/main" id="{173A4D75-6A33-468D-34B3-53F46895A397}"/>
              </a:ext>
            </a:extLst>
          </p:cNvPr>
          <p:cNvSpPr>
            <a:spLocks noGrp="1"/>
          </p:cNvSpPr>
          <p:nvPr>
            <p:ph type="body" sz="quarter" idx="14"/>
          </p:nvPr>
        </p:nvSpPr>
        <p:spPr/>
        <p:txBody>
          <a:bodyPr/>
          <a:lstStyle/>
          <a:p>
            <a:r>
              <a:rPr lang="en-US" dirty="0"/>
              <a:t>VHC010 Z1 / CID1</a:t>
            </a:r>
          </a:p>
        </p:txBody>
      </p:sp>
      <p:sp>
        <p:nvSpPr>
          <p:cNvPr id="6" name="Title 5">
            <a:extLst>
              <a:ext uri="{FF2B5EF4-FFF2-40B4-BE49-F238E27FC236}">
                <a16:creationId xmlns:a16="http://schemas.microsoft.com/office/drawing/2014/main" id="{09EBF774-C3BF-E544-FB91-F8E307730911}"/>
              </a:ext>
            </a:extLst>
          </p:cNvPr>
          <p:cNvSpPr>
            <a:spLocks noGrp="1"/>
          </p:cNvSpPr>
          <p:nvPr>
            <p:ph type="title"/>
          </p:nvPr>
        </p:nvSpPr>
        <p:spPr/>
        <p:txBody>
          <a:bodyPr/>
          <a:lstStyle/>
          <a:p>
            <a:r>
              <a:rPr lang="en-US" dirty="0"/>
              <a:t>Key features and design</a:t>
            </a:r>
          </a:p>
        </p:txBody>
      </p:sp>
      <p:pic>
        <p:nvPicPr>
          <p:cNvPr id="10" name="Immagine 16">
            <a:extLst>
              <a:ext uri="{FF2B5EF4-FFF2-40B4-BE49-F238E27FC236}">
                <a16:creationId xmlns:a16="http://schemas.microsoft.com/office/drawing/2014/main" id="{8F3706F7-F5C8-C10A-9EF1-30421D285E4F}"/>
              </a:ext>
            </a:extLst>
          </p:cNvPr>
          <p:cNvPicPr>
            <a:picLocks noChangeAspect="1"/>
          </p:cNvPicPr>
          <p:nvPr/>
        </p:nvPicPr>
        <p:blipFill>
          <a:blip r:embed="rId3"/>
          <a:srcRect/>
          <a:stretch/>
        </p:blipFill>
        <p:spPr>
          <a:xfrm>
            <a:off x="8724336" y="4165735"/>
            <a:ext cx="1953753" cy="2117589"/>
          </a:xfrm>
          <a:prstGeom prst="rect">
            <a:avLst/>
          </a:prstGeom>
        </p:spPr>
      </p:pic>
      <p:cxnSp>
        <p:nvCxnSpPr>
          <p:cNvPr id="42" name="Straight Arrow Connector 88">
            <a:extLst>
              <a:ext uri="{FF2B5EF4-FFF2-40B4-BE49-F238E27FC236}">
                <a16:creationId xmlns:a16="http://schemas.microsoft.com/office/drawing/2014/main" id="{0E7E0867-A6DF-F969-A80A-F55D6423AFAB}"/>
              </a:ext>
            </a:extLst>
          </p:cNvPr>
          <p:cNvCxnSpPr>
            <a:cxnSpLocks/>
          </p:cNvCxnSpPr>
          <p:nvPr/>
        </p:nvCxnSpPr>
        <p:spPr>
          <a:xfrm rot="10800000" flipV="1">
            <a:off x="9512912" y="4656300"/>
            <a:ext cx="2372817" cy="325269"/>
          </a:xfrm>
          <a:prstGeom prst="bentConnector3">
            <a:avLst>
              <a:gd name="adj1" fmla="val 10014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1FA0BA5-8135-139F-9462-E138228C6A99}"/>
              </a:ext>
            </a:extLst>
          </p:cNvPr>
          <p:cNvSpPr/>
          <p:nvPr/>
        </p:nvSpPr>
        <p:spPr>
          <a:xfrm>
            <a:off x="10691498" y="5359449"/>
            <a:ext cx="1194231" cy="279948"/>
          </a:xfrm>
          <a:prstGeom prst="rect">
            <a:avLst/>
          </a:prstGeom>
        </p:spPr>
        <p:txBody>
          <a:bodyPr wrap="square" lIns="0" tIns="0" rIns="0" bIns="91440" anchor="b">
            <a:spAutoFit/>
          </a:bodyPr>
          <a:lstStyle/>
          <a:p>
            <a:pPr algn="r">
              <a:lnSpc>
                <a:spcPct val="120000"/>
              </a:lnSpc>
            </a:pPr>
            <a:r>
              <a:rPr lang="en-US" sz="1100" dirty="0"/>
              <a:t>Protection bracket</a:t>
            </a:r>
          </a:p>
        </p:txBody>
      </p:sp>
      <p:sp>
        <p:nvSpPr>
          <p:cNvPr id="44" name="Rectangle 43">
            <a:extLst>
              <a:ext uri="{FF2B5EF4-FFF2-40B4-BE49-F238E27FC236}">
                <a16:creationId xmlns:a16="http://schemas.microsoft.com/office/drawing/2014/main" id="{986F6467-064C-AA2B-51B9-8DCB64111035}"/>
              </a:ext>
            </a:extLst>
          </p:cNvPr>
          <p:cNvSpPr/>
          <p:nvPr/>
        </p:nvSpPr>
        <p:spPr>
          <a:xfrm>
            <a:off x="10587226" y="5748163"/>
            <a:ext cx="1298503" cy="483081"/>
          </a:xfrm>
          <a:prstGeom prst="rect">
            <a:avLst/>
          </a:prstGeom>
        </p:spPr>
        <p:txBody>
          <a:bodyPr wrap="square" lIns="0" tIns="0" rIns="0" bIns="91440" anchor="b">
            <a:spAutoFit/>
          </a:bodyPr>
          <a:lstStyle/>
          <a:p>
            <a:pPr lvl="0" algn="r">
              <a:lnSpc>
                <a:spcPct val="120000"/>
              </a:lnSpc>
            </a:pPr>
            <a:r>
              <a:rPr lang="en-US" sz="1100" dirty="0"/>
              <a:t>Optional pressure regulator kit</a:t>
            </a:r>
          </a:p>
        </p:txBody>
      </p:sp>
      <p:cxnSp>
        <p:nvCxnSpPr>
          <p:cNvPr id="45" name="Straight Arrow Connector 88">
            <a:extLst>
              <a:ext uri="{FF2B5EF4-FFF2-40B4-BE49-F238E27FC236}">
                <a16:creationId xmlns:a16="http://schemas.microsoft.com/office/drawing/2014/main" id="{5ABF0684-3511-A76C-9118-9EBF0C35B7E1}"/>
              </a:ext>
            </a:extLst>
          </p:cNvPr>
          <p:cNvCxnSpPr>
            <a:cxnSpLocks/>
          </p:cNvCxnSpPr>
          <p:nvPr/>
        </p:nvCxnSpPr>
        <p:spPr>
          <a:xfrm flipH="1">
            <a:off x="9939630" y="5569979"/>
            <a:ext cx="194609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88">
            <a:extLst>
              <a:ext uri="{FF2B5EF4-FFF2-40B4-BE49-F238E27FC236}">
                <a16:creationId xmlns:a16="http://schemas.microsoft.com/office/drawing/2014/main" id="{9A10DF81-ABBF-4622-1351-5ED44E9CBC3E}"/>
              </a:ext>
            </a:extLst>
          </p:cNvPr>
          <p:cNvCxnSpPr>
            <a:cxnSpLocks/>
          </p:cNvCxnSpPr>
          <p:nvPr/>
        </p:nvCxnSpPr>
        <p:spPr>
          <a:xfrm rot="10800000">
            <a:off x="9272875" y="5422136"/>
            <a:ext cx="2612854" cy="803416"/>
          </a:xfrm>
          <a:prstGeom prst="bentConnector3">
            <a:avLst>
              <a:gd name="adj1" fmla="val 9979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2AB3028-886F-1A53-FC8E-E80161334F6E}"/>
              </a:ext>
            </a:extLst>
          </p:cNvPr>
          <p:cNvSpPr/>
          <p:nvPr/>
        </p:nvSpPr>
        <p:spPr>
          <a:xfrm>
            <a:off x="10587226" y="4376279"/>
            <a:ext cx="1298503" cy="279948"/>
          </a:xfrm>
          <a:prstGeom prst="rect">
            <a:avLst/>
          </a:prstGeom>
        </p:spPr>
        <p:txBody>
          <a:bodyPr wrap="square" lIns="0" tIns="0" rIns="0" bIns="91440" anchor="b">
            <a:spAutoFit/>
          </a:bodyPr>
          <a:lstStyle/>
          <a:p>
            <a:pPr algn="r">
              <a:lnSpc>
                <a:spcPct val="120000"/>
              </a:lnSpc>
            </a:pPr>
            <a:r>
              <a:rPr lang="en-US" sz="1100" dirty="0"/>
              <a:t>Air manual valve</a:t>
            </a:r>
          </a:p>
        </p:txBody>
      </p:sp>
      <p:sp>
        <p:nvSpPr>
          <p:cNvPr id="79" name="Rectangle 78">
            <a:extLst>
              <a:ext uri="{FF2B5EF4-FFF2-40B4-BE49-F238E27FC236}">
                <a16:creationId xmlns:a16="http://schemas.microsoft.com/office/drawing/2014/main" id="{BFC6BEBA-29D4-AC8B-4E2F-4B0811AB171E}"/>
              </a:ext>
            </a:extLst>
          </p:cNvPr>
          <p:cNvSpPr/>
          <p:nvPr/>
        </p:nvSpPr>
        <p:spPr>
          <a:xfrm>
            <a:off x="479422" y="2462170"/>
            <a:ext cx="3570063" cy="279948"/>
          </a:xfrm>
          <a:prstGeom prst="rect">
            <a:avLst/>
          </a:prstGeom>
        </p:spPr>
        <p:txBody>
          <a:bodyPr wrap="square" lIns="0" tIns="0" rIns="0" bIns="91440" anchor="b" anchorCtr="0">
            <a:spAutoFit/>
          </a:bodyPr>
          <a:lstStyle/>
          <a:p>
            <a:pPr>
              <a:lnSpc>
                <a:spcPct val="120000"/>
              </a:lnSpc>
            </a:pPr>
            <a:r>
              <a:rPr lang="en-US" sz="1100" dirty="0"/>
              <a:t>HEPA 14 safety filter efficiency 99,995% 0.1-0.2 microns</a:t>
            </a:r>
          </a:p>
        </p:txBody>
      </p:sp>
      <p:cxnSp>
        <p:nvCxnSpPr>
          <p:cNvPr id="80" name="Straight Arrow Connector 21">
            <a:extLst>
              <a:ext uri="{FF2B5EF4-FFF2-40B4-BE49-F238E27FC236}">
                <a16:creationId xmlns:a16="http://schemas.microsoft.com/office/drawing/2014/main" id="{E3E969CE-62CF-1310-CF37-220E04841513}"/>
              </a:ext>
            </a:extLst>
          </p:cNvPr>
          <p:cNvCxnSpPr>
            <a:cxnSpLocks/>
          </p:cNvCxnSpPr>
          <p:nvPr/>
        </p:nvCxnSpPr>
        <p:spPr>
          <a:xfrm>
            <a:off x="478619" y="2744789"/>
            <a:ext cx="4277600" cy="930158"/>
          </a:xfrm>
          <a:prstGeom prst="bentConnector3">
            <a:avLst>
              <a:gd name="adj1" fmla="val 10032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AECECAC-5AB9-74C4-99E6-87F26318FA08}"/>
              </a:ext>
            </a:extLst>
          </p:cNvPr>
          <p:cNvSpPr/>
          <p:nvPr/>
        </p:nvSpPr>
        <p:spPr>
          <a:xfrm>
            <a:off x="479422" y="3075619"/>
            <a:ext cx="3570063" cy="279948"/>
          </a:xfrm>
          <a:prstGeom prst="rect">
            <a:avLst/>
          </a:prstGeom>
        </p:spPr>
        <p:txBody>
          <a:bodyPr wrap="square" lIns="0" tIns="0" rIns="0" bIns="91440" anchor="b" anchorCtr="0">
            <a:spAutoFit/>
          </a:bodyPr>
          <a:lstStyle/>
          <a:p>
            <a:pPr>
              <a:lnSpc>
                <a:spcPct val="120000"/>
              </a:lnSpc>
            </a:pPr>
            <a:r>
              <a:rPr lang="en-US" sz="1100" dirty="0"/>
              <a:t>30 L externally painted AISI 304 container</a:t>
            </a:r>
          </a:p>
        </p:txBody>
      </p:sp>
      <p:cxnSp>
        <p:nvCxnSpPr>
          <p:cNvPr id="82" name="Straight Arrow Connector 26">
            <a:extLst>
              <a:ext uri="{FF2B5EF4-FFF2-40B4-BE49-F238E27FC236}">
                <a16:creationId xmlns:a16="http://schemas.microsoft.com/office/drawing/2014/main" id="{19AC6DEC-8064-50E3-5333-41717D1086D8}"/>
              </a:ext>
            </a:extLst>
          </p:cNvPr>
          <p:cNvCxnSpPr>
            <a:cxnSpLocks/>
          </p:cNvCxnSpPr>
          <p:nvPr/>
        </p:nvCxnSpPr>
        <p:spPr>
          <a:xfrm>
            <a:off x="475521" y="3352895"/>
            <a:ext cx="4088378" cy="735076"/>
          </a:xfrm>
          <a:prstGeom prst="bentConnector3">
            <a:avLst>
              <a:gd name="adj1" fmla="val 10032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8995235-BA80-1386-7783-F96B963193AD}"/>
              </a:ext>
            </a:extLst>
          </p:cNvPr>
          <p:cNvSpPr/>
          <p:nvPr/>
        </p:nvSpPr>
        <p:spPr>
          <a:xfrm>
            <a:off x="479422" y="3686397"/>
            <a:ext cx="3155318" cy="483081"/>
          </a:xfrm>
          <a:prstGeom prst="rect">
            <a:avLst/>
          </a:prstGeom>
        </p:spPr>
        <p:txBody>
          <a:bodyPr wrap="square" lIns="0" tIns="0" rIns="0" bIns="91440" anchor="b" anchorCtr="0">
            <a:spAutoFit/>
          </a:bodyPr>
          <a:lstStyle/>
          <a:p>
            <a:pPr>
              <a:lnSpc>
                <a:spcPct val="120000"/>
              </a:lnSpc>
            </a:pPr>
            <a:r>
              <a:rPr lang="en-US" sz="1100" dirty="0"/>
              <a:t>Safe and mistake proof connection for certified ATEX EXA accessories Ø40</a:t>
            </a:r>
          </a:p>
        </p:txBody>
      </p:sp>
      <p:cxnSp>
        <p:nvCxnSpPr>
          <p:cNvPr id="84" name="Straight Arrow Connector 36">
            <a:extLst>
              <a:ext uri="{FF2B5EF4-FFF2-40B4-BE49-F238E27FC236}">
                <a16:creationId xmlns:a16="http://schemas.microsoft.com/office/drawing/2014/main" id="{B30DC83A-0C39-EC26-693C-007235732724}"/>
              </a:ext>
            </a:extLst>
          </p:cNvPr>
          <p:cNvCxnSpPr>
            <a:cxnSpLocks/>
          </p:cNvCxnSpPr>
          <p:nvPr/>
        </p:nvCxnSpPr>
        <p:spPr>
          <a:xfrm>
            <a:off x="475521" y="4176984"/>
            <a:ext cx="4058853" cy="454167"/>
          </a:xfrm>
          <a:prstGeom prst="bentConnector3">
            <a:avLst>
              <a:gd name="adj1" fmla="val 9998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F4C53E97-E887-856C-1A63-26D332287EC8}"/>
              </a:ext>
            </a:extLst>
          </p:cNvPr>
          <p:cNvSpPr/>
          <p:nvPr/>
        </p:nvSpPr>
        <p:spPr>
          <a:xfrm>
            <a:off x="479422" y="4507814"/>
            <a:ext cx="3155319" cy="483081"/>
          </a:xfrm>
          <a:prstGeom prst="rect">
            <a:avLst/>
          </a:prstGeom>
        </p:spPr>
        <p:txBody>
          <a:bodyPr wrap="square" lIns="0" tIns="0" rIns="0" bIns="91440" anchor="b" anchorCtr="0">
            <a:spAutoFit/>
          </a:bodyPr>
          <a:lstStyle/>
          <a:p>
            <a:pPr>
              <a:lnSpc>
                <a:spcPct val="120000"/>
              </a:lnSpc>
            </a:pPr>
            <a:r>
              <a:rPr lang="en-US" sz="1100" dirty="0"/>
              <a:t>Fully grounded and bonded,  avoids electrostatic sparks, electrical hazard</a:t>
            </a:r>
          </a:p>
        </p:txBody>
      </p:sp>
      <p:cxnSp>
        <p:nvCxnSpPr>
          <p:cNvPr id="86" name="Straight Arrow Connector 38">
            <a:extLst>
              <a:ext uri="{FF2B5EF4-FFF2-40B4-BE49-F238E27FC236}">
                <a16:creationId xmlns:a16="http://schemas.microsoft.com/office/drawing/2014/main" id="{19E0D058-FD81-C1B7-27D4-E6E3024E30BA}"/>
              </a:ext>
            </a:extLst>
          </p:cNvPr>
          <p:cNvCxnSpPr>
            <a:cxnSpLocks/>
          </p:cNvCxnSpPr>
          <p:nvPr/>
        </p:nvCxnSpPr>
        <p:spPr>
          <a:xfrm>
            <a:off x="475521" y="4995944"/>
            <a:ext cx="4280698" cy="271060"/>
          </a:xfrm>
          <a:prstGeom prst="bentConnector3">
            <a:avLst>
              <a:gd name="adj1" fmla="val 1000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712C6BBD-442D-0E88-D7BF-681B017E3B25}"/>
              </a:ext>
            </a:extLst>
          </p:cNvPr>
          <p:cNvSpPr/>
          <p:nvPr/>
        </p:nvSpPr>
        <p:spPr>
          <a:xfrm>
            <a:off x="6156960" y="2644001"/>
            <a:ext cx="2119421" cy="483081"/>
          </a:xfrm>
          <a:prstGeom prst="rect">
            <a:avLst/>
          </a:prstGeom>
        </p:spPr>
        <p:txBody>
          <a:bodyPr wrap="square" lIns="0" tIns="0" rIns="0" bIns="91440" anchor="b" anchorCtr="0">
            <a:spAutoFit/>
          </a:bodyPr>
          <a:lstStyle/>
          <a:p>
            <a:pPr algn="r">
              <a:lnSpc>
                <a:spcPct val="120000"/>
              </a:lnSpc>
            </a:pPr>
            <a:r>
              <a:rPr lang="en-US" sz="1100" dirty="0"/>
              <a:t>Rounded shape for an easy cleaning of the overall surface </a:t>
            </a:r>
          </a:p>
        </p:txBody>
      </p:sp>
      <p:sp>
        <p:nvSpPr>
          <p:cNvPr id="89" name="Rectangle 88">
            <a:extLst>
              <a:ext uri="{FF2B5EF4-FFF2-40B4-BE49-F238E27FC236}">
                <a16:creationId xmlns:a16="http://schemas.microsoft.com/office/drawing/2014/main" id="{A0C9A305-DA9D-48CD-F4A5-35E3C7BB45E8}"/>
              </a:ext>
            </a:extLst>
          </p:cNvPr>
          <p:cNvSpPr/>
          <p:nvPr/>
        </p:nvSpPr>
        <p:spPr>
          <a:xfrm>
            <a:off x="5901372" y="3488023"/>
            <a:ext cx="2375009" cy="279948"/>
          </a:xfrm>
          <a:prstGeom prst="rect">
            <a:avLst/>
          </a:prstGeom>
        </p:spPr>
        <p:txBody>
          <a:bodyPr wrap="square" lIns="0" tIns="0" rIns="0" bIns="91440" anchor="b" anchorCtr="0">
            <a:spAutoFit/>
          </a:bodyPr>
          <a:lstStyle/>
          <a:p>
            <a:pPr algn="r">
              <a:lnSpc>
                <a:spcPct val="120000"/>
              </a:lnSpc>
            </a:pPr>
            <a:r>
              <a:rPr lang="en-US" sz="1100" dirty="0"/>
              <a:t>Quiet – only 70 dB(A) level noise</a:t>
            </a:r>
          </a:p>
        </p:txBody>
      </p:sp>
      <p:sp>
        <p:nvSpPr>
          <p:cNvPr id="90" name="Rectangle 89">
            <a:extLst>
              <a:ext uri="{FF2B5EF4-FFF2-40B4-BE49-F238E27FC236}">
                <a16:creationId xmlns:a16="http://schemas.microsoft.com/office/drawing/2014/main" id="{98FB0A0B-2F2A-DC7A-626C-9BD993AB64EC}"/>
              </a:ext>
            </a:extLst>
          </p:cNvPr>
          <p:cNvSpPr/>
          <p:nvPr/>
        </p:nvSpPr>
        <p:spPr>
          <a:xfrm>
            <a:off x="5901372" y="4261789"/>
            <a:ext cx="2375009" cy="279948"/>
          </a:xfrm>
          <a:prstGeom prst="rect">
            <a:avLst/>
          </a:prstGeom>
        </p:spPr>
        <p:txBody>
          <a:bodyPr wrap="square" lIns="0" tIns="0" rIns="0" bIns="91440" anchor="b" anchorCtr="0">
            <a:spAutoFit/>
          </a:bodyPr>
          <a:lstStyle/>
          <a:p>
            <a:pPr algn="r">
              <a:lnSpc>
                <a:spcPct val="120000"/>
              </a:lnSpc>
            </a:pPr>
            <a:r>
              <a:rPr lang="en-US" sz="1100" dirty="0"/>
              <a:t>Convenient and safe disposal system </a:t>
            </a:r>
          </a:p>
        </p:txBody>
      </p:sp>
      <p:sp>
        <p:nvSpPr>
          <p:cNvPr id="91" name="Rectangle 90">
            <a:extLst>
              <a:ext uri="{FF2B5EF4-FFF2-40B4-BE49-F238E27FC236}">
                <a16:creationId xmlns:a16="http://schemas.microsoft.com/office/drawing/2014/main" id="{D39ED650-7F23-C096-BFC2-791C9DF6CE03}"/>
              </a:ext>
            </a:extLst>
          </p:cNvPr>
          <p:cNvSpPr/>
          <p:nvPr/>
        </p:nvSpPr>
        <p:spPr>
          <a:xfrm>
            <a:off x="6565359" y="5065656"/>
            <a:ext cx="1711022" cy="483081"/>
          </a:xfrm>
          <a:prstGeom prst="rect">
            <a:avLst/>
          </a:prstGeom>
        </p:spPr>
        <p:txBody>
          <a:bodyPr wrap="square" lIns="0" tIns="0" rIns="0" bIns="91440" anchor="b" anchorCtr="0">
            <a:spAutoFit/>
          </a:bodyPr>
          <a:lstStyle/>
          <a:p>
            <a:pPr algn="r">
              <a:lnSpc>
                <a:spcPct val="120000"/>
              </a:lnSpc>
            </a:pPr>
            <a:r>
              <a:rPr lang="en-US" sz="1100"/>
              <a:t>Parking brake, </a:t>
            </a:r>
            <a:r>
              <a:rPr lang="en-US" sz="1100" dirty="0"/>
              <a:t>stable also on slightly sloped</a:t>
            </a:r>
          </a:p>
        </p:txBody>
      </p:sp>
      <p:sp>
        <p:nvSpPr>
          <p:cNvPr id="92" name="Rectangle 91">
            <a:extLst>
              <a:ext uri="{FF2B5EF4-FFF2-40B4-BE49-F238E27FC236}">
                <a16:creationId xmlns:a16="http://schemas.microsoft.com/office/drawing/2014/main" id="{E24D6A5D-6AC3-7189-342A-344816778AA6}"/>
              </a:ext>
            </a:extLst>
          </p:cNvPr>
          <p:cNvSpPr/>
          <p:nvPr/>
        </p:nvSpPr>
        <p:spPr>
          <a:xfrm>
            <a:off x="5901372" y="5792893"/>
            <a:ext cx="2375009" cy="483081"/>
          </a:xfrm>
          <a:prstGeom prst="rect">
            <a:avLst/>
          </a:prstGeom>
        </p:spPr>
        <p:txBody>
          <a:bodyPr wrap="square" lIns="0" tIns="0" rIns="0" bIns="91440" anchor="b" anchorCtr="0">
            <a:spAutoFit/>
          </a:bodyPr>
          <a:lstStyle/>
          <a:p>
            <a:pPr algn="r">
              <a:lnSpc>
                <a:spcPct val="120000"/>
              </a:lnSpc>
            </a:pPr>
            <a:r>
              <a:rPr lang="en-US" sz="1100" dirty="0"/>
              <a:t>High </a:t>
            </a:r>
            <a:r>
              <a:rPr lang="en-US" sz="1100" dirty="0" err="1"/>
              <a:t>manoeuvrable</a:t>
            </a:r>
            <a:r>
              <a:rPr lang="en-US" sz="1100" dirty="0"/>
              <a:t>, container </a:t>
            </a:r>
            <a:br>
              <a:rPr lang="en-US" sz="1100" dirty="0"/>
            </a:br>
            <a:r>
              <a:rPr lang="en-US" sz="1100" dirty="0"/>
              <a:t>with 4 ball bearing pivoting wheels</a:t>
            </a:r>
          </a:p>
        </p:txBody>
      </p:sp>
      <p:cxnSp>
        <p:nvCxnSpPr>
          <p:cNvPr id="93" name="Straight Arrow Connector 88">
            <a:extLst>
              <a:ext uri="{FF2B5EF4-FFF2-40B4-BE49-F238E27FC236}">
                <a16:creationId xmlns:a16="http://schemas.microsoft.com/office/drawing/2014/main" id="{CC138682-C860-7F06-755D-011D0363DCAD}"/>
              </a:ext>
            </a:extLst>
          </p:cNvPr>
          <p:cNvCxnSpPr>
            <a:cxnSpLocks/>
          </p:cNvCxnSpPr>
          <p:nvPr/>
        </p:nvCxnSpPr>
        <p:spPr>
          <a:xfrm rot="10800000">
            <a:off x="4992862" y="2570129"/>
            <a:ext cx="3283518" cy="550573"/>
          </a:xfrm>
          <a:prstGeom prst="bentConnector3">
            <a:avLst>
              <a:gd name="adj1" fmla="val 10018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4" name="Straight Arrow Connector 88">
            <a:extLst>
              <a:ext uri="{FF2B5EF4-FFF2-40B4-BE49-F238E27FC236}">
                <a16:creationId xmlns:a16="http://schemas.microsoft.com/office/drawing/2014/main" id="{B319D9FA-E163-186B-D2BC-708C174FEB5B}"/>
              </a:ext>
            </a:extLst>
          </p:cNvPr>
          <p:cNvCxnSpPr>
            <a:cxnSpLocks/>
          </p:cNvCxnSpPr>
          <p:nvPr/>
        </p:nvCxnSpPr>
        <p:spPr>
          <a:xfrm rot="10800000">
            <a:off x="5317934" y="3425581"/>
            <a:ext cx="2958446" cy="343828"/>
          </a:xfrm>
          <a:prstGeom prst="bentConnector3">
            <a:avLst>
              <a:gd name="adj1" fmla="val 1001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5" name="Straight Arrow Connector 88">
            <a:extLst>
              <a:ext uri="{FF2B5EF4-FFF2-40B4-BE49-F238E27FC236}">
                <a16:creationId xmlns:a16="http://schemas.microsoft.com/office/drawing/2014/main" id="{455ED814-A00B-45D5-9141-FC3A9C00EC9A}"/>
              </a:ext>
            </a:extLst>
          </p:cNvPr>
          <p:cNvCxnSpPr>
            <a:cxnSpLocks/>
          </p:cNvCxnSpPr>
          <p:nvPr/>
        </p:nvCxnSpPr>
        <p:spPr>
          <a:xfrm flipH="1">
            <a:off x="5772150" y="5547993"/>
            <a:ext cx="250423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6" name="Straight Arrow Connector 88">
            <a:extLst>
              <a:ext uri="{FF2B5EF4-FFF2-40B4-BE49-F238E27FC236}">
                <a16:creationId xmlns:a16="http://schemas.microsoft.com/office/drawing/2014/main" id="{7AAD55A0-4D4C-E4EF-1AA1-F1C88B308DE2}"/>
              </a:ext>
            </a:extLst>
          </p:cNvPr>
          <p:cNvCxnSpPr>
            <a:cxnSpLocks/>
          </p:cNvCxnSpPr>
          <p:nvPr/>
        </p:nvCxnSpPr>
        <p:spPr>
          <a:xfrm flipH="1">
            <a:off x="5093451" y="6273367"/>
            <a:ext cx="31829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008BDD31-4909-EE0C-0C9D-F1EC9107676C}"/>
              </a:ext>
            </a:extLst>
          </p:cNvPr>
          <p:cNvSpPr/>
          <p:nvPr/>
        </p:nvSpPr>
        <p:spPr>
          <a:xfrm>
            <a:off x="479422" y="5357255"/>
            <a:ext cx="3155319" cy="279948"/>
          </a:xfrm>
          <a:prstGeom prst="rect">
            <a:avLst/>
          </a:prstGeom>
        </p:spPr>
        <p:txBody>
          <a:bodyPr wrap="square" lIns="0" tIns="0" rIns="0" bIns="91440" anchor="b" anchorCtr="0">
            <a:spAutoFit/>
          </a:bodyPr>
          <a:lstStyle/>
          <a:p>
            <a:pPr>
              <a:lnSpc>
                <a:spcPct val="120000"/>
              </a:lnSpc>
            </a:pPr>
            <a:r>
              <a:rPr lang="en-US" sz="1100" dirty="0"/>
              <a:t>Antistatic wheels</a:t>
            </a:r>
          </a:p>
        </p:txBody>
      </p:sp>
      <p:cxnSp>
        <p:nvCxnSpPr>
          <p:cNvPr id="98" name="Straight Arrow Connector 38">
            <a:extLst>
              <a:ext uri="{FF2B5EF4-FFF2-40B4-BE49-F238E27FC236}">
                <a16:creationId xmlns:a16="http://schemas.microsoft.com/office/drawing/2014/main" id="{72B90BF8-F68C-E014-A0E1-B1DC7297AB2E}"/>
              </a:ext>
            </a:extLst>
          </p:cNvPr>
          <p:cNvCxnSpPr>
            <a:cxnSpLocks/>
          </p:cNvCxnSpPr>
          <p:nvPr/>
        </p:nvCxnSpPr>
        <p:spPr>
          <a:xfrm>
            <a:off x="475521" y="5637203"/>
            <a:ext cx="3477354" cy="281722"/>
          </a:xfrm>
          <a:prstGeom prst="bentConnector3">
            <a:avLst>
              <a:gd name="adj1" fmla="val 10012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0" name="Straight Arrow Connector 28">
            <a:extLst>
              <a:ext uri="{FF2B5EF4-FFF2-40B4-BE49-F238E27FC236}">
                <a16:creationId xmlns:a16="http://schemas.microsoft.com/office/drawing/2014/main" id="{CE01E145-D275-15AE-5CB7-ADE2DBE7349E}"/>
              </a:ext>
            </a:extLst>
          </p:cNvPr>
          <p:cNvCxnSpPr>
            <a:cxnSpLocks/>
          </p:cNvCxnSpPr>
          <p:nvPr/>
        </p:nvCxnSpPr>
        <p:spPr>
          <a:xfrm>
            <a:off x="478619" y="2126482"/>
            <a:ext cx="4155121" cy="372513"/>
          </a:xfrm>
          <a:prstGeom prst="bentConnector3">
            <a:avLst>
              <a:gd name="adj1" fmla="val 1000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1" name="Straight Arrow Connector 88">
            <a:extLst>
              <a:ext uri="{FF2B5EF4-FFF2-40B4-BE49-F238E27FC236}">
                <a16:creationId xmlns:a16="http://schemas.microsoft.com/office/drawing/2014/main" id="{CCB18A19-61B1-0923-2DBE-8A983DB08334}"/>
              </a:ext>
            </a:extLst>
          </p:cNvPr>
          <p:cNvCxnSpPr>
            <a:cxnSpLocks/>
          </p:cNvCxnSpPr>
          <p:nvPr/>
        </p:nvCxnSpPr>
        <p:spPr>
          <a:xfrm flipH="1">
            <a:off x="5317934" y="4545630"/>
            <a:ext cx="2958447"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104" name="Immagine 13">
            <a:extLst>
              <a:ext uri="{FF2B5EF4-FFF2-40B4-BE49-F238E27FC236}">
                <a16:creationId xmlns:a16="http://schemas.microsoft.com/office/drawing/2014/main" id="{B7C21EBF-87D0-FFFF-4556-23B032E44D32}"/>
              </a:ext>
            </a:extLst>
          </p:cNvPr>
          <p:cNvPicPr>
            <a:picLocks noChangeAspect="1"/>
          </p:cNvPicPr>
          <p:nvPr/>
        </p:nvPicPr>
        <p:blipFill>
          <a:blip r:embed="rId4"/>
          <a:srcRect/>
          <a:stretch/>
        </p:blipFill>
        <p:spPr>
          <a:xfrm rot="10800000">
            <a:off x="8886695" y="1172133"/>
            <a:ext cx="1813764" cy="2007635"/>
          </a:xfrm>
          <a:prstGeom prst="rect">
            <a:avLst/>
          </a:prstGeom>
        </p:spPr>
      </p:pic>
      <p:cxnSp>
        <p:nvCxnSpPr>
          <p:cNvPr id="105" name="Straight Arrow Connector 88">
            <a:extLst>
              <a:ext uri="{FF2B5EF4-FFF2-40B4-BE49-F238E27FC236}">
                <a16:creationId xmlns:a16="http://schemas.microsoft.com/office/drawing/2014/main" id="{051F0E66-AFDB-23C3-FE6E-09509F85D77C}"/>
              </a:ext>
            </a:extLst>
          </p:cNvPr>
          <p:cNvCxnSpPr>
            <a:cxnSpLocks/>
          </p:cNvCxnSpPr>
          <p:nvPr/>
        </p:nvCxnSpPr>
        <p:spPr>
          <a:xfrm>
            <a:off x="9786988" y="1045036"/>
            <a:ext cx="0" cy="1227969"/>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D530671B-0139-B702-D5BC-570C00C61A99}"/>
              </a:ext>
            </a:extLst>
          </p:cNvPr>
          <p:cNvSpPr/>
          <p:nvPr/>
        </p:nvSpPr>
        <p:spPr>
          <a:xfrm>
            <a:off x="10587226" y="972545"/>
            <a:ext cx="1298503" cy="279948"/>
          </a:xfrm>
          <a:prstGeom prst="rect">
            <a:avLst/>
          </a:prstGeom>
        </p:spPr>
        <p:txBody>
          <a:bodyPr wrap="square" lIns="0" tIns="0" rIns="0" bIns="91440" anchor="b">
            <a:spAutoFit/>
          </a:bodyPr>
          <a:lstStyle/>
          <a:p>
            <a:pPr algn="r">
              <a:lnSpc>
                <a:spcPct val="120000"/>
              </a:lnSpc>
            </a:pPr>
            <a:r>
              <a:rPr lang="en-US" sz="1100" dirty="0"/>
              <a:t>Air supply</a:t>
            </a:r>
          </a:p>
        </p:txBody>
      </p:sp>
      <p:sp>
        <p:nvSpPr>
          <p:cNvPr id="107" name="Rectangle 106">
            <a:extLst>
              <a:ext uri="{FF2B5EF4-FFF2-40B4-BE49-F238E27FC236}">
                <a16:creationId xmlns:a16="http://schemas.microsoft.com/office/drawing/2014/main" id="{694CBA01-8877-EBF0-32C3-3028968983D4}"/>
              </a:ext>
            </a:extLst>
          </p:cNvPr>
          <p:cNvSpPr/>
          <p:nvPr/>
        </p:nvSpPr>
        <p:spPr>
          <a:xfrm>
            <a:off x="10678090" y="1699614"/>
            <a:ext cx="1207640" cy="260319"/>
          </a:xfrm>
          <a:prstGeom prst="rect">
            <a:avLst/>
          </a:prstGeom>
        </p:spPr>
        <p:txBody>
          <a:bodyPr wrap="square" lIns="90000" tIns="72000" rIns="0" bIns="0" anchor="t" anchorCtr="0">
            <a:spAutoFit/>
          </a:bodyPr>
          <a:lstStyle/>
          <a:p>
            <a:pPr algn="r">
              <a:lnSpc>
                <a:spcPct val="120000"/>
              </a:lnSpc>
            </a:pPr>
            <a:r>
              <a:rPr lang="en-US" sz="1100" dirty="0"/>
              <a:t>Grounding clamp</a:t>
            </a:r>
          </a:p>
        </p:txBody>
      </p:sp>
      <p:cxnSp>
        <p:nvCxnSpPr>
          <p:cNvPr id="108" name="Straight Arrow Connector 88">
            <a:extLst>
              <a:ext uri="{FF2B5EF4-FFF2-40B4-BE49-F238E27FC236}">
                <a16:creationId xmlns:a16="http://schemas.microsoft.com/office/drawing/2014/main" id="{097A3048-8A69-07E4-103F-D4E5F7D5D174}"/>
              </a:ext>
            </a:extLst>
          </p:cNvPr>
          <p:cNvCxnSpPr>
            <a:cxnSpLocks/>
          </p:cNvCxnSpPr>
          <p:nvPr/>
        </p:nvCxnSpPr>
        <p:spPr>
          <a:xfrm flipH="1">
            <a:off x="9512912" y="1246672"/>
            <a:ext cx="2372817"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286E44DA-3B4D-5305-C803-76B760700AFB}"/>
              </a:ext>
            </a:extLst>
          </p:cNvPr>
          <p:cNvGrpSpPr/>
          <p:nvPr/>
        </p:nvGrpSpPr>
        <p:grpSpPr>
          <a:xfrm>
            <a:off x="9272273" y="3144121"/>
            <a:ext cx="1029909" cy="243380"/>
            <a:chOff x="9269139" y="3128881"/>
            <a:chExt cx="1029909" cy="243380"/>
          </a:xfrm>
        </p:grpSpPr>
        <p:cxnSp>
          <p:nvCxnSpPr>
            <p:cNvPr id="110" name="Straight Arrow Connector 88">
              <a:extLst>
                <a:ext uri="{FF2B5EF4-FFF2-40B4-BE49-F238E27FC236}">
                  <a16:creationId xmlns:a16="http://schemas.microsoft.com/office/drawing/2014/main" id="{FF921978-3A8C-3821-5298-946A3C5F7563}"/>
                </a:ext>
              </a:extLst>
            </p:cNvPr>
            <p:cNvCxnSpPr>
              <a:cxnSpLocks/>
            </p:cNvCxnSpPr>
            <p:nvPr/>
          </p:nvCxnSpPr>
          <p:spPr>
            <a:xfrm flipV="1">
              <a:off x="9269139" y="3128881"/>
              <a:ext cx="0" cy="24338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1" name="Straight Arrow Connector 88">
              <a:extLst>
                <a:ext uri="{FF2B5EF4-FFF2-40B4-BE49-F238E27FC236}">
                  <a16:creationId xmlns:a16="http://schemas.microsoft.com/office/drawing/2014/main" id="{96A1BBE3-4E4C-3F1E-91F0-021E853F0259}"/>
                </a:ext>
              </a:extLst>
            </p:cNvPr>
            <p:cNvCxnSpPr>
              <a:cxnSpLocks/>
            </p:cNvCxnSpPr>
            <p:nvPr/>
          </p:nvCxnSpPr>
          <p:spPr>
            <a:xfrm flipV="1">
              <a:off x="10299048" y="3128881"/>
              <a:ext cx="0" cy="24338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112" name="Rectangle 132">
            <a:extLst>
              <a:ext uri="{FF2B5EF4-FFF2-40B4-BE49-F238E27FC236}">
                <a16:creationId xmlns:a16="http://schemas.microsoft.com/office/drawing/2014/main" id="{E28A05EC-9E34-4170-9F11-25A13CB4E6DD}"/>
              </a:ext>
            </a:extLst>
          </p:cNvPr>
          <p:cNvSpPr/>
          <p:nvPr/>
        </p:nvSpPr>
        <p:spPr>
          <a:xfrm>
            <a:off x="9096827" y="563955"/>
            <a:ext cx="1380800" cy="483081"/>
          </a:xfrm>
          <a:prstGeom prst="rect">
            <a:avLst/>
          </a:prstGeom>
          <a:ln w="6350">
            <a:gradFill flip="none" rotWithShape="1">
              <a:gsLst>
                <a:gs pos="98000">
                  <a:srgbClr val="CFEAF4">
                    <a:alpha val="0"/>
                  </a:srgbClr>
                </a:gs>
                <a:gs pos="0">
                  <a:schemeClr val="accent1">
                    <a:lumMod val="5000"/>
                    <a:lumOff val="95000"/>
                    <a:alpha val="0"/>
                  </a:schemeClr>
                </a:gs>
                <a:gs pos="99000">
                  <a:schemeClr val="accent3"/>
                </a:gs>
              </a:gsLst>
              <a:lin ang="5400000" scaled="0"/>
              <a:tileRect/>
            </a:gradFill>
          </a:ln>
        </p:spPr>
        <p:txBody>
          <a:bodyPr wrap="square" lIns="0" tIns="0" rIns="0" bIns="91440" anchor="b">
            <a:spAutoFit/>
          </a:bodyPr>
          <a:lstStyle/>
          <a:p>
            <a:pPr algn="ctr">
              <a:lnSpc>
                <a:spcPct val="120000"/>
              </a:lnSpc>
            </a:pPr>
            <a:r>
              <a:rPr lang="en-US" sz="1100" dirty="0"/>
              <a:t>Handle with grounding cable holder</a:t>
            </a:r>
          </a:p>
        </p:txBody>
      </p:sp>
      <p:cxnSp>
        <p:nvCxnSpPr>
          <p:cNvPr id="113" name="Straight Arrow Connector 88">
            <a:extLst>
              <a:ext uri="{FF2B5EF4-FFF2-40B4-BE49-F238E27FC236}">
                <a16:creationId xmlns:a16="http://schemas.microsoft.com/office/drawing/2014/main" id="{D3DD0836-5950-571A-6AD6-D361264BE908}"/>
              </a:ext>
            </a:extLst>
          </p:cNvPr>
          <p:cNvCxnSpPr>
            <a:cxnSpLocks/>
          </p:cNvCxnSpPr>
          <p:nvPr/>
        </p:nvCxnSpPr>
        <p:spPr>
          <a:xfrm rot="10800000">
            <a:off x="9962782" y="1383172"/>
            <a:ext cx="1895016" cy="312824"/>
          </a:xfrm>
          <a:prstGeom prst="bentConnector3">
            <a:avLst>
              <a:gd name="adj1" fmla="val 9976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14" name="Rectangle 132">
            <a:extLst>
              <a:ext uri="{FF2B5EF4-FFF2-40B4-BE49-F238E27FC236}">
                <a16:creationId xmlns:a16="http://schemas.microsoft.com/office/drawing/2014/main" id="{D386DDE2-D7D7-5A35-1D80-6126DB1A702B}"/>
              </a:ext>
            </a:extLst>
          </p:cNvPr>
          <p:cNvSpPr/>
          <p:nvPr/>
        </p:nvSpPr>
        <p:spPr>
          <a:xfrm>
            <a:off x="9180304" y="3385768"/>
            <a:ext cx="1213846" cy="187615"/>
          </a:xfrm>
          <a:prstGeom prst="rect">
            <a:avLst/>
          </a:prstGeom>
          <a:ln w="6350" cap="rnd" cmpd="thickThin">
            <a:gradFill flip="none" rotWithShape="1">
              <a:gsLst>
                <a:gs pos="94000">
                  <a:schemeClr val="bg2">
                    <a:lumMod val="20000"/>
                    <a:lumOff val="80000"/>
                    <a:alpha val="0"/>
                  </a:schemeClr>
                </a:gs>
                <a:gs pos="99000">
                  <a:schemeClr val="accent3"/>
                </a:gs>
              </a:gsLst>
              <a:lin ang="16200000" scaled="0"/>
              <a:tileRect/>
            </a:gradFill>
          </a:ln>
        </p:spPr>
        <p:txBody>
          <a:bodyPr wrap="square" lIns="0" tIns="0" rIns="0" bIns="0" anchor="t" anchorCtr="0">
            <a:spAutoFit/>
          </a:bodyPr>
          <a:lstStyle/>
          <a:p>
            <a:pPr algn="ctr">
              <a:lnSpc>
                <a:spcPct val="120000"/>
              </a:lnSpc>
            </a:pPr>
            <a:r>
              <a:rPr lang="en-US" sz="1100" dirty="0"/>
              <a:t>Accessories holder</a:t>
            </a:r>
          </a:p>
        </p:txBody>
      </p:sp>
      <p:cxnSp>
        <p:nvCxnSpPr>
          <p:cNvPr id="117" name="Straight Arrow Connector 88">
            <a:extLst>
              <a:ext uri="{FF2B5EF4-FFF2-40B4-BE49-F238E27FC236}">
                <a16:creationId xmlns:a16="http://schemas.microsoft.com/office/drawing/2014/main" id="{659D28EA-88DF-5581-DBAA-043892501ADB}"/>
              </a:ext>
            </a:extLst>
          </p:cNvPr>
          <p:cNvCxnSpPr>
            <a:cxnSpLocks/>
          </p:cNvCxnSpPr>
          <p:nvPr/>
        </p:nvCxnSpPr>
        <p:spPr>
          <a:xfrm rot="10800000" flipV="1">
            <a:off x="5317934" y="2125544"/>
            <a:ext cx="2958446" cy="61395"/>
          </a:xfrm>
          <a:prstGeom prst="bentConnector3">
            <a:avLst>
              <a:gd name="adj1" fmla="val 9990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3BF07788-0796-E357-EF44-3F78F3C09813}"/>
              </a:ext>
            </a:extLst>
          </p:cNvPr>
          <p:cNvSpPr/>
          <p:nvPr/>
        </p:nvSpPr>
        <p:spPr>
          <a:xfrm>
            <a:off x="479421" y="1649860"/>
            <a:ext cx="3312127" cy="483081"/>
          </a:xfrm>
          <a:prstGeom prst="rect">
            <a:avLst/>
          </a:prstGeom>
        </p:spPr>
        <p:txBody>
          <a:bodyPr wrap="square" lIns="0" tIns="0" rIns="0" bIns="91440" anchor="b">
            <a:spAutoFit/>
          </a:bodyPr>
          <a:lstStyle/>
          <a:p>
            <a:pPr>
              <a:lnSpc>
                <a:spcPct val="120000"/>
              </a:lnSpc>
            </a:pPr>
            <a:r>
              <a:rPr lang="en-US" sz="1100" dirty="0"/>
              <a:t>Vacuum gauge for a constant monitoring of the performance and filtration efficiency</a:t>
            </a:r>
          </a:p>
        </p:txBody>
      </p:sp>
      <p:sp>
        <p:nvSpPr>
          <p:cNvPr id="122" name="Rectangle 68">
            <a:extLst>
              <a:ext uri="{FF2B5EF4-FFF2-40B4-BE49-F238E27FC236}">
                <a16:creationId xmlns:a16="http://schemas.microsoft.com/office/drawing/2014/main" id="{22A124F1-FD1B-AFC7-D7F4-ACA8E25ADF15}"/>
              </a:ext>
            </a:extLst>
          </p:cNvPr>
          <p:cNvSpPr/>
          <p:nvPr/>
        </p:nvSpPr>
        <p:spPr>
          <a:xfrm>
            <a:off x="6025687" y="1649860"/>
            <a:ext cx="2250694" cy="483081"/>
          </a:xfrm>
          <a:prstGeom prst="rect">
            <a:avLst/>
          </a:prstGeom>
        </p:spPr>
        <p:txBody>
          <a:bodyPr wrap="square" lIns="0" tIns="0" rIns="0" bIns="91440" anchor="b">
            <a:spAutoFit/>
          </a:bodyPr>
          <a:lstStyle/>
          <a:p>
            <a:pPr algn="r">
              <a:lnSpc>
                <a:spcPct val="120000"/>
              </a:lnSpc>
            </a:pPr>
            <a:r>
              <a:rPr lang="en-US" sz="1100" dirty="0"/>
              <a:t>Free dust pump enclosure with optional downstream ULPA filter</a:t>
            </a:r>
          </a:p>
        </p:txBody>
      </p:sp>
    </p:spTree>
    <p:extLst>
      <p:ext uri="{BB962C8B-B14F-4D97-AF65-F5344CB8AC3E}">
        <p14:creationId xmlns:p14="http://schemas.microsoft.com/office/powerpoint/2010/main" val="37654713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C3001B2-2B9C-F509-A182-700AFF108755}"/>
              </a:ext>
            </a:extLst>
          </p:cNvPr>
          <p:cNvSpPr>
            <a:spLocks noGrp="1"/>
          </p:cNvSpPr>
          <p:nvPr>
            <p:ph type="body" sz="quarter" idx="18"/>
          </p:nvPr>
        </p:nvSpPr>
        <p:spPr/>
        <p:txBody>
          <a:bodyPr/>
          <a:lstStyle/>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Description</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Pull clean filter cleaning system is a manual system with which operator can easily clean the filter and keep high the efficiency of the </a:t>
            </a:r>
            <a:r>
              <a:rPr kumimoji="0" lang="en-US" sz="1200" b="0" i="0" u="none" strike="noStrike" kern="1200" cap="none" spc="0" normalizeH="0" baseline="0" noProof="0">
                <a:ln>
                  <a:noFill/>
                </a:ln>
                <a:solidFill>
                  <a:srgbClr val="28313F"/>
                </a:solidFill>
                <a:effectLst/>
                <a:uLnTx/>
                <a:uFillTx/>
                <a:latin typeface="Roboto Light"/>
                <a:ea typeface="+mn-ea"/>
                <a:cs typeface="+mn-cs"/>
              </a:rPr>
              <a:t>vacuum cleaner</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How it works</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The cleaning of the filter is done with the inlet of the </a:t>
            </a:r>
            <a:r>
              <a:rPr kumimoji="0" lang="en-US" sz="1200" b="0" i="0" u="none" strike="noStrike" kern="1200" cap="none" spc="0" normalizeH="0" baseline="0" noProof="0">
                <a:ln>
                  <a:noFill/>
                </a:ln>
                <a:solidFill>
                  <a:srgbClr val="28313F"/>
                </a:solidFill>
                <a:effectLst/>
                <a:uLnTx/>
                <a:uFillTx/>
                <a:latin typeface="Roboto Light"/>
                <a:ea typeface="+mn-ea"/>
                <a:cs typeface="+mn-cs"/>
              </a:rPr>
              <a:t>machine closed</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Three rapid opening and closing of the blue flap create a counter impulsive flow into the filter that is in this </a:t>
            </a:r>
            <a:r>
              <a:rPr kumimoji="0" lang="en-US" sz="1200" b="0" i="0" u="none" strike="noStrike" kern="1200" cap="none" spc="0" normalizeH="0" baseline="0" noProof="0">
                <a:ln>
                  <a:noFill/>
                </a:ln>
                <a:solidFill>
                  <a:srgbClr val="28313F"/>
                </a:solidFill>
                <a:effectLst/>
                <a:uLnTx/>
                <a:uFillTx/>
                <a:latin typeface="Roboto Light"/>
                <a:ea typeface="+mn-ea"/>
                <a:cs typeface="+mn-cs"/>
              </a:rPr>
              <a:t>way cleaned</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Rapidly repeat the cleaning process for three times for the perfect cleaning of the filter</a:t>
            </a: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Value and benefit</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Reduced maintenance </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Stable performance make faster the cleaning job</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Safe method of clean the filter without stop the suction</a:t>
            </a:r>
          </a:p>
        </p:txBody>
      </p:sp>
      <p:sp>
        <p:nvSpPr>
          <p:cNvPr id="4" name="Footer Placeholder 3">
            <a:extLst>
              <a:ext uri="{FF2B5EF4-FFF2-40B4-BE49-F238E27FC236}">
                <a16:creationId xmlns:a16="http://schemas.microsoft.com/office/drawing/2014/main" id="{27D397CA-EAD5-A599-8D31-11E39DD7B316}"/>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81429C30-CC4C-25CB-1D26-631C5B3A2475}"/>
              </a:ext>
            </a:extLst>
          </p:cNvPr>
          <p:cNvSpPr>
            <a:spLocks noGrp="1"/>
          </p:cNvSpPr>
          <p:nvPr>
            <p:ph type="sldNum" sz="quarter" idx="22"/>
          </p:nvPr>
        </p:nvSpPr>
        <p:spPr/>
        <p:txBody>
          <a:bodyPr/>
          <a:lstStyle/>
          <a:p>
            <a:fld id="{6C385236-B7BA-4938-9EA6-6DEC8CA653D7}" type="slidenum">
              <a:rPr lang="en-US" smtClean="0"/>
              <a:pPr/>
              <a:t>13</a:t>
            </a:fld>
            <a:endParaRPr lang="en-US" dirty="0"/>
          </a:p>
        </p:txBody>
      </p:sp>
      <p:sp>
        <p:nvSpPr>
          <p:cNvPr id="9" name="Text Placeholder 8">
            <a:extLst>
              <a:ext uri="{FF2B5EF4-FFF2-40B4-BE49-F238E27FC236}">
                <a16:creationId xmlns:a16="http://schemas.microsoft.com/office/drawing/2014/main" id="{5FA9D2D7-324B-D96F-AE04-9B1E0A1FF85D}"/>
              </a:ext>
            </a:extLst>
          </p:cNvPr>
          <p:cNvSpPr>
            <a:spLocks noGrp="1"/>
          </p:cNvSpPr>
          <p:nvPr>
            <p:ph type="body" sz="quarter" idx="14"/>
          </p:nvPr>
        </p:nvSpPr>
        <p:spPr/>
        <p:txBody>
          <a:bodyPr/>
          <a:lstStyle/>
          <a:p>
            <a:r>
              <a:rPr lang="en-US" dirty="0"/>
              <a:t>VHC011 Z1 EXA</a:t>
            </a:r>
          </a:p>
        </p:txBody>
      </p:sp>
      <p:sp>
        <p:nvSpPr>
          <p:cNvPr id="8" name="Title 7">
            <a:extLst>
              <a:ext uri="{FF2B5EF4-FFF2-40B4-BE49-F238E27FC236}">
                <a16:creationId xmlns:a16="http://schemas.microsoft.com/office/drawing/2014/main" id="{957C24E8-A0B9-9B96-3B50-4CC29340103E}"/>
              </a:ext>
            </a:extLst>
          </p:cNvPr>
          <p:cNvSpPr>
            <a:spLocks noGrp="1"/>
          </p:cNvSpPr>
          <p:nvPr>
            <p:ph type="title"/>
          </p:nvPr>
        </p:nvSpPr>
        <p:spPr/>
        <p:txBody>
          <a:bodyPr/>
          <a:lstStyle/>
          <a:p>
            <a:r>
              <a:rPr lang="en-US" dirty="0"/>
              <a:t>PullClean</a:t>
            </a:r>
          </a:p>
        </p:txBody>
      </p:sp>
      <p:pic>
        <p:nvPicPr>
          <p:cNvPr id="12" name="Immagine 12">
            <a:extLst>
              <a:ext uri="{FF2B5EF4-FFF2-40B4-BE49-F238E27FC236}">
                <a16:creationId xmlns:a16="http://schemas.microsoft.com/office/drawing/2014/main" id="{3F837744-F022-9D43-8975-B609B1BA8873}"/>
              </a:ext>
            </a:extLst>
          </p:cNvPr>
          <p:cNvPicPr>
            <a:picLocks noChangeAspect="1"/>
          </p:cNvPicPr>
          <p:nvPr/>
        </p:nvPicPr>
        <p:blipFill>
          <a:blip r:embed="rId2"/>
          <a:stretch>
            <a:fillRect/>
          </a:stretch>
        </p:blipFill>
        <p:spPr>
          <a:xfrm>
            <a:off x="6608781" y="-11332"/>
            <a:ext cx="5537089" cy="6296462"/>
          </a:xfrm>
          <a:prstGeom prst="rect">
            <a:avLst/>
          </a:prstGeom>
        </p:spPr>
      </p:pic>
      <p:sp>
        <p:nvSpPr>
          <p:cNvPr id="13" name="Oval 14">
            <a:extLst>
              <a:ext uri="{FF2B5EF4-FFF2-40B4-BE49-F238E27FC236}">
                <a16:creationId xmlns:a16="http://schemas.microsoft.com/office/drawing/2014/main" id="{69A41C37-6264-6297-83B9-3A71C1FDBD24}"/>
              </a:ext>
            </a:extLst>
          </p:cNvPr>
          <p:cNvSpPr/>
          <p:nvPr/>
        </p:nvSpPr>
        <p:spPr>
          <a:xfrm>
            <a:off x="10244522" y="9897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a:solidFill>
                  <a:schemeClr val="bg1"/>
                </a:solidFill>
                <a:latin typeface="Roboto Bold" panose="02000000000000000000" pitchFamily="2" charset="0"/>
              </a:rPr>
              <a:t>Efficient filter cleaning</a:t>
            </a:r>
          </a:p>
        </p:txBody>
      </p:sp>
    </p:spTree>
    <p:extLst>
      <p:ext uri="{BB962C8B-B14F-4D97-AF65-F5344CB8AC3E}">
        <p14:creationId xmlns:p14="http://schemas.microsoft.com/office/powerpoint/2010/main" val="171939860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AD5539-E8DB-10DF-B899-5BD29188A72D}"/>
              </a:ext>
            </a:extLst>
          </p:cNvPr>
          <p:cNvSpPr>
            <a:spLocks noGrp="1"/>
          </p:cNvSpPr>
          <p:nvPr>
            <p:ph type="body" sz="quarter" idx="18"/>
          </p:nvPr>
        </p:nvSpPr>
        <p:spPr/>
        <p:txBody>
          <a:bodyPr/>
          <a:lstStyle/>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Description</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SBS models are quipped with the safe bag system; this disposal </a:t>
            </a:r>
            <a:r>
              <a:rPr kumimoji="0" lang="en-US" sz="1200" b="0" i="0" u="none" strike="noStrike" kern="1200" cap="none" spc="0" normalizeH="0" baseline="0" noProof="0">
                <a:ln>
                  <a:noFill/>
                </a:ln>
                <a:solidFill>
                  <a:srgbClr val="28313F"/>
                </a:solidFill>
                <a:effectLst/>
                <a:uLnTx/>
                <a:uFillTx/>
                <a:latin typeface="Roboto Light"/>
                <a:ea typeface="+mn-ea"/>
                <a:cs typeface="+mn-cs"/>
              </a:rPr>
              <a:t>system </a:t>
            </a:r>
            <a:br>
              <a:rPr kumimoji="0" lang="en-US" sz="1200" b="0" i="0" u="none" strike="noStrike" kern="1200" cap="none" spc="0" normalizeH="0" baseline="0" noProof="0">
                <a:ln>
                  <a:noFill/>
                </a:ln>
                <a:solidFill>
                  <a:srgbClr val="28313F"/>
                </a:solidFill>
                <a:effectLst/>
                <a:uLnTx/>
                <a:uFillTx/>
                <a:latin typeface="Roboto Light"/>
                <a:ea typeface="+mn-ea"/>
                <a:cs typeface="+mn-cs"/>
              </a:rPr>
            </a:br>
            <a:r>
              <a:rPr kumimoji="0" lang="en-US" sz="1200" b="0" i="0" u="none" strike="noStrike" kern="1200" cap="none" spc="0" normalizeH="0" baseline="0" noProof="0">
                <a:ln>
                  <a:noFill/>
                </a:ln>
                <a:solidFill>
                  <a:srgbClr val="28313F"/>
                </a:solidFill>
                <a:effectLst/>
                <a:uLnTx/>
                <a:uFillTx/>
                <a:latin typeface="Roboto Light"/>
                <a:ea typeface="+mn-ea"/>
                <a:cs typeface="+mn-cs"/>
              </a:rPr>
              <a:t>allow </a:t>
            </a:r>
            <a:r>
              <a:rPr kumimoji="0" lang="en-US" sz="1200" b="0" i="0" u="none" strike="noStrike" kern="1200" cap="none" spc="0" normalizeH="0" baseline="0" noProof="0" dirty="0">
                <a:ln>
                  <a:noFill/>
                </a:ln>
                <a:solidFill>
                  <a:srgbClr val="28313F"/>
                </a:solidFill>
                <a:effectLst/>
                <a:uLnTx/>
                <a:uFillTx/>
                <a:latin typeface="Roboto Light"/>
                <a:ea typeface="+mn-ea"/>
                <a:cs typeface="+mn-cs"/>
              </a:rPr>
              <a:t>to dispose the collected material without being in contact with the </a:t>
            </a:r>
            <a:r>
              <a:rPr kumimoji="0" lang="en-US" sz="1200" b="0" i="0" u="none" strike="noStrike" kern="1200" cap="none" spc="0" normalizeH="0" baseline="0" noProof="0">
                <a:ln>
                  <a:noFill/>
                </a:ln>
                <a:solidFill>
                  <a:srgbClr val="28313F"/>
                </a:solidFill>
                <a:effectLst/>
                <a:uLnTx/>
                <a:uFillTx/>
                <a:latin typeface="Roboto Light"/>
                <a:ea typeface="+mn-ea"/>
                <a:cs typeface="+mn-cs"/>
              </a:rPr>
              <a:t>material itself</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How it works</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is built with a CLASS M fleece filter and a special bag inlet with safety guillotine valve, externally protected by a conductive and resistant </a:t>
            </a:r>
            <a:r>
              <a:rPr kumimoji="0" lang="en-US" sz="1200" b="0" i="0" u="none" strike="noStrike" kern="1200" cap="none" spc="0" normalizeH="0" baseline="0" noProof="0">
                <a:ln>
                  <a:noFill/>
                </a:ln>
                <a:solidFill>
                  <a:srgbClr val="28313F"/>
                </a:solidFill>
                <a:effectLst/>
                <a:uLnTx/>
                <a:uFillTx/>
                <a:latin typeface="Roboto Light"/>
                <a:ea typeface="+mn-ea"/>
                <a:cs typeface="+mn-cs"/>
              </a:rPr>
              <a:t>plastic bag</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The bag filter safely collect the material, external plastic bag protects operator from the contact with the filtering bag during the </a:t>
            </a:r>
            <a:r>
              <a:rPr kumimoji="0" lang="en-US" sz="1200" b="0" i="0" u="none" strike="noStrike" kern="1200" cap="none" spc="0" normalizeH="0" baseline="0" noProof="0">
                <a:ln>
                  <a:noFill/>
                </a:ln>
                <a:solidFill>
                  <a:srgbClr val="28313F"/>
                </a:solidFill>
                <a:effectLst/>
                <a:uLnTx/>
                <a:uFillTx/>
                <a:latin typeface="Roboto Light"/>
                <a:ea typeface="+mn-ea"/>
                <a:cs typeface="+mn-cs"/>
              </a:rPr>
              <a:t>disposal procedure</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The guillotine valve, when manually closed, avoid any leakage of dust from the inlet of the safe </a:t>
            </a:r>
            <a:r>
              <a:rPr kumimoji="0" lang="en-US" sz="1200" b="0" i="0" u="none" strike="noStrike" kern="1200" cap="none" spc="0" normalizeH="0" baseline="0" noProof="0">
                <a:ln>
                  <a:noFill/>
                </a:ln>
                <a:solidFill>
                  <a:srgbClr val="28313F"/>
                </a:solidFill>
                <a:effectLst/>
                <a:uLnTx/>
                <a:uFillTx/>
                <a:latin typeface="Roboto Light"/>
                <a:ea typeface="+mn-ea"/>
                <a:cs typeface="+mn-cs"/>
              </a:rPr>
              <a:t>bag system</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Value and benefit</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Perfect protection accordingly different types of hazardous dusts</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Secondary protection with HEPA14 certified filter</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Safe, easy and quick disposal system</a:t>
            </a:r>
          </a:p>
        </p:txBody>
      </p:sp>
      <p:sp>
        <p:nvSpPr>
          <p:cNvPr id="4" name="Footer Placeholder 3">
            <a:extLst>
              <a:ext uri="{FF2B5EF4-FFF2-40B4-BE49-F238E27FC236}">
                <a16:creationId xmlns:a16="http://schemas.microsoft.com/office/drawing/2014/main" id="{24B73A19-9EDB-562E-1F5D-E9D7E93E49A7}"/>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400297A4-57BC-91D3-1238-318617D95D0E}"/>
              </a:ext>
            </a:extLst>
          </p:cNvPr>
          <p:cNvSpPr>
            <a:spLocks noGrp="1"/>
          </p:cNvSpPr>
          <p:nvPr>
            <p:ph type="sldNum" sz="quarter" idx="22"/>
          </p:nvPr>
        </p:nvSpPr>
        <p:spPr/>
        <p:txBody>
          <a:bodyPr/>
          <a:lstStyle/>
          <a:p>
            <a:fld id="{6C385236-B7BA-4938-9EA6-6DEC8CA653D7}" type="slidenum">
              <a:rPr lang="en-US" smtClean="0"/>
              <a:pPr/>
              <a:t>14</a:t>
            </a:fld>
            <a:endParaRPr lang="en-US" dirty="0"/>
          </a:p>
        </p:txBody>
      </p:sp>
      <p:sp>
        <p:nvSpPr>
          <p:cNvPr id="6" name="Text Placeholder 5">
            <a:extLst>
              <a:ext uri="{FF2B5EF4-FFF2-40B4-BE49-F238E27FC236}">
                <a16:creationId xmlns:a16="http://schemas.microsoft.com/office/drawing/2014/main" id="{661DDAFC-FDD7-3C0E-2C52-E38896F3BF12}"/>
              </a:ext>
            </a:extLst>
          </p:cNvPr>
          <p:cNvSpPr>
            <a:spLocks noGrp="1"/>
          </p:cNvSpPr>
          <p:nvPr>
            <p:ph type="body" sz="quarter" idx="14"/>
          </p:nvPr>
        </p:nvSpPr>
        <p:spPr/>
        <p:txBody>
          <a:bodyPr/>
          <a:lstStyle/>
          <a:p>
            <a:r>
              <a:rPr lang="en-US" dirty="0"/>
              <a:t>VHC010 Z1 EXA SBS</a:t>
            </a:r>
          </a:p>
        </p:txBody>
      </p:sp>
      <p:sp>
        <p:nvSpPr>
          <p:cNvPr id="7" name="Title 6">
            <a:extLst>
              <a:ext uri="{FF2B5EF4-FFF2-40B4-BE49-F238E27FC236}">
                <a16:creationId xmlns:a16="http://schemas.microsoft.com/office/drawing/2014/main" id="{7A07E06F-5490-02D3-44E4-79F9EC43A27B}"/>
              </a:ext>
            </a:extLst>
          </p:cNvPr>
          <p:cNvSpPr>
            <a:spLocks noGrp="1"/>
          </p:cNvSpPr>
          <p:nvPr>
            <p:ph type="title"/>
          </p:nvPr>
        </p:nvSpPr>
        <p:spPr/>
        <p:txBody>
          <a:bodyPr/>
          <a:lstStyle/>
          <a:p>
            <a:r>
              <a:rPr lang="en-US" dirty="0"/>
              <a:t>Safe bag system</a:t>
            </a:r>
          </a:p>
        </p:txBody>
      </p:sp>
      <p:pic>
        <p:nvPicPr>
          <p:cNvPr id="8" name="Immagine 8">
            <a:extLst>
              <a:ext uri="{FF2B5EF4-FFF2-40B4-BE49-F238E27FC236}">
                <a16:creationId xmlns:a16="http://schemas.microsoft.com/office/drawing/2014/main" id="{BB85B482-014D-0B86-E507-76DE755D6E28}"/>
              </a:ext>
            </a:extLst>
          </p:cNvPr>
          <p:cNvPicPr>
            <a:picLocks noChangeAspect="1"/>
          </p:cNvPicPr>
          <p:nvPr/>
        </p:nvPicPr>
        <p:blipFill>
          <a:blip r:embed="rId2"/>
          <a:srcRect r="2461"/>
          <a:stretch/>
        </p:blipFill>
        <p:spPr>
          <a:xfrm>
            <a:off x="6240779" y="0"/>
            <a:ext cx="5951221" cy="6273798"/>
          </a:xfrm>
          <a:prstGeom prst="rect">
            <a:avLst/>
          </a:prstGeom>
        </p:spPr>
      </p:pic>
      <p:sp>
        <p:nvSpPr>
          <p:cNvPr id="9" name="Oval 14">
            <a:extLst>
              <a:ext uri="{FF2B5EF4-FFF2-40B4-BE49-F238E27FC236}">
                <a16:creationId xmlns:a16="http://schemas.microsoft.com/office/drawing/2014/main" id="{07746130-BD46-B8F6-9777-C2A195CA6190}"/>
              </a:ext>
            </a:extLst>
          </p:cNvPr>
          <p:cNvSpPr/>
          <p:nvPr/>
        </p:nvSpPr>
        <p:spPr>
          <a:xfrm>
            <a:off x="10244522" y="941641"/>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a:solidFill>
                  <a:schemeClr val="bg1"/>
                </a:solidFill>
                <a:latin typeface="Roboto Bold" panose="02000000000000000000" pitchFamily="2" charset="0"/>
              </a:rPr>
              <a:t>No dust exposure</a:t>
            </a:r>
          </a:p>
        </p:txBody>
      </p:sp>
    </p:spTree>
    <p:extLst>
      <p:ext uri="{BB962C8B-B14F-4D97-AF65-F5344CB8AC3E}">
        <p14:creationId xmlns:p14="http://schemas.microsoft.com/office/powerpoint/2010/main" val="14970424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3091-D482-C31A-B3A5-AE5992ECC87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14A72FC-68C5-4C0B-47F0-40FCE004D99B}"/>
              </a:ext>
            </a:extLst>
          </p:cNvPr>
          <p:cNvSpPr>
            <a:spLocks noGrp="1"/>
          </p:cNvSpPr>
          <p:nvPr>
            <p:ph type="ctrTitle"/>
          </p:nvPr>
        </p:nvSpPr>
        <p:spPr/>
        <p:txBody>
          <a:bodyPr/>
          <a:lstStyle/>
          <a:p>
            <a:r>
              <a:rPr lang="en-US" dirty="0"/>
              <a:t>4</a:t>
            </a:r>
          </a:p>
        </p:txBody>
      </p:sp>
      <p:sp>
        <p:nvSpPr>
          <p:cNvPr id="19" name="Text Placeholder 18">
            <a:extLst>
              <a:ext uri="{FF2B5EF4-FFF2-40B4-BE49-F238E27FC236}">
                <a16:creationId xmlns:a16="http://schemas.microsoft.com/office/drawing/2014/main" id="{5DB14578-DD32-FBB6-4D7D-08F531D8FA32}"/>
              </a:ext>
            </a:extLst>
          </p:cNvPr>
          <p:cNvSpPr>
            <a:spLocks noGrp="1"/>
          </p:cNvSpPr>
          <p:nvPr>
            <p:ph type="body" sz="quarter" idx="13"/>
          </p:nvPr>
        </p:nvSpPr>
        <p:spPr/>
        <p:txBody>
          <a:bodyPr/>
          <a:lstStyle/>
          <a:p>
            <a:r>
              <a:rPr lang="en-US" dirty="0"/>
              <a:t>Accessories and optionals</a:t>
            </a:r>
          </a:p>
        </p:txBody>
      </p:sp>
      <p:sp>
        <p:nvSpPr>
          <p:cNvPr id="16" name="Footer Placeholder 15">
            <a:extLst>
              <a:ext uri="{FF2B5EF4-FFF2-40B4-BE49-F238E27FC236}">
                <a16:creationId xmlns:a16="http://schemas.microsoft.com/office/drawing/2014/main" id="{A65B288C-85EC-7904-115E-17D33AD76D73}"/>
              </a:ext>
            </a:extLst>
          </p:cNvPr>
          <p:cNvSpPr>
            <a:spLocks noGrp="1"/>
          </p:cNvSpPr>
          <p:nvPr>
            <p:ph type="ftr" sz="quarter" idx="15"/>
          </p:nvPr>
        </p:nvSpPr>
        <p:spPr/>
        <p:txBody>
          <a:bodyPr/>
          <a:lstStyle/>
          <a:p>
            <a:pPr algn="l"/>
            <a:r>
              <a:rPr lang="en-US" dirty="0"/>
              <a:t>COMPANY CONFIDENTIAL</a:t>
            </a:r>
          </a:p>
        </p:txBody>
      </p:sp>
      <p:sp>
        <p:nvSpPr>
          <p:cNvPr id="17" name="Slide Number Placeholder 16">
            <a:extLst>
              <a:ext uri="{FF2B5EF4-FFF2-40B4-BE49-F238E27FC236}">
                <a16:creationId xmlns:a16="http://schemas.microsoft.com/office/drawing/2014/main" id="{D4AD45C0-8769-5FDF-C9CA-031AC9AD78AD}"/>
              </a:ext>
            </a:extLst>
          </p:cNvPr>
          <p:cNvSpPr>
            <a:spLocks noGrp="1"/>
          </p:cNvSpPr>
          <p:nvPr>
            <p:ph type="sldNum" sz="quarter" idx="16"/>
          </p:nvPr>
        </p:nvSpPr>
        <p:spPr/>
        <p:txBody>
          <a:bodyPr/>
          <a:lstStyle/>
          <a:p>
            <a:fld id="{6C385236-B7BA-4938-9EA6-6DEC8CA653D7}" type="slidenum">
              <a:rPr lang="en-US" smtClean="0"/>
              <a:pPr/>
              <a:t>15</a:t>
            </a:fld>
            <a:endParaRPr lang="en-US" dirty="0"/>
          </a:p>
        </p:txBody>
      </p:sp>
    </p:spTree>
    <p:extLst>
      <p:ext uri="{BB962C8B-B14F-4D97-AF65-F5344CB8AC3E}">
        <p14:creationId xmlns:p14="http://schemas.microsoft.com/office/powerpoint/2010/main" val="28552906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F0F9-3C2A-4CCA-D33C-BC36CDD26F0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E00503-7469-3651-6D66-E2BC3D913EBC}"/>
              </a:ext>
            </a:extLst>
          </p:cNvPr>
          <p:cNvSpPr>
            <a:spLocks noGrp="1"/>
          </p:cNvSpPr>
          <p:nvPr>
            <p:ph type="ftr" sz="quarter" idx="30"/>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CE22F046-C9C1-E565-5F90-605260F7294D}"/>
              </a:ext>
            </a:extLst>
          </p:cNvPr>
          <p:cNvSpPr>
            <a:spLocks noGrp="1"/>
          </p:cNvSpPr>
          <p:nvPr>
            <p:ph type="sldNum" sz="quarter" idx="31"/>
          </p:nvPr>
        </p:nvSpPr>
        <p:spPr/>
        <p:txBody>
          <a:bodyPr/>
          <a:lstStyle/>
          <a:p>
            <a:fld id="{6C385236-B7BA-4938-9EA6-6DEC8CA653D7}" type="slidenum">
              <a:rPr lang="en-US" smtClean="0"/>
              <a:pPr/>
              <a:t>16</a:t>
            </a:fld>
            <a:endParaRPr lang="en-US" dirty="0"/>
          </a:p>
        </p:txBody>
      </p:sp>
      <p:sp>
        <p:nvSpPr>
          <p:cNvPr id="21" name="Title 20">
            <a:extLst>
              <a:ext uri="{FF2B5EF4-FFF2-40B4-BE49-F238E27FC236}">
                <a16:creationId xmlns:a16="http://schemas.microsoft.com/office/drawing/2014/main" id="{C777FBBF-58CA-6354-CAB7-E5B52B9E84F4}"/>
              </a:ext>
            </a:extLst>
          </p:cNvPr>
          <p:cNvSpPr>
            <a:spLocks noGrp="1"/>
          </p:cNvSpPr>
          <p:nvPr>
            <p:ph type="title"/>
          </p:nvPr>
        </p:nvSpPr>
        <p:spPr>
          <a:xfrm>
            <a:off x="479425" y="494490"/>
            <a:ext cx="8647112" cy="388013"/>
          </a:xfrm>
        </p:spPr>
        <p:txBody>
          <a:bodyPr/>
          <a:lstStyle/>
          <a:p>
            <a:r>
              <a:rPr lang="en-US" dirty="0"/>
              <a:t>Mini IVS VHC010 Z1 &amp; VHC011 Z1 </a:t>
            </a:r>
          </a:p>
        </p:txBody>
      </p:sp>
      <p:sp>
        <p:nvSpPr>
          <p:cNvPr id="16" name="Text Placeholder 6">
            <a:extLst>
              <a:ext uri="{FF2B5EF4-FFF2-40B4-BE49-F238E27FC236}">
                <a16:creationId xmlns:a16="http://schemas.microsoft.com/office/drawing/2014/main" id="{CE585D87-25BB-3578-9583-99D9BB2A09BC}"/>
              </a:ext>
            </a:extLst>
          </p:cNvPr>
          <p:cNvSpPr txBox="1">
            <a:spLocks/>
          </p:cNvSpPr>
          <p:nvPr/>
        </p:nvSpPr>
        <p:spPr>
          <a:xfrm>
            <a:off x="475520" y="873877"/>
            <a:ext cx="8647111" cy="376456"/>
          </a:xfrm>
          <a:prstGeom prst="rect">
            <a:avLst/>
          </a:prstGeom>
        </p:spPr>
        <p:txBody>
          <a:bodyPr vert="horz" lIns="0" tIns="0" rIns="0" bIns="0" rtlCol="0">
            <a:noAutofit/>
          </a:bodyPr>
          <a:lstStyle>
            <a:lvl1pPr marL="0" indent="0" algn="l" defTabSz="1023967" rtl="0" eaLnBrk="1" latinLnBrk="0" hangingPunct="1">
              <a:lnSpc>
                <a:spcPct val="120000"/>
              </a:lnSpc>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lnSpc>
                <a:spcPct val="120000"/>
              </a:lnSpc>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t>EXA Ø40 mm accessories (also for IECEX and CID1)</a:t>
            </a:r>
          </a:p>
        </p:txBody>
      </p:sp>
      <p:pic>
        <p:nvPicPr>
          <p:cNvPr id="17" name="Immagine 18">
            <a:extLst>
              <a:ext uri="{FF2B5EF4-FFF2-40B4-BE49-F238E27FC236}">
                <a16:creationId xmlns:a16="http://schemas.microsoft.com/office/drawing/2014/main" id="{664B1078-1BBC-9485-DB58-6DCA4E0D3E58}"/>
              </a:ext>
            </a:extLst>
          </p:cNvPr>
          <p:cNvPicPr>
            <a:picLocks/>
          </p:cNvPicPr>
          <p:nvPr/>
        </p:nvPicPr>
        <p:blipFill rotWithShape="1">
          <a:blip r:embed="rId2" cstate="print">
            <a:extLst>
              <a:ext uri="{28A0092B-C50C-407E-A947-70E740481C1C}">
                <a14:useLocalDpi xmlns:a14="http://schemas.microsoft.com/office/drawing/2010/main"/>
              </a:ext>
            </a:extLst>
          </a:blip>
          <a:srcRect r="-17191" b="-15856"/>
          <a:stretch/>
        </p:blipFill>
        <p:spPr>
          <a:xfrm>
            <a:off x="10971911" y="488645"/>
            <a:ext cx="740664" cy="740664"/>
          </a:xfrm>
          <a:prstGeom prst="flowChartConnector">
            <a:avLst/>
          </a:prstGeom>
          <a:solidFill>
            <a:schemeClr val="accent3"/>
          </a:solidFill>
        </p:spPr>
      </p:pic>
      <p:sp>
        <p:nvSpPr>
          <p:cNvPr id="18" name="CasellaDiTesto 19">
            <a:extLst>
              <a:ext uri="{FF2B5EF4-FFF2-40B4-BE49-F238E27FC236}">
                <a16:creationId xmlns:a16="http://schemas.microsoft.com/office/drawing/2014/main" id="{0894D7DA-C3B8-3BF0-5C63-3272DC3F87EE}"/>
              </a:ext>
            </a:extLst>
          </p:cNvPr>
          <p:cNvSpPr txBox="1"/>
          <p:nvPr/>
        </p:nvSpPr>
        <p:spPr>
          <a:xfrm>
            <a:off x="9481724" y="643534"/>
            <a:ext cx="1406189" cy="430887"/>
          </a:xfrm>
          <a:prstGeom prst="rect">
            <a:avLst/>
          </a:prstGeom>
          <a:noFill/>
        </p:spPr>
        <p:txBody>
          <a:bodyPr wrap="square" lIns="0" tIns="0" rIns="0" bIns="0" rtlCol="0">
            <a:spAutoFit/>
          </a:bodyPr>
          <a:lstStyle/>
          <a:p>
            <a:pPr algn="ctr"/>
            <a:r>
              <a:rPr lang="it-IT" sz="1400" dirty="0"/>
              <a:t>EXA connection with PIN</a:t>
            </a:r>
          </a:p>
        </p:txBody>
      </p:sp>
      <p:sp>
        <p:nvSpPr>
          <p:cNvPr id="83" name="Content Placeholder 7">
            <a:extLst>
              <a:ext uri="{FF2B5EF4-FFF2-40B4-BE49-F238E27FC236}">
                <a16:creationId xmlns:a16="http://schemas.microsoft.com/office/drawing/2014/main" id="{415C2BBD-1F82-F290-F278-C5828547D462}"/>
              </a:ext>
            </a:extLst>
          </p:cNvPr>
          <p:cNvSpPr txBox="1">
            <a:spLocks/>
          </p:cNvSpPr>
          <p:nvPr/>
        </p:nvSpPr>
        <p:spPr>
          <a:xfrm>
            <a:off x="9126537" y="1421420"/>
            <a:ext cx="2586038"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1080000" rIns="180000" bIns="18288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201168" indent="-201168">
              <a:lnSpc>
                <a:spcPct val="110000"/>
              </a:lnSpc>
              <a:buClr>
                <a:schemeClr val="accent3"/>
              </a:buClr>
              <a:buFont typeface="+mj-lt"/>
              <a:buAutoNum type="arabicPeriod"/>
            </a:pPr>
            <a:r>
              <a:rPr lang="en-US" sz="1000" dirty="0"/>
              <a:t>EXA antistatic hose 3 m FDA,</a:t>
            </a:r>
          </a:p>
          <a:p>
            <a:pPr marL="201168" indent="-201168">
              <a:lnSpc>
                <a:spcPct val="110000"/>
              </a:lnSpc>
              <a:buClr>
                <a:schemeClr val="accent3"/>
              </a:buClr>
              <a:buFont typeface="+mj-lt"/>
              <a:buAutoNum type="arabicPeriod"/>
            </a:pPr>
            <a:r>
              <a:rPr lang="en-US" sz="1000" dirty="0"/>
              <a:t>EXA bent connection AISI 304</a:t>
            </a:r>
          </a:p>
          <a:p>
            <a:pPr marL="201168" indent="-201168">
              <a:lnSpc>
                <a:spcPct val="110000"/>
              </a:lnSpc>
              <a:buClr>
                <a:schemeClr val="accent3"/>
              </a:buClr>
              <a:buFont typeface="+mj-lt"/>
              <a:buAutoNum type="arabicPeriod"/>
            </a:pPr>
            <a:r>
              <a:rPr lang="en-US" sz="1000" dirty="0"/>
              <a:t>EXA conductive cone black</a:t>
            </a:r>
          </a:p>
          <a:p>
            <a:pPr marL="201168" indent="-201168">
              <a:lnSpc>
                <a:spcPct val="110000"/>
              </a:lnSpc>
              <a:buClr>
                <a:schemeClr val="accent3"/>
              </a:buClr>
              <a:buFont typeface="+mj-lt"/>
              <a:buAutoNum type="arabicPeriod"/>
            </a:pPr>
            <a:r>
              <a:rPr lang="en-US" sz="1000" dirty="0"/>
              <a:t>EXA flat lance AISI 304 300 mm </a:t>
            </a:r>
            <a:r>
              <a:rPr lang="en-US" sz="1000" dirty="0">
                <a:solidFill>
                  <a:schemeClr val="accent3"/>
                </a:solidFill>
                <a:latin typeface="+mj-lt"/>
              </a:rPr>
              <a:t>NEW</a:t>
            </a:r>
          </a:p>
          <a:p>
            <a:pPr marL="201168" indent="-201168">
              <a:lnSpc>
                <a:spcPct val="110000"/>
              </a:lnSpc>
              <a:buClr>
                <a:schemeClr val="accent3"/>
              </a:buClr>
              <a:buFont typeface="+mj-lt"/>
              <a:buAutoNum type="arabicPeriod"/>
            </a:pPr>
            <a:r>
              <a:rPr lang="en-US" sz="1000" dirty="0"/>
              <a:t>EXA conductive </a:t>
            </a:r>
            <a:r>
              <a:rPr lang="en-US" sz="1000"/>
              <a:t>nozzle Ø40-32</a:t>
            </a:r>
            <a:endParaRPr lang="en-US" sz="1000" dirty="0"/>
          </a:p>
          <a:p>
            <a:pPr marL="201168" indent="-201168">
              <a:lnSpc>
                <a:spcPct val="110000"/>
              </a:lnSpc>
              <a:buClr>
                <a:schemeClr val="accent3"/>
              </a:buClr>
              <a:buFont typeface="+mj-lt"/>
              <a:buAutoNum type="arabicPeriod"/>
            </a:pPr>
            <a:endParaRPr lang="en-US" sz="1000" dirty="0"/>
          </a:p>
        </p:txBody>
      </p:sp>
      <p:grpSp>
        <p:nvGrpSpPr>
          <p:cNvPr id="84" name="Group 83">
            <a:extLst>
              <a:ext uri="{FF2B5EF4-FFF2-40B4-BE49-F238E27FC236}">
                <a16:creationId xmlns:a16="http://schemas.microsoft.com/office/drawing/2014/main" id="{664D9018-64A9-1257-583F-19C866E56144}"/>
              </a:ext>
            </a:extLst>
          </p:cNvPr>
          <p:cNvGrpSpPr/>
          <p:nvPr/>
        </p:nvGrpSpPr>
        <p:grpSpPr>
          <a:xfrm>
            <a:off x="9590232" y="4140671"/>
            <a:ext cx="1671325" cy="1897681"/>
            <a:chOff x="9635497" y="4104813"/>
            <a:chExt cx="1580451" cy="1794500"/>
          </a:xfrm>
        </p:grpSpPr>
        <p:grpSp>
          <p:nvGrpSpPr>
            <p:cNvPr id="85" name="Gruppo 60">
              <a:extLst>
                <a:ext uri="{FF2B5EF4-FFF2-40B4-BE49-F238E27FC236}">
                  <a16:creationId xmlns:a16="http://schemas.microsoft.com/office/drawing/2014/main" id="{F98CCD56-C74B-9D57-406B-EC79C1408E04}"/>
                </a:ext>
              </a:extLst>
            </p:cNvPr>
            <p:cNvGrpSpPr/>
            <p:nvPr/>
          </p:nvGrpSpPr>
          <p:grpSpPr>
            <a:xfrm>
              <a:off x="9803651" y="4901091"/>
              <a:ext cx="1412297" cy="998222"/>
              <a:chOff x="3797626" y="2642162"/>
              <a:chExt cx="753811" cy="532799"/>
            </a:xfrm>
          </p:grpSpPr>
          <p:pic>
            <p:nvPicPr>
              <p:cNvPr id="89" name="Immagine 63">
                <a:extLst>
                  <a:ext uri="{FF2B5EF4-FFF2-40B4-BE49-F238E27FC236}">
                    <a16:creationId xmlns:a16="http://schemas.microsoft.com/office/drawing/2014/main" id="{477F3B9F-C16D-8074-3790-CBE2C3A2550F}"/>
                  </a:ext>
                </a:extLst>
              </p:cNvPr>
              <p:cNvPicPr>
                <a:picLocks noChangeAspect="1"/>
              </p:cNvPicPr>
              <p:nvPr/>
            </p:nvPicPr>
            <p:blipFill>
              <a:blip r:embed="rId3"/>
              <a:stretch>
                <a:fillRect/>
              </a:stretch>
            </p:blipFill>
            <p:spPr>
              <a:xfrm>
                <a:off x="3797626" y="3048421"/>
                <a:ext cx="246250" cy="118074"/>
              </a:xfrm>
              <a:prstGeom prst="rect">
                <a:avLst/>
              </a:prstGeom>
            </p:spPr>
          </p:pic>
          <p:pic>
            <p:nvPicPr>
              <p:cNvPr id="90" name="Immagine 65">
                <a:extLst>
                  <a:ext uri="{FF2B5EF4-FFF2-40B4-BE49-F238E27FC236}">
                    <a16:creationId xmlns:a16="http://schemas.microsoft.com/office/drawing/2014/main" id="{79E108FC-1C61-EB5E-E59C-8F6E96D1AED4}"/>
                  </a:ext>
                </a:extLst>
              </p:cNvPr>
              <p:cNvPicPr>
                <a:picLocks noChangeAspect="1"/>
              </p:cNvPicPr>
              <p:nvPr/>
            </p:nvPicPr>
            <p:blipFill>
              <a:blip r:embed="rId4"/>
              <a:stretch>
                <a:fillRect/>
              </a:stretch>
            </p:blipFill>
            <p:spPr>
              <a:xfrm>
                <a:off x="4043876" y="2642162"/>
                <a:ext cx="507561" cy="532799"/>
              </a:xfrm>
              <a:prstGeom prst="rect">
                <a:avLst/>
              </a:prstGeom>
            </p:spPr>
          </p:pic>
        </p:grpSp>
        <p:pic>
          <p:nvPicPr>
            <p:cNvPr id="86" name="Immagine 88">
              <a:extLst>
                <a:ext uri="{FF2B5EF4-FFF2-40B4-BE49-F238E27FC236}">
                  <a16:creationId xmlns:a16="http://schemas.microsoft.com/office/drawing/2014/main" id="{1CE1D3E0-AADD-A61D-4634-739ABECDD7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879609" flipH="1">
              <a:off x="9635497" y="4684528"/>
              <a:ext cx="657319" cy="403557"/>
            </a:xfrm>
            <a:prstGeom prst="rect">
              <a:avLst/>
            </a:prstGeom>
          </p:spPr>
        </p:pic>
        <p:pic>
          <p:nvPicPr>
            <p:cNvPr id="87" name="Immagine 90">
              <a:extLst>
                <a:ext uri="{FF2B5EF4-FFF2-40B4-BE49-F238E27FC236}">
                  <a16:creationId xmlns:a16="http://schemas.microsoft.com/office/drawing/2014/main" id="{946D507E-3B81-E6AB-58AB-97568B9E840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132877">
              <a:off x="10209870" y="4200332"/>
              <a:ext cx="625814" cy="434776"/>
            </a:xfrm>
            <a:prstGeom prst="rect">
              <a:avLst/>
            </a:prstGeom>
          </p:spPr>
        </p:pic>
        <p:pic>
          <p:nvPicPr>
            <p:cNvPr id="88" name="Immagine 89">
              <a:extLst>
                <a:ext uri="{FF2B5EF4-FFF2-40B4-BE49-F238E27FC236}">
                  <a16:creationId xmlns:a16="http://schemas.microsoft.com/office/drawing/2014/main" id="{1FEB52CD-66AA-8018-0A06-CAFEB45DDA6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9546738">
              <a:off x="10486991" y="4549260"/>
              <a:ext cx="552313" cy="302286"/>
            </a:xfrm>
            <a:prstGeom prst="rect">
              <a:avLst/>
            </a:prstGeom>
          </p:spPr>
        </p:pic>
      </p:grpSp>
      <p:sp>
        <p:nvSpPr>
          <p:cNvPr id="91" name="Content Placeholder 5">
            <a:extLst>
              <a:ext uri="{FF2B5EF4-FFF2-40B4-BE49-F238E27FC236}">
                <a16:creationId xmlns:a16="http://schemas.microsoft.com/office/drawing/2014/main" id="{3B30944B-3C5F-9156-DF7A-A2433F9F501A}"/>
              </a:ext>
            </a:extLst>
          </p:cNvPr>
          <p:cNvSpPr txBox="1">
            <a:spLocks/>
          </p:cNvSpPr>
          <p:nvPr/>
        </p:nvSpPr>
        <p:spPr>
          <a:xfrm>
            <a:off x="6244167" y="1421420"/>
            <a:ext cx="2586038"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1080000" rIns="180000" bIns="18288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201168" indent="-201168">
              <a:lnSpc>
                <a:spcPct val="110000"/>
              </a:lnSpc>
              <a:buClr>
                <a:schemeClr val="accent3"/>
              </a:buClr>
              <a:buFont typeface="+mj-lt"/>
              <a:buAutoNum type="arabicPeriod"/>
            </a:pPr>
            <a:r>
              <a:rPr lang="en-US" sz="1000" dirty="0"/>
              <a:t>EXA antistatic hose 3 m,</a:t>
            </a:r>
          </a:p>
          <a:p>
            <a:pPr marL="201168" indent="-201168">
              <a:lnSpc>
                <a:spcPct val="110000"/>
              </a:lnSpc>
              <a:buClr>
                <a:schemeClr val="accent3"/>
              </a:buClr>
              <a:buFont typeface="+mj-lt"/>
              <a:buAutoNum type="arabicPeriod"/>
            </a:pPr>
            <a:r>
              <a:rPr lang="en-US" sz="1000" dirty="0"/>
              <a:t>EXA bent connection AISI 304</a:t>
            </a:r>
          </a:p>
          <a:p>
            <a:pPr marL="201168" indent="-201168">
              <a:lnSpc>
                <a:spcPct val="110000"/>
              </a:lnSpc>
              <a:buClr>
                <a:schemeClr val="accent3"/>
              </a:buClr>
              <a:buFont typeface="+mj-lt"/>
              <a:buAutoNum type="arabicPeriod"/>
            </a:pPr>
            <a:r>
              <a:rPr lang="en-US" sz="1000" dirty="0"/>
              <a:t>EXA AISI 304 antistatic cone</a:t>
            </a:r>
          </a:p>
          <a:p>
            <a:pPr marL="201168" indent="-201168">
              <a:lnSpc>
                <a:spcPct val="110000"/>
              </a:lnSpc>
              <a:buClr>
                <a:schemeClr val="accent3"/>
              </a:buClr>
              <a:buFont typeface="+mj-lt"/>
              <a:buAutoNum type="arabicPeriod"/>
            </a:pPr>
            <a:r>
              <a:rPr lang="en-US" sz="1000" dirty="0"/>
              <a:t>EXA AISI 304 flat lance 300 mm </a:t>
            </a:r>
            <a:r>
              <a:rPr lang="en-US" sz="1000" dirty="0">
                <a:solidFill>
                  <a:schemeClr val="accent3"/>
                </a:solidFill>
                <a:latin typeface="+mj-lt"/>
              </a:rPr>
              <a:t>NEW</a:t>
            </a:r>
          </a:p>
          <a:p>
            <a:pPr marL="201168" indent="-201168">
              <a:lnSpc>
                <a:spcPct val="110000"/>
              </a:lnSpc>
              <a:buClr>
                <a:schemeClr val="accent3"/>
              </a:buClr>
              <a:buFont typeface="+mj-lt"/>
              <a:buAutoNum type="arabicPeriod"/>
            </a:pPr>
            <a:r>
              <a:rPr lang="en-US" sz="1000" dirty="0"/>
              <a:t>EXA AISI 304 antistatic round brush</a:t>
            </a:r>
          </a:p>
          <a:p>
            <a:pPr marL="201168" indent="-201168">
              <a:lnSpc>
                <a:spcPct val="110000"/>
              </a:lnSpc>
              <a:buClr>
                <a:schemeClr val="accent3"/>
              </a:buClr>
              <a:buFont typeface="+mj-lt"/>
              <a:buAutoNum type="arabicPeriod"/>
            </a:pPr>
            <a:r>
              <a:rPr lang="en-US" sz="1000" dirty="0"/>
              <a:t> EXA small handgrip (for bent connection) </a:t>
            </a:r>
            <a:r>
              <a:rPr lang="en-US" sz="1000" dirty="0">
                <a:solidFill>
                  <a:schemeClr val="accent3"/>
                </a:solidFill>
                <a:latin typeface="+mj-lt"/>
              </a:rPr>
              <a:t>NEW</a:t>
            </a:r>
          </a:p>
          <a:p>
            <a:pPr marL="201168" indent="-201168">
              <a:lnSpc>
                <a:spcPct val="110000"/>
              </a:lnSpc>
              <a:buClr>
                <a:schemeClr val="accent3"/>
              </a:buClr>
              <a:buFont typeface="+mj-lt"/>
              <a:buAutoNum type="arabicPeriod"/>
            </a:pPr>
            <a:r>
              <a:rPr lang="en-US" sz="1000" dirty="0"/>
              <a:t>EXA AISI 304 mobile floor nozzle </a:t>
            </a:r>
            <a:br>
              <a:rPr lang="en-US" sz="1000" dirty="0"/>
            </a:br>
            <a:r>
              <a:rPr lang="en-US" sz="1000" dirty="0"/>
              <a:t>300 mm </a:t>
            </a:r>
            <a:r>
              <a:rPr lang="en-US" sz="1000" dirty="0">
                <a:solidFill>
                  <a:schemeClr val="accent3"/>
                </a:solidFill>
                <a:latin typeface="+mj-lt"/>
              </a:rPr>
              <a:t>NEW</a:t>
            </a:r>
          </a:p>
          <a:p>
            <a:pPr marL="201168" indent="-201168">
              <a:lnSpc>
                <a:spcPct val="110000"/>
              </a:lnSpc>
              <a:buClr>
                <a:schemeClr val="accent3"/>
              </a:buClr>
              <a:buFont typeface="+mj-lt"/>
              <a:buAutoNum type="arabicPeriod"/>
            </a:pPr>
            <a:endParaRPr lang="en-US" sz="1000" dirty="0"/>
          </a:p>
        </p:txBody>
      </p:sp>
      <p:pic>
        <p:nvPicPr>
          <p:cNvPr id="92" name="Immagine 62">
            <a:extLst>
              <a:ext uri="{FF2B5EF4-FFF2-40B4-BE49-F238E27FC236}">
                <a16:creationId xmlns:a16="http://schemas.microsoft.com/office/drawing/2014/main" id="{09FDD835-7666-ADC0-7F9A-D1DF0482D5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83129" y="4745831"/>
            <a:ext cx="1043976" cy="972358"/>
          </a:xfrm>
          <a:prstGeom prst="rect">
            <a:avLst/>
          </a:prstGeom>
        </p:spPr>
      </p:pic>
      <p:pic>
        <p:nvPicPr>
          <p:cNvPr id="93" name="Immagine 93">
            <a:extLst>
              <a:ext uri="{FF2B5EF4-FFF2-40B4-BE49-F238E27FC236}">
                <a16:creationId xmlns:a16="http://schemas.microsoft.com/office/drawing/2014/main" id="{8C370B7C-BB65-3C68-095F-75A36A64DE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62759" y="4674858"/>
            <a:ext cx="515359" cy="1408648"/>
          </a:xfrm>
          <a:prstGeom prst="rect">
            <a:avLst/>
          </a:prstGeom>
        </p:spPr>
      </p:pic>
      <p:pic>
        <p:nvPicPr>
          <p:cNvPr id="94" name="Immagine 74">
            <a:extLst>
              <a:ext uri="{FF2B5EF4-FFF2-40B4-BE49-F238E27FC236}">
                <a16:creationId xmlns:a16="http://schemas.microsoft.com/office/drawing/2014/main" id="{3466858C-706A-0D3B-5C1F-A8F89375ABB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5504426">
            <a:off x="6528772" y="4732552"/>
            <a:ext cx="682233" cy="473973"/>
          </a:xfrm>
          <a:prstGeom prst="rect">
            <a:avLst/>
          </a:prstGeom>
        </p:spPr>
      </p:pic>
      <p:pic>
        <p:nvPicPr>
          <p:cNvPr id="95" name="Immagine 5">
            <a:extLst>
              <a:ext uri="{FF2B5EF4-FFF2-40B4-BE49-F238E27FC236}">
                <a16:creationId xmlns:a16="http://schemas.microsoft.com/office/drawing/2014/main" id="{D76CBB27-37DE-234D-4F99-90B3C4585F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945218" y="5107081"/>
            <a:ext cx="898810" cy="978028"/>
          </a:xfrm>
          <a:prstGeom prst="rect">
            <a:avLst/>
          </a:prstGeom>
        </p:spPr>
      </p:pic>
      <p:pic>
        <p:nvPicPr>
          <p:cNvPr id="96" name="Immagine 81">
            <a:extLst>
              <a:ext uri="{FF2B5EF4-FFF2-40B4-BE49-F238E27FC236}">
                <a16:creationId xmlns:a16="http://schemas.microsoft.com/office/drawing/2014/main" id="{FC5BB908-D1EC-A0B9-72A8-A7DB6E37C5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9455951">
            <a:off x="6953482" y="4710961"/>
            <a:ext cx="552313" cy="302286"/>
          </a:xfrm>
          <a:prstGeom prst="rect">
            <a:avLst/>
          </a:prstGeom>
        </p:spPr>
      </p:pic>
      <p:sp>
        <p:nvSpPr>
          <p:cNvPr id="97" name="Content Placeholder 3">
            <a:extLst>
              <a:ext uri="{FF2B5EF4-FFF2-40B4-BE49-F238E27FC236}">
                <a16:creationId xmlns:a16="http://schemas.microsoft.com/office/drawing/2014/main" id="{5178C5E5-B831-4326-5BA5-70999A1D4544}"/>
              </a:ext>
            </a:extLst>
          </p:cNvPr>
          <p:cNvSpPr txBox="1">
            <a:spLocks/>
          </p:cNvSpPr>
          <p:nvPr/>
        </p:nvSpPr>
        <p:spPr>
          <a:xfrm>
            <a:off x="3361796" y="1421420"/>
            <a:ext cx="2586038"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1080000" rIns="180000" bIns="18288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201168" indent="-201168">
              <a:lnSpc>
                <a:spcPct val="110000"/>
              </a:lnSpc>
              <a:buClr>
                <a:schemeClr val="accent3"/>
              </a:buClr>
              <a:buFont typeface="+mj-lt"/>
              <a:buAutoNum type="arabicPeriod"/>
            </a:pPr>
            <a:r>
              <a:rPr lang="en-US" sz="1000" dirty="0"/>
              <a:t>EXA antistatic hose 3 m polyurethan FDA</a:t>
            </a:r>
          </a:p>
          <a:p>
            <a:pPr marL="201168" indent="-201168">
              <a:lnSpc>
                <a:spcPct val="110000"/>
              </a:lnSpc>
              <a:buClr>
                <a:schemeClr val="accent3"/>
              </a:buClr>
              <a:buFont typeface="+mj-lt"/>
              <a:buAutoNum type="arabicPeriod"/>
            </a:pPr>
            <a:r>
              <a:rPr lang="en-US" sz="1000" dirty="0"/>
              <a:t>EXA bent connection AISI 304</a:t>
            </a:r>
          </a:p>
          <a:p>
            <a:pPr marL="201168" indent="-201168">
              <a:lnSpc>
                <a:spcPct val="110000"/>
              </a:lnSpc>
              <a:buClr>
                <a:schemeClr val="accent3"/>
              </a:buClr>
              <a:buFont typeface="+mj-lt"/>
              <a:buAutoNum type="arabicPeriod"/>
            </a:pPr>
            <a:r>
              <a:rPr lang="en-US" sz="1000" dirty="0"/>
              <a:t>EXA antistatic cone silicon transparent </a:t>
            </a:r>
          </a:p>
          <a:p>
            <a:pPr marL="201168" indent="-201168">
              <a:lnSpc>
                <a:spcPct val="110000"/>
              </a:lnSpc>
              <a:buClr>
                <a:schemeClr val="accent3"/>
              </a:buClr>
              <a:buFont typeface="+mj-lt"/>
              <a:buAutoNum type="arabicPeriod"/>
            </a:pPr>
            <a:r>
              <a:rPr lang="en-US" sz="1000" dirty="0"/>
              <a:t>EXA flat lance AISI 304 300 mm </a:t>
            </a:r>
            <a:r>
              <a:rPr lang="en-US" sz="1000" dirty="0">
                <a:solidFill>
                  <a:schemeClr val="accent3"/>
                </a:solidFill>
                <a:latin typeface="+mj-lt"/>
              </a:rPr>
              <a:t>NEW</a:t>
            </a:r>
          </a:p>
          <a:p>
            <a:pPr marL="201168" indent="-201168">
              <a:lnSpc>
                <a:spcPct val="110000"/>
              </a:lnSpc>
              <a:buClr>
                <a:schemeClr val="accent3"/>
              </a:buClr>
              <a:buFont typeface="+mj-lt"/>
              <a:buAutoNum type="arabicPeriod"/>
            </a:pPr>
            <a:r>
              <a:rPr lang="en-US" sz="1000" dirty="0"/>
              <a:t>EXA silicon nozzle with D40-32 reduction</a:t>
            </a:r>
          </a:p>
          <a:p>
            <a:pPr marL="201168" indent="-201168">
              <a:lnSpc>
                <a:spcPct val="110000"/>
              </a:lnSpc>
              <a:buClr>
                <a:schemeClr val="accent3"/>
              </a:buClr>
              <a:buFont typeface="+mj-lt"/>
              <a:buAutoNum type="arabicPeriod"/>
            </a:pPr>
            <a:endParaRPr lang="en-US" sz="1000" dirty="0"/>
          </a:p>
        </p:txBody>
      </p:sp>
      <p:pic>
        <p:nvPicPr>
          <p:cNvPr id="98" name="Immagine 68">
            <a:extLst>
              <a:ext uri="{FF2B5EF4-FFF2-40B4-BE49-F238E27FC236}">
                <a16:creationId xmlns:a16="http://schemas.microsoft.com/office/drawing/2014/main" id="{A53A1429-62F8-FD27-3A1D-6CDA0BA8CAE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8546698">
            <a:off x="4404267" y="4567328"/>
            <a:ext cx="688865" cy="478580"/>
          </a:xfrm>
          <a:prstGeom prst="rect">
            <a:avLst/>
          </a:prstGeom>
        </p:spPr>
      </p:pic>
      <p:grpSp>
        <p:nvGrpSpPr>
          <p:cNvPr id="99" name="Gruppo 14">
            <a:extLst>
              <a:ext uri="{FF2B5EF4-FFF2-40B4-BE49-F238E27FC236}">
                <a16:creationId xmlns:a16="http://schemas.microsoft.com/office/drawing/2014/main" id="{BA284F2C-ED19-631E-B10A-964236A331CF}"/>
              </a:ext>
            </a:extLst>
          </p:cNvPr>
          <p:cNvGrpSpPr/>
          <p:nvPr/>
        </p:nvGrpSpPr>
        <p:grpSpPr>
          <a:xfrm>
            <a:off x="3980613" y="5140139"/>
            <a:ext cx="1324735" cy="905840"/>
            <a:chOff x="11994" y="205378"/>
            <a:chExt cx="686834" cy="461711"/>
          </a:xfrm>
        </p:grpSpPr>
        <p:pic>
          <p:nvPicPr>
            <p:cNvPr id="100" name="Immagine 16">
              <a:extLst>
                <a:ext uri="{FF2B5EF4-FFF2-40B4-BE49-F238E27FC236}">
                  <a16:creationId xmlns:a16="http://schemas.microsoft.com/office/drawing/2014/main" id="{3BB95F4E-60F5-040D-92D2-817990D5826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40384" y="205378"/>
              <a:ext cx="458444" cy="445707"/>
            </a:xfrm>
            <a:prstGeom prst="rect">
              <a:avLst/>
            </a:prstGeom>
          </p:spPr>
        </p:pic>
        <p:pic>
          <p:nvPicPr>
            <p:cNvPr id="101" name="Immagine 20">
              <a:extLst>
                <a:ext uri="{FF2B5EF4-FFF2-40B4-BE49-F238E27FC236}">
                  <a16:creationId xmlns:a16="http://schemas.microsoft.com/office/drawing/2014/main" id="{89CC0A5F-9D55-4504-0D0E-94488A8A26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994" y="555401"/>
              <a:ext cx="267311" cy="111688"/>
            </a:xfrm>
            <a:prstGeom prst="rect">
              <a:avLst/>
            </a:prstGeom>
          </p:spPr>
        </p:pic>
      </p:grpSp>
      <p:pic>
        <p:nvPicPr>
          <p:cNvPr id="102" name="Immagine 15">
            <a:extLst>
              <a:ext uri="{FF2B5EF4-FFF2-40B4-BE49-F238E27FC236}">
                <a16:creationId xmlns:a16="http://schemas.microsoft.com/office/drawing/2014/main" id="{C1F10E64-183F-40E8-0B8A-6810013A999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20790483" flipH="1">
            <a:off x="3830520" y="4971649"/>
            <a:ext cx="609415" cy="512422"/>
          </a:xfrm>
          <a:prstGeom prst="rect">
            <a:avLst/>
          </a:prstGeom>
        </p:spPr>
      </p:pic>
      <p:pic>
        <p:nvPicPr>
          <p:cNvPr id="103" name="Immagine 72">
            <a:extLst>
              <a:ext uri="{FF2B5EF4-FFF2-40B4-BE49-F238E27FC236}">
                <a16:creationId xmlns:a16="http://schemas.microsoft.com/office/drawing/2014/main" id="{4A7358C4-C50B-CD71-6554-80A229AD770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0131801" flipH="1">
            <a:off x="3766524" y="5032447"/>
            <a:ext cx="703888" cy="383684"/>
          </a:xfrm>
          <a:prstGeom prst="rect">
            <a:avLst/>
          </a:prstGeom>
        </p:spPr>
      </p:pic>
      <p:sp>
        <p:nvSpPr>
          <p:cNvPr id="104" name="Content Placeholder 1">
            <a:extLst>
              <a:ext uri="{FF2B5EF4-FFF2-40B4-BE49-F238E27FC236}">
                <a16:creationId xmlns:a16="http://schemas.microsoft.com/office/drawing/2014/main" id="{2C829702-7FE7-0E60-AD7F-6D052FE55C0A}"/>
              </a:ext>
            </a:extLst>
          </p:cNvPr>
          <p:cNvSpPr>
            <a:spLocks noGrp="1"/>
          </p:cNvSpPr>
          <p:nvPr>
            <p:ph sz="quarter" idx="18"/>
          </p:nvPr>
        </p:nvSpPr>
        <p:spPr>
          <a:xfrm>
            <a:off x="479425" y="1421419"/>
            <a:ext cx="2586038" cy="4852380"/>
          </a:xfrm>
          <a:solidFill>
            <a:schemeClr val="bg1"/>
          </a:solidFill>
        </p:spPr>
        <p:txBody>
          <a:bodyPr tIns="1080000" bIns="182880"/>
          <a:lstStyle/>
          <a:p>
            <a:pPr marL="201168" indent="-201168">
              <a:lnSpc>
                <a:spcPct val="110000"/>
              </a:lnSpc>
              <a:buClr>
                <a:schemeClr val="accent3"/>
              </a:buClr>
              <a:buFont typeface="+mj-lt"/>
              <a:buAutoNum type="arabicPeriod"/>
            </a:pPr>
            <a:r>
              <a:rPr lang="en-US" sz="1000" dirty="0"/>
              <a:t>EXA antistatic hose 3 m </a:t>
            </a:r>
          </a:p>
          <a:p>
            <a:pPr marL="201168" indent="-201168">
              <a:lnSpc>
                <a:spcPct val="110000"/>
              </a:lnSpc>
              <a:buClr>
                <a:schemeClr val="accent3"/>
              </a:buClr>
              <a:buFont typeface="+mj-lt"/>
              <a:buAutoNum type="arabicPeriod"/>
            </a:pPr>
            <a:r>
              <a:rPr lang="en-US" sz="1000" dirty="0"/>
              <a:t>EXA bent connection</a:t>
            </a:r>
          </a:p>
          <a:p>
            <a:pPr marL="201168" indent="-201168">
              <a:lnSpc>
                <a:spcPct val="110000"/>
              </a:lnSpc>
              <a:buClr>
                <a:schemeClr val="accent3"/>
              </a:buClr>
              <a:buFont typeface="+mj-lt"/>
              <a:buAutoNum type="arabicPeriod"/>
            </a:pPr>
            <a:r>
              <a:rPr lang="en-US" sz="1000" dirty="0"/>
              <a:t>EXA conductive cone</a:t>
            </a:r>
          </a:p>
          <a:p>
            <a:pPr>
              <a:lnSpc>
                <a:spcPct val="110000"/>
              </a:lnSpc>
            </a:pPr>
            <a:endParaRPr lang="en-US" sz="1000" dirty="0"/>
          </a:p>
        </p:txBody>
      </p:sp>
      <p:grpSp>
        <p:nvGrpSpPr>
          <p:cNvPr id="105" name="Gruppo 67">
            <a:extLst>
              <a:ext uri="{FF2B5EF4-FFF2-40B4-BE49-F238E27FC236}">
                <a16:creationId xmlns:a16="http://schemas.microsoft.com/office/drawing/2014/main" id="{2C4A603D-6883-23A3-557E-AFF992C75CDC}"/>
              </a:ext>
            </a:extLst>
          </p:cNvPr>
          <p:cNvGrpSpPr/>
          <p:nvPr/>
        </p:nvGrpSpPr>
        <p:grpSpPr>
          <a:xfrm>
            <a:off x="976052" y="4985328"/>
            <a:ext cx="1651559" cy="1090174"/>
            <a:chOff x="4978312" y="1209593"/>
            <a:chExt cx="1651559" cy="1090174"/>
          </a:xfrm>
        </p:grpSpPr>
        <p:grpSp>
          <p:nvGrpSpPr>
            <p:cNvPr id="106" name="Gruppo 52">
              <a:extLst>
                <a:ext uri="{FF2B5EF4-FFF2-40B4-BE49-F238E27FC236}">
                  <a16:creationId xmlns:a16="http://schemas.microsoft.com/office/drawing/2014/main" id="{D3E9273F-AD7A-200A-7F80-5DA4758F5086}"/>
                </a:ext>
              </a:extLst>
            </p:cNvPr>
            <p:cNvGrpSpPr/>
            <p:nvPr/>
          </p:nvGrpSpPr>
          <p:grpSpPr>
            <a:xfrm>
              <a:off x="4978312" y="1209593"/>
              <a:ext cx="1651559" cy="1090174"/>
              <a:chOff x="3775331" y="2642162"/>
              <a:chExt cx="776106" cy="532799"/>
            </a:xfrm>
          </p:grpSpPr>
          <p:pic>
            <p:nvPicPr>
              <p:cNvPr id="108" name="Immagine 36">
                <a:extLst>
                  <a:ext uri="{FF2B5EF4-FFF2-40B4-BE49-F238E27FC236}">
                    <a16:creationId xmlns:a16="http://schemas.microsoft.com/office/drawing/2014/main" id="{2FDA45A7-3602-81B2-F4A0-358E75CA2A56}"/>
                  </a:ext>
                </a:extLst>
              </p:cNvPr>
              <p:cNvPicPr>
                <a:picLocks noChangeAspect="1"/>
              </p:cNvPicPr>
              <p:nvPr/>
            </p:nvPicPr>
            <p:blipFill>
              <a:blip r:embed="rId3"/>
              <a:stretch>
                <a:fillRect/>
              </a:stretch>
            </p:blipFill>
            <p:spPr>
              <a:xfrm>
                <a:off x="3797626" y="3048421"/>
                <a:ext cx="246250" cy="118074"/>
              </a:xfrm>
              <a:prstGeom prst="rect">
                <a:avLst/>
              </a:prstGeom>
            </p:spPr>
          </p:pic>
          <p:pic>
            <p:nvPicPr>
              <p:cNvPr id="109" name="Immagine 37">
                <a:extLst>
                  <a:ext uri="{FF2B5EF4-FFF2-40B4-BE49-F238E27FC236}">
                    <a16:creationId xmlns:a16="http://schemas.microsoft.com/office/drawing/2014/main" id="{66D4B548-D12F-EF68-DDAF-918DB21DF99A}"/>
                  </a:ext>
                </a:extLst>
              </p:cNvPr>
              <p:cNvPicPr>
                <a:picLocks noChangeAspect="1"/>
              </p:cNvPicPr>
              <p:nvPr/>
            </p:nvPicPr>
            <p:blipFill>
              <a:blip r:embed="rId18"/>
              <a:stretch>
                <a:fillRect/>
              </a:stretch>
            </p:blipFill>
            <p:spPr>
              <a:xfrm>
                <a:off x="3775331" y="2651363"/>
                <a:ext cx="196668" cy="358444"/>
              </a:xfrm>
              <a:prstGeom prst="rect">
                <a:avLst/>
              </a:prstGeom>
            </p:spPr>
          </p:pic>
          <p:pic>
            <p:nvPicPr>
              <p:cNvPr id="110" name="Immagine 38">
                <a:extLst>
                  <a:ext uri="{FF2B5EF4-FFF2-40B4-BE49-F238E27FC236}">
                    <a16:creationId xmlns:a16="http://schemas.microsoft.com/office/drawing/2014/main" id="{D211CFB3-BD59-5D90-B156-4AE730AA8C60}"/>
                  </a:ext>
                </a:extLst>
              </p:cNvPr>
              <p:cNvPicPr>
                <a:picLocks noChangeAspect="1"/>
              </p:cNvPicPr>
              <p:nvPr/>
            </p:nvPicPr>
            <p:blipFill>
              <a:blip r:embed="rId4"/>
              <a:stretch>
                <a:fillRect/>
              </a:stretch>
            </p:blipFill>
            <p:spPr>
              <a:xfrm>
                <a:off x="4043876" y="2642162"/>
                <a:ext cx="507561" cy="532799"/>
              </a:xfrm>
              <a:prstGeom prst="rect">
                <a:avLst/>
              </a:prstGeom>
            </p:spPr>
          </p:pic>
        </p:grpSp>
        <p:pic>
          <p:nvPicPr>
            <p:cNvPr id="107" name="Immagine 59">
              <a:extLst>
                <a:ext uri="{FF2B5EF4-FFF2-40B4-BE49-F238E27FC236}">
                  <a16:creationId xmlns:a16="http://schemas.microsoft.com/office/drawing/2014/main" id="{69A2F6FC-3727-8D80-7DF6-C8F75B9B0B4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5504426">
              <a:off x="4875922" y="1359312"/>
              <a:ext cx="688865" cy="478580"/>
            </a:xfrm>
            <a:prstGeom prst="rect">
              <a:avLst/>
            </a:prstGeom>
          </p:spPr>
        </p:pic>
      </p:grpSp>
      <p:sp>
        <p:nvSpPr>
          <p:cNvPr id="111" name="Text Placeholder 2">
            <a:extLst>
              <a:ext uri="{FF2B5EF4-FFF2-40B4-BE49-F238E27FC236}">
                <a16:creationId xmlns:a16="http://schemas.microsoft.com/office/drawing/2014/main" id="{E84C8C6C-75F7-9B3D-7E3A-F92E2653750D}"/>
              </a:ext>
            </a:extLst>
          </p:cNvPr>
          <p:cNvSpPr>
            <a:spLocks noGrp="1"/>
          </p:cNvSpPr>
          <p:nvPr>
            <p:ph type="body" sz="quarter" idx="13"/>
          </p:nvPr>
        </p:nvSpPr>
        <p:spPr>
          <a:xfrm>
            <a:off x="479425" y="1423351"/>
            <a:ext cx="2586038" cy="818896"/>
          </a:xfrm>
        </p:spPr>
        <p:txBody>
          <a:bodyPr/>
          <a:lstStyle/>
          <a:p>
            <a:pPr>
              <a:lnSpc>
                <a:spcPct val="100000"/>
              </a:lnSpc>
            </a:pPr>
            <a:r>
              <a:rPr lang="en-US" sz="1200" b="0" dirty="0"/>
              <a:t>Basic Ø40 mm EXA </a:t>
            </a:r>
            <a:r>
              <a:rPr lang="en-US" sz="1200" b="0" dirty="0">
                <a:latin typeface="+mn-lt"/>
              </a:rPr>
              <a:t>(available also in combo version: CB)</a:t>
            </a:r>
          </a:p>
          <a:p>
            <a:pPr>
              <a:lnSpc>
                <a:spcPct val="100000"/>
              </a:lnSpc>
            </a:pPr>
            <a:r>
              <a:rPr lang="en-US" sz="1200" b="0" dirty="0">
                <a:solidFill>
                  <a:srgbClr val="8997A4"/>
                </a:solidFill>
                <a:latin typeface="Roboto Light italic" panose="02000000000000000000" pitchFamily="2" charset="0"/>
                <a:ea typeface="Roboto Light italic" panose="02000000000000000000" pitchFamily="2" charset="0"/>
              </a:rPr>
              <a:t>4072400773</a:t>
            </a:r>
          </a:p>
          <a:p>
            <a:pPr>
              <a:lnSpc>
                <a:spcPct val="100000"/>
              </a:lnSpc>
            </a:pPr>
            <a:endParaRPr lang="en-US" dirty="0"/>
          </a:p>
        </p:txBody>
      </p:sp>
      <p:sp>
        <p:nvSpPr>
          <p:cNvPr id="112" name="Text Placeholder 4">
            <a:extLst>
              <a:ext uri="{FF2B5EF4-FFF2-40B4-BE49-F238E27FC236}">
                <a16:creationId xmlns:a16="http://schemas.microsoft.com/office/drawing/2014/main" id="{995F1486-1762-6468-DC9D-17A0965FE4AF}"/>
              </a:ext>
            </a:extLst>
          </p:cNvPr>
          <p:cNvSpPr>
            <a:spLocks noGrp="1"/>
          </p:cNvSpPr>
          <p:nvPr>
            <p:ph type="body" sz="quarter" idx="24"/>
          </p:nvPr>
        </p:nvSpPr>
        <p:spPr>
          <a:xfrm>
            <a:off x="3361795" y="1423351"/>
            <a:ext cx="2586038" cy="818896"/>
          </a:xfrm>
        </p:spPr>
        <p:txBody>
          <a:bodyPr/>
          <a:lstStyle/>
          <a:p>
            <a:pPr>
              <a:lnSpc>
                <a:spcPct val="100000"/>
              </a:lnSpc>
            </a:pPr>
            <a:r>
              <a:rPr lang="en-US" sz="1200" dirty="0"/>
              <a:t>Machineries FDA Ø40 mm EXA </a:t>
            </a:r>
          </a:p>
          <a:p>
            <a:pPr>
              <a:lnSpc>
                <a:spcPct val="100000"/>
              </a:lnSpc>
            </a:pPr>
            <a:r>
              <a:rPr lang="en-US" sz="1200" b="0" dirty="0">
                <a:latin typeface="+mn-lt"/>
              </a:rPr>
              <a:t>(complete) Ø40 mm</a:t>
            </a:r>
          </a:p>
          <a:p>
            <a:pPr>
              <a:lnSpc>
                <a:spcPct val="100000"/>
              </a:lnSpc>
            </a:pPr>
            <a:r>
              <a:rPr lang="en-US" sz="1200" b="0">
                <a:solidFill>
                  <a:srgbClr val="8997A4"/>
                </a:solidFill>
                <a:latin typeface="Roboto Light italic" panose="02000000000000000000" pitchFamily="2" charset="0"/>
                <a:ea typeface="Roboto Light italic" panose="02000000000000000000" pitchFamily="2" charset="0"/>
              </a:rPr>
              <a:t>4072400822</a:t>
            </a:r>
            <a:endParaRPr lang="en-US" sz="1200" b="0" dirty="0">
              <a:solidFill>
                <a:srgbClr val="8997A4"/>
              </a:solidFill>
              <a:latin typeface="Roboto Light italic" panose="02000000000000000000" pitchFamily="2" charset="0"/>
              <a:ea typeface="Roboto Light italic" panose="02000000000000000000" pitchFamily="2" charset="0"/>
            </a:endParaRPr>
          </a:p>
        </p:txBody>
      </p:sp>
      <p:sp>
        <p:nvSpPr>
          <p:cNvPr id="113" name="Text Placeholder 6">
            <a:extLst>
              <a:ext uri="{FF2B5EF4-FFF2-40B4-BE49-F238E27FC236}">
                <a16:creationId xmlns:a16="http://schemas.microsoft.com/office/drawing/2014/main" id="{7FFD0169-B3B4-CF17-7378-1EC516B8B635}"/>
              </a:ext>
            </a:extLst>
          </p:cNvPr>
          <p:cNvSpPr>
            <a:spLocks noGrp="1"/>
          </p:cNvSpPr>
          <p:nvPr>
            <p:ph type="body" sz="quarter" idx="26"/>
          </p:nvPr>
        </p:nvSpPr>
        <p:spPr>
          <a:xfrm>
            <a:off x="6244166" y="1423351"/>
            <a:ext cx="2586038" cy="898708"/>
          </a:xfrm>
        </p:spPr>
        <p:txBody>
          <a:bodyPr/>
          <a:lstStyle/>
          <a:p>
            <a:pPr>
              <a:lnSpc>
                <a:spcPct val="100000"/>
              </a:lnSpc>
            </a:pPr>
            <a:r>
              <a:rPr lang="en-US" sz="1200" dirty="0"/>
              <a:t>General cleaning Ø40 mm </a:t>
            </a:r>
            <a:br>
              <a:rPr lang="en-US" sz="1200" dirty="0"/>
            </a:br>
            <a:r>
              <a:rPr lang="en-US" sz="1200" dirty="0"/>
              <a:t>EXA</a:t>
            </a:r>
            <a:endParaRPr lang="en-US" sz="1200" b="0" i="1" dirty="0">
              <a:solidFill>
                <a:schemeClr val="tx2"/>
              </a:solidFill>
              <a:latin typeface="+mn-lt"/>
            </a:endParaRPr>
          </a:p>
          <a:p>
            <a:pPr>
              <a:lnSpc>
                <a:spcPct val="100000"/>
              </a:lnSpc>
            </a:pPr>
            <a:r>
              <a:rPr lang="en-US" sz="1200" b="0" dirty="0">
                <a:solidFill>
                  <a:srgbClr val="8997A4"/>
                </a:solidFill>
                <a:latin typeface="Roboto Light italic" panose="02000000000000000000" pitchFamily="2" charset="0"/>
                <a:ea typeface="Roboto Light italic" panose="02000000000000000000" pitchFamily="2" charset="0"/>
              </a:rPr>
              <a:t>4072400824</a:t>
            </a:r>
          </a:p>
          <a:p>
            <a:pPr>
              <a:lnSpc>
                <a:spcPct val="100000"/>
              </a:lnSpc>
            </a:pPr>
            <a:endParaRPr lang="en-US" sz="1200" dirty="0"/>
          </a:p>
        </p:txBody>
      </p:sp>
      <p:sp>
        <p:nvSpPr>
          <p:cNvPr id="114" name="Text Placeholder 8">
            <a:extLst>
              <a:ext uri="{FF2B5EF4-FFF2-40B4-BE49-F238E27FC236}">
                <a16:creationId xmlns:a16="http://schemas.microsoft.com/office/drawing/2014/main" id="{8EEB39B0-9A9F-AD7F-87E9-28388A307B58}"/>
              </a:ext>
            </a:extLst>
          </p:cNvPr>
          <p:cNvSpPr>
            <a:spLocks noGrp="1"/>
          </p:cNvSpPr>
          <p:nvPr>
            <p:ph type="body" sz="quarter" idx="28"/>
          </p:nvPr>
        </p:nvSpPr>
        <p:spPr>
          <a:xfrm>
            <a:off x="9126537" y="1423351"/>
            <a:ext cx="2586038" cy="818896"/>
          </a:xfrm>
        </p:spPr>
        <p:txBody>
          <a:bodyPr/>
          <a:lstStyle/>
          <a:p>
            <a:pPr>
              <a:lnSpc>
                <a:spcPct val="100000"/>
              </a:lnSpc>
            </a:pPr>
            <a:r>
              <a:rPr lang="en-US" sz="1200" dirty="0"/>
              <a:t>Machineries </a:t>
            </a:r>
            <a:r>
              <a:rPr lang="en-US" sz="1200"/>
              <a:t>conductive </a:t>
            </a:r>
            <a:br>
              <a:rPr lang="en-US" sz="1200"/>
            </a:br>
            <a:r>
              <a:rPr lang="en-US" sz="1200"/>
              <a:t>Ø40 </a:t>
            </a:r>
            <a:r>
              <a:rPr lang="en-US" sz="1200" dirty="0"/>
              <a:t>mm EXA </a:t>
            </a:r>
            <a:r>
              <a:rPr lang="en-US" sz="1200" b="0" dirty="0">
                <a:latin typeface="+mn-lt"/>
              </a:rPr>
              <a:t>(complete</a:t>
            </a:r>
            <a:r>
              <a:rPr lang="en-US" sz="1200" b="0">
                <a:latin typeface="+mn-lt"/>
              </a:rPr>
              <a:t>) </a:t>
            </a:r>
            <a:br>
              <a:rPr lang="en-US" sz="1200" b="0">
                <a:latin typeface="+mn-lt"/>
              </a:rPr>
            </a:br>
            <a:r>
              <a:rPr lang="en-US" sz="1200" b="0">
                <a:latin typeface="+mn-lt"/>
              </a:rPr>
              <a:t>Ø40 </a:t>
            </a:r>
            <a:r>
              <a:rPr lang="en-US" sz="1200" b="0" dirty="0">
                <a:latin typeface="+mn-lt"/>
              </a:rPr>
              <a:t>mm</a:t>
            </a:r>
          </a:p>
          <a:p>
            <a:pPr>
              <a:lnSpc>
                <a:spcPct val="100000"/>
              </a:lnSpc>
            </a:pPr>
            <a:r>
              <a:rPr lang="en-US" sz="1200" b="0" dirty="0">
                <a:solidFill>
                  <a:srgbClr val="8997A4"/>
                </a:solidFill>
                <a:latin typeface="Roboto Light italic" panose="02000000000000000000" pitchFamily="2" charset="0"/>
                <a:ea typeface="Roboto Light italic" panose="02000000000000000000" pitchFamily="2" charset="0"/>
              </a:rPr>
              <a:t>4072400823</a:t>
            </a:r>
          </a:p>
          <a:p>
            <a:pPr>
              <a:lnSpc>
                <a:spcPct val="100000"/>
              </a:lnSpc>
            </a:pPr>
            <a:endParaRPr lang="en-US" sz="1200" dirty="0"/>
          </a:p>
        </p:txBody>
      </p:sp>
      <p:sp>
        <p:nvSpPr>
          <p:cNvPr id="115" name="Ovale 23">
            <a:extLst>
              <a:ext uri="{FF2B5EF4-FFF2-40B4-BE49-F238E27FC236}">
                <a16:creationId xmlns:a16="http://schemas.microsoft.com/office/drawing/2014/main" id="{4EE8B74E-6C4B-1C0B-4ABB-608435412AF7}"/>
              </a:ext>
            </a:extLst>
          </p:cNvPr>
          <p:cNvSpPr/>
          <p:nvPr/>
        </p:nvSpPr>
        <p:spPr>
          <a:xfrm>
            <a:off x="2481299" y="580949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16" name="Ovale 25">
            <a:extLst>
              <a:ext uri="{FF2B5EF4-FFF2-40B4-BE49-F238E27FC236}">
                <a16:creationId xmlns:a16="http://schemas.microsoft.com/office/drawing/2014/main" id="{08B89946-B85C-FCFF-9A6A-782C2A36B1C2}"/>
              </a:ext>
            </a:extLst>
          </p:cNvPr>
          <p:cNvSpPr/>
          <p:nvPr/>
        </p:nvSpPr>
        <p:spPr>
          <a:xfrm>
            <a:off x="767709" y="582166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17" name="Ovale 24">
            <a:extLst>
              <a:ext uri="{FF2B5EF4-FFF2-40B4-BE49-F238E27FC236}">
                <a16:creationId xmlns:a16="http://schemas.microsoft.com/office/drawing/2014/main" id="{751A844D-BEF8-8F09-CCD3-83420EE3F318}"/>
              </a:ext>
            </a:extLst>
          </p:cNvPr>
          <p:cNvSpPr/>
          <p:nvPr/>
        </p:nvSpPr>
        <p:spPr>
          <a:xfrm>
            <a:off x="839089" y="4967955"/>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18" name="Ovale 26">
            <a:extLst>
              <a:ext uri="{FF2B5EF4-FFF2-40B4-BE49-F238E27FC236}">
                <a16:creationId xmlns:a16="http://schemas.microsoft.com/office/drawing/2014/main" id="{64F375B2-BD2C-A791-7957-F6E4A1FF73F2}"/>
              </a:ext>
            </a:extLst>
          </p:cNvPr>
          <p:cNvSpPr/>
          <p:nvPr/>
        </p:nvSpPr>
        <p:spPr>
          <a:xfrm>
            <a:off x="5281993" y="5812727"/>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19" name="Ovale 27">
            <a:extLst>
              <a:ext uri="{FF2B5EF4-FFF2-40B4-BE49-F238E27FC236}">
                <a16:creationId xmlns:a16="http://schemas.microsoft.com/office/drawing/2014/main" id="{02E7A820-DB1F-1045-9EB4-6D730045320C}"/>
              </a:ext>
            </a:extLst>
          </p:cNvPr>
          <p:cNvSpPr/>
          <p:nvPr/>
        </p:nvSpPr>
        <p:spPr>
          <a:xfrm>
            <a:off x="4289735" y="454772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20" name="Ovale 28">
            <a:extLst>
              <a:ext uri="{FF2B5EF4-FFF2-40B4-BE49-F238E27FC236}">
                <a16:creationId xmlns:a16="http://schemas.microsoft.com/office/drawing/2014/main" id="{1EE94BB7-812E-056D-46A4-8EF696C3F33B}"/>
              </a:ext>
            </a:extLst>
          </p:cNvPr>
          <p:cNvSpPr/>
          <p:nvPr/>
        </p:nvSpPr>
        <p:spPr>
          <a:xfrm>
            <a:off x="3665397" y="583308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21" name="Ovale 29">
            <a:extLst>
              <a:ext uri="{FF2B5EF4-FFF2-40B4-BE49-F238E27FC236}">
                <a16:creationId xmlns:a16="http://schemas.microsoft.com/office/drawing/2014/main" id="{9CCB4A52-C12B-CAD3-8AB5-33781836D7EF}"/>
              </a:ext>
            </a:extLst>
          </p:cNvPr>
          <p:cNvSpPr/>
          <p:nvPr/>
        </p:nvSpPr>
        <p:spPr>
          <a:xfrm>
            <a:off x="5207354" y="502375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122" name="Ovale 30">
            <a:extLst>
              <a:ext uri="{FF2B5EF4-FFF2-40B4-BE49-F238E27FC236}">
                <a16:creationId xmlns:a16="http://schemas.microsoft.com/office/drawing/2014/main" id="{D09B44A3-08C4-8D36-1CD5-237207BF14CF}"/>
              </a:ext>
            </a:extLst>
          </p:cNvPr>
          <p:cNvSpPr/>
          <p:nvPr/>
        </p:nvSpPr>
        <p:spPr>
          <a:xfrm>
            <a:off x="3945540" y="482073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123" name="Ovale 91">
            <a:extLst>
              <a:ext uri="{FF2B5EF4-FFF2-40B4-BE49-F238E27FC236}">
                <a16:creationId xmlns:a16="http://schemas.microsoft.com/office/drawing/2014/main" id="{0B93A92F-0AFA-A544-3B34-3538792EC476}"/>
              </a:ext>
            </a:extLst>
          </p:cNvPr>
          <p:cNvSpPr/>
          <p:nvPr/>
        </p:nvSpPr>
        <p:spPr>
          <a:xfrm>
            <a:off x="11188319" y="572541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24" name="Ovale 92">
            <a:extLst>
              <a:ext uri="{FF2B5EF4-FFF2-40B4-BE49-F238E27FC236}">
                <a16:creationId xmlns:a16="http://schemas.microsoft.com/office/drawing/2014/main" id="{B1766650-68DE-33C7-B184-594EF42EE9FE}"/>
              </a:ext>
            </a:extLst>
          </p:cNvPr>
          <p:cNvSpPr/>
          <p:nvPr/>
        </p:nvSpPr>
        <p:spPr>
          <a:xfrm>
            <a:off x="9539710" y="5709136"/>
            <a:ext cx="164592" cy="164592"/>
          </a:xfrm>
          <a:prstGeom prst="ellipse">
            <a:avLst/>
          </a:prstGeom>
          <a:solidFill>
            <a:schemeClr val="accent3"/>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25" name="Ovale 95">
            <a:extLst>
              <a:ext uri="{FF2B5EF4-FFF2-40B4-BE49-F238E27FC236}">
                <a16:creationId xmlns:a16="http://schemas.microsoft.com/office/drawing/2014/main" id="{08CF5DD7-5E43-BCF1-2EA3-ACA3E39961CB}"/>
              </a:ext>
            </a:extLst>
          </p:cNvPr>
          <p:cNvSpPr/>
          <p:nvPr/>
        </p:nvSpPr>
        <p:spPr>
          <a:xfrm>
            <a:off x="9692552" y="468624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126" name="Ovale 96">
            <a:extLst>
              <a:ext uri="{FF2B5EF4-FFF2-40B4-BE49-F238E27FC236}">
                <a16:creationId xmlns:a16="http://schemas.microsoft.com/office/drawing/2014/main" id="{CBD00228-95DB-20A1-4C08-05E03B1FEDD8}"/>
              </a:ext>
            </a:extLst>
          </p:cNvPr>
          <p:cNvSpPr/>
          <p:nvPr/>
        </p:nvSpPr>
        <p:spPr>
          <a:xfrm>
            <a:off x="10070875" y="429759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27" name="Ovale 97">
            <a:extLst>
              <a:ext uri="{FF2B5EF4-FFF2-40B4-BE49-F238E27FC236}">
                <a16:creationId xmlns:a16="http://schemas.microsoft.com/office/drawing/2014/main" id="{1D6D8E30-A3D7-BFB8-1386-EEFDF9974B9E}"/>
              </a:ext>
            </a:extLst>
          </p:cNvPr>
          <p:cNvSpPr/>
          <p:nvPr/>
        </p:nvSpPr>
        <p:spPr>
          <a:xfrm>
            <a:off x="11081756" y="4845369"/>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128" name="Ovale 34">
            <a:extLst>
              <a:ext uri="{FF2B5EF4-FFF2-40B4-BE49-F238E27FC236}">
                <a16:creationId xmlns:a16="http://schemas.microsoft.com/office/drawing/2014/main" id="{CFA1AFAD-5B7C-C390-475D-836B30FF7646}"/>
              </a:ext>
            </a:extLst>
          </p:cNvPr>
          <p:cNvSpPr/>
          <p:nvPr/>
        </p:nvSpPr>
        <p:spPr>
          <a:xfrm>
            <a:off x="7718099" y="458311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29" name="Ovale 35">
            <a:extLst>
              <a:ext uri="{FF2B5EF4-FFF2-40B4-BE49-F238E27FC236}">
                <a16:creationId xmlns:a16="http://schemas.microsoft.com/office/drawing/2014/main" id="{DD1FF8D3-95A4-EF3A-3EB0-38C46D68EDC6}"/>
              </a:ext>
            </a:extLst>
          </p:cNvPr>
          <p:cNvSpPr/>
          <p:nvPr/>
        </p:nvSpPr>
        <p:spPr>
          <a:xfrm>
            <a:off x="6364208" y="569430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30" name="Ovale 40">
            <a:extLst>
              <a:ext uri="{FF2B5EF4-FFF2-40B4-BE49-F238E27FC236}">
                <a16:creationId xmlns:a16="http://schemas.microsoft.com/office/drawing/2014/main" id="{EF2C0B4F-3FB8-0907-4056-833F33697800}"/>
              </a:ext>
            </a:extLst>
          </p:cNvPr>
          <p:cNvSpPr/>
          <p:nvPr/>
        </p:nvSpPr>
        <p:spPr>
          <a:xfrm>
            <a:off x="7160635" y="451848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131" name="Ovale 41">
            <a:extLst>
              <a:ext uri="{FF2B5EF4-FFF2-40B4-BE49-F238E27FC236}">
                <a16:creationId xmlns:a16="http://schemas.microsoft.com/office/drawing/2014/main" id="{C78BAFF4-CF0F-587F-0D36-A72ED6411BD8}"/>
              </a:ext>
            </a:extLst>
          </p:cNvPr>
          <p:cNvSpPr/>
          <p:nvPr/>
        </p:nvSpPr>
        <p:spPr>
          <a:xfrm>
            <a:off x="8332505" y="5281572"/>
            <a:ext cx="164592" cy="164592"/>
          </a:xfrm>
          <a:prstGeom prst="ellipse">
            <a:avLst/>
          </a:prstGeom>
          <a:solidFill>
            <a:schemeClr val="accent3"/>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132" name="Ovale 42">
            <a:extLst>
              <a:ext uri="{FF2B5EF4-FFF2-40B4-BE49-F238E27FC236}">
                <a16:creationId xmlns:a16="http://schemas.microsoft.com/office/drawing/2014/main" id="{FA19C357-343C-B2F8-5207-EFBFD1E0F75A}"/>
              </a:ext>
            </a:extLst>
          </p:cNvPr>
          <p:cNvSpPr/>
          <p:nvPr/>
        </p:nvSpPr>
        <p:spPr>
          <a:xfrm>
            <a:off x="8294884" y="460883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7</a:t>
            </a:r>
          </a:p>
        </p:txBody>
      </p:sp>
      <p:sp>
        <p:nvSpPr>
          <p:cNvPr id="133" name="Ovale 39">
            <a:extLst>
              <a:ext uri="{FF2B5EF4-FFF2-40B4-BE49-F238E27FC236}">
                <a16:creationId xmlns:a16="http://schemas.microsoft.com/office/drawing/2014/main" id="{9188EE87-CC14-4A2C-AEB6-C1D8EAB0E837}"/>
              </a:ext>
            </a:extLst>
          </p:cNvPr>
          <p:cNvSpPr/>
          <p:nvPr/>
        </p:nvSpPr>
        <p:spPr>
          <a:xfrm>
            <a:off x="6406285" y="498924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134" name="Ovale 33">
            <a:extLst>
              <a:ext uri="{FF2B5EF4-FFF2-40B4-BE49-F238E27FC236}">
                <a16:creationId xmlns:a16="http://schemas.microsoft.com/office/drawing/2014/main" id="{965DACAB-A7D6-FC2F-6BF3-9A20E3145735}"/>
              </a:ext>
            </a:extLst>
          </p:cNvPr>
          <p:cNvSpPr/>
          <p:nvPr/>
        </p:nvSpPr>
        <p:spPr>
          <a:xfrm>
            <a:off x="7855532" y="574175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pic>
        <p:nvPicPr>
          <p:cNvPr id="135" name="Immagine 49">
            <a:extLst>
              <a:ext uri="{FF2B5EF4-FFF2-40B4-BE49-F238E27FC236}">
                <a16:creationId xmlns:a16="http://schemas.microsoft.com/office/drawing/2014/main" id="{A8E671DA-CA0A-DDE1-E130-424D9A178903}"/>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7599" b="12456"/>
          <a:stretch/>
        </p:blipFill>
        <p:spPr>
          <a:xfrm>
            <a:off x="7988876" y="4814703"/>
            <a:ext cx="625966" cy="328590"/>
          </a:xfrm>
          <a:prstGeom prst="rect">
            <a:avLst/>
          </a:prstGeom>
        </p:spPr>
      </p:pic>
    </p:spTree>
    <p:extLst>
      <p:ext uri="{BB962C8B-B14F-4D97-AF65-F5344CB8AC3E}">
        <p14:creationId xmlns:p14="http://schemas.microsoft.com/office/powerpoint/2010/main" val="55157156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00733-31B3-10F4-28A2-1791AFC5EE6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72BF22-904A-9878-52FF-2D61863217A9}"/>
              </a:ext>
            </a:extLst>
          </p:cNvPr>
          <p:cNvSpPr>
            <a:spLocks noGrp="1"/>
          </p:cNvSpPr>
          <p:nvPr>
            <p:ph type="ftr" sz="quarter" idx="30"/>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AB614776-2FB6-46B9-1CA3-088E1882947B}"/>
              </a:ext>
            </a:extLst>
          </p:cNvPr>
          <p:cNvSpPr>
            <a:spLocks noGrp="1"/>
          </p:cNvSpPr>
          <p:nvPr>
            <p:ph type="sldNum" sz="quarter" idx="31"/>
          </p:nvPr>
        </p:nvSpPr>
        <p:spPr/>
        <p:txBody>
          <a:bodyPr/>
          <a:lstStyle/>
          <a:p>
            <a:fld id="{6C385236-B7BA-4938-9EA6-6DEC8CA653D7}" type="slidenum">
              <a:rPr lang="en-US" smtClean="0"/>
              <a:pPr/>
              <a:t>17</a:t>
            </a:fld>
            <a:endParaRPr lang="en-US" dirty="0"/>
          </a:p>
        </p:txBody>
      </p:sp>
      <p:sp>
        <p:nvSpPr>
          <p:cNvPr id="21" name="Title 20">
            <a:extLst>
              <a:ext uri="{FF2B5EF4-FFF2-40B4-BE49-F238E27FC236}">
                <a16:creationId xmlns:a16="http://schemas.microsoft.com/office/drawing/2014/main" id="{90579FEA-539C-5174-8C44-A7DBB4DD64C2}"/>
              </a:ext>
            </a:extLst>
          </p:cNvPr>
          <p:cNvSpPr>
            <a:spLocks noGrp="1"/>
          </p:cNvSpPr>
          <p:nvPr>
            <p:ph type="title"/>
          </p:nvPr>
        </p:nvSpPr>
        <p:spPr>
          <a:xfrm>
            <a:off x="479425" y="494490"/>
            <a:ext cx="8647112" cy="388013"/>
          </a:xfrm>
        </p:spPr>
        <p:txBody>
          <a:bodyPr/>
          <a:lstStyle/>
          <a:p>
            <a:r>
              <a:rPr lang="en-US" dirty="0"/>
              <a:t>Mini IVS VHC010 &amp; VHC011 combustible dust</a:t>
            </a:r>
          </a:p>
        </p:txBody>
      </p:sp>
      <p:sp>
        <p:nvSpPr>
          <p:cNvPr id="16" name="Text Placeholder 6">
            <a:extLst>
              <a:ext uri="{FF2B5EF4-FFF2-40B4-BE49-F238E27FC236}">
                <a16:creationId xmlns:a16="http://schemas.microsoft.com/office/drawing/2014/main" id="{499CC532-7955-41FA-2DD7-7F325A647C00}"/>
              </a:ext>
            </a:extLst>
          </p:cNvPr>
          <p:cNvSpPr txBox="1">
            <a:spLocks/>
          </p:cNvSpPr>
          <p:nvPr/>
        </p:nvSpPr>
        <p:spPr>
          <a:xfrm>
            <a:off x="475520" y="873877"/>
            <a:ext cx="8647111" cy="376456"/>
          </a:xfrm>
          <a:prstGeom prst="rect">
            <a:avLst/>
          </a:prstGeom>
        </p:spPr>
        <p:txBody>
          <a:bodyPr vert="horz" lIns="0" tIns="0" rIns="0" bIns="0" rtlCol="0">
            <a:noAutofit/>
          </a:bodyPr>
          <a:lstStyle>
            <a:lvl1pPr marL="0" indent="0" algn="l" defTabSz="1023967" rtl="0" eaLnBrk="1" latinLnBrk="0" hangingPunct="1">
              <a:lnSpc>
                <a:spcPct val="120000"/>
              </a:lnSpc>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lnSpc>
                <a:spcPct val="120000"/>
              </a:lnSpc>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t>ACD Ø40 mm accessories kits </a:t>
            </a:r>
          </a:p>
        </p:txBody>
      </p:sp>
      <p:pic>
        <p:nvPicPr>
          <p:cNvPr id="2" name="Immagine 18">
            <a:extLst>
              <a:ext uri="{FF2B5EF4-FFF2-40B4-BE49-F238E27FC236}">
                <a16:creationId xmlns:a16="http://schemas.microsoft.com/office/drawing/2014/main" id="{EB6C311F-7B4A-4CEE-BB30-4B1CD550041B}"/>
              </a:ext>
            </a:extLst>
          </p:cNvPr>
          <p:cNvPicPr>
            <a:picLocks/>
          </p:cNvPicPr>
          <p:nvPr/>
        </p:nvPicPr>
        <p:blipFill rotWithShape="1">
          <a:blip r:embed="rId2" cstate="print">
            <a:extLst>
              <a:ext uri="{28A0092B-C50C-407E-A947-70E740481C1C}">
                <a14:useLocalDpi xmlns:a14="http://schemas.microsoft.com/office/drawing/2010/main"/>
              </a:ext>
            </a:extLst>
          </a:blip>
          <a:srcRect r="-3871" b="-10807"/>
          <a:stretch/>
        </p:blipFill>
        <p:spPr>
          <a:xfrm>
            <a:off x="10973863" y="480063"/>
            <a:ext cx="740664" cy="740664"/>
          </a:xfrm>
          <a:prstGeom prst="flowChartConnector">
            <a:avLst/>
          </a:prstGeom>
          <a:solidFill>
            <a:schemeClr val="accent3"/>
          </a:solidFill>
        </p:spPr>
      </p:pic>
      <p:sp>
        <p:nvSpPr>
          <p:cNvPr id="3" name="CasellaDiTesto 19">
            <a:extLst>
              <a:ext uri="{FF2B5EF4-FFF2-40B4-BE49-F238E27FC236}">
                <a16:creationId xmlns:a16="http://schemas.microsoft.com/office/drawing/2014/main" id="{8E22D034-1C3E-306F-44D8-E8A72B634C2B}"/>
              </a:ext>
            </a:extLst>
          </p:cNvPr>
          <p:cNvSpPr txBox="1"/>
          <p:nvPr/>
        </p:nvSpPr>
        <p:spPr>
          <a:xfrm>
            <a:off x="9483676" y="634952"/>
            <a:ext cx="1406189" cy="430887"/>
          </a:xfrm>
          <a:prstGeom prst="rect">
            <a:avLst/>
          </a:prstGeom>
          <a:noFill/>
        </p:spPr>
        <p:txBody>
          <a:bodyPr wrap="square" lIns="0" tIns="0" rIns="0" bIns="0" rtlCol="0">
            <a:spAutoFit/>
          </a:bodyPr>
          <a:lstStyle/>
          <a:p>
            <a:pPr algn="ctr"/>
            <a:r>
              <a:rPr lang="it-IT" sz="1400" dirty="0"/>
              <a:t>ACD sleeve connection</a:t>
            </a:r>
          </a:p>
        </p:txBody>
      </p:sp>
      <p:sp>
        <p:nvSpPr>
          <p:cNvPr id="67" name="Content Placeholder 3">
            <a:extLst>
              <a:ext uri="{FF2B5EF4-FFF2-40B4-BE49-F238E27FC236}">
                <a16:creationId xmlns:a16="http://schemas.microsoft.com/office/drawing/2014/main" id="{20356BFE-91B9-7568-1B49-F5F8A911F597}"/>
              </a:ext>
            </a:extLst>
          </p:cNvPr>
          <p:cNvSpPr txBox="1">
            <a:spLocks/>
          </p:cNvSpPr>
          <p:nvPr/>
        </p:nvSpPr>
        <p:spPr>
          <a:xfrm>
            <a:off x="8153400" y="1419099"/>
            <a:ext cx="3559175"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684000" rIns="180000" bIns="216000" rtlCol="0">
            <a:noAutofit/>
          </a:bodyPr>
          <a:lstStyle>
            <a:defPPr>
              <a:defRPr lang="en-US"/>
            </a:defPPr>
            <a:lvl1pPr marL="228600" indent="-228600">
              <a:lnSpc>
                <a:spcPct val="120000"/>
              </a:lnSpc>
              <a:spcBef>
                <a:spcPct val="20000"/>
              </a:spcBef>
              <a:buClr>
                <a:schemeClr val="accent3"/>
              </a:buClr>
              <a:buFont typeface="+mj-lt"/>
              <a:buAutoNum type="arabicPeriod"/>
              <a:defRPr sz="1100"/>
            </a:lvl1pPr>
            <a:lvl2pPr marL="398209" indent="-199105">
              <a:lnSpc>
                <a:spcPct val="120000"/>
              </a:lnSpc>
              <a:spcBef>
                <a:spcPct val="20000"/>
              </a:spcBef>
              <a:buFont typeface="Arial" panose="020B0604020202020204" pitchFamily="34" charset="0"/>
              <a:buChar char="–"/>
              <a:defRPr sz="1400"/>
            </a:lvl2pPr>
            <a:lvl3pPr marL="597314" indent="-199105">
              <a:lnSpc>
                <a:spcPct val="120000"/>
              </a:lnSpc>
              <a:spcBef>
                <a:spcPct val="20000"/>
              </a:spcBef>
              <a:buFont typeface="Courier New" panose="02070309020205020404" pitchFamily="49" charset="0"/>
              <a:buChar char="o"/>
              <a:defRPr sz="1300"/>
            </a:lvl3pPr>
            <a:lvl4pPr marL="810641" indent="-213327">
              <a:lnSpc>
                <a:spcPct val="120000"/>
              </a:lnSpc>
              <a:spcBef>
                <a:spcPct val="20000"/>
              </a:spcBef>
              <a:buFont typeface="Courier New" panose="02070309020205020404" pitchFamily="49" charset="0"/>
              <a:buChar char="o"/>
              <a:defRPr sz="1200"/>
            </a:lvl4pPr>
            <a:lvl5pPr marL="1009745" indent="-199105">
              <a:lnSpc>
                <a:spcPct val="120000"/>
              </a:lnSpc>
              <a:spcBef>
                <a:spcPct val="20000"/>
              </a:spcBef>
              <a:buFont typeface="Courier New" panose="02070309020205020404" pitchFamily="49" charset="0"/>
              <a:buChar char="o"/>
              <a:defRPr sz="1200"/>
            </a:lvl5pPr>
            <a:lvl6pPr marL="2815910" indent="-255992">
              <a:spcBef>
                <a:spcPct val="20000"/>
              </a:spcBef>
              <a:buFont typeface="Arial" panose="020B0604020202020204" pitchFamily="34" charset="0"/>
              <a:buChar char="•"/>
              <a:defRPr sz="2300"/>
            </a:lvl6pPr>
            <a:lvl7pPr marL="3327892" indent="-255992">
              <a:spcBef>
                <a:spcPct val="20000"/>
              </a:spcBef>
              <a:buFont typeface="Arial" panose="020B0604020202020204" pitchFamily="34" charset="0"/>
              <a:buChar char="•"/>
              <a:defRPr sz="2300"/>
            </a:lvl7pPr>
            <a:lvl8pPr marL="3839876" indent="-255992">
              <a:spcBef>
                <a:spcPct val="20000"/>
              </a:spcBef>
              <a:buFont typeface="Arial" panose="020B0604020202020204" pitchFamily="34" charset="0"/>
              <a:buChar char="•"/>
              <a:defRPr sz="2300"/>
            </a:lvl8pPr>
            <a:lvl9pPr marL="4351859" indent="-255992">
              <a:spcBef>
                <a:spcPct val="20000"/>
              </a:spcBef>
              <a:buFont typeface="Arial" panose="020B0604020202020204" pitchFamily="34" charset="0"/>
              <a:buChar char="•"/>
              <a:defRPr sz="2300"/>
            </a:lvl9pPr>
          </a:lstStyle>
          <a:p>
            <a:pPr>
              <a:lnSpc>
                <a:spcPct val="110000"/>
              </a:lnSpc>
            </a:pPr>
            <a:r>
              <a:rPr lang="en-US" dirty="0"/>
              <a:t>Antistatic FDA transparent hose 3 m + sleeves,</a:t>
            </a:r>
          </a:p>
          <a:p>
            <a:pPr>
              <a:lnSpc>
                <a:spcPct val="110000"/>
              </a:lnSpc>
            </a:pPr>
            <a:r>
              <a:rPr lang="en-US" dirty="0"/>
              <a:t>AISI 304 bent connection</a:t>
            </a:r>
          </a:p>
          <a:p>
            <a:pPr>
              <a:lnSpc>
                <a:spcPct val="110000"/>
              </a:lnSpc>
            </a:pPr>
            <a:r>
              <a:rPr lang="en-US" dirty="0"/>
              <a:t>Silicone Antistatic FDA Cone </a:t>
            </a:r>
          </a:p>
          <a:p>
            <a:pPr>
              <a:lnSpc>
                <a:spcPct val="110000"/>
              </a:lnSpc>
            </a:pPr>
            <a:r>
              <a:rPr lang="en-US" dirty="0"/>
              <a:t>Flat lance AISI 300 mm </a:t>
            </a:r>
            <a:r>
              <a:rPr lang="en-US" dirty="0">
                <a:solidFill>
                  <a:schemeClr val="accent3"/>
                </a:solidFill>
                <a:latin typeface="+mj-lt"/>
              </a:rPr>
              <a:t>NEW</a:t>
            </a:r>
          </a:p>
          <a:p>
            <a:pPr>
              <a:lnSpc>
                <a:spcPct val="110000"/>
              </a:lnSpc>
            </a:pPr>
            <a:r>
              <a:rPr lang="en-US" dirty="0"/>
              <a:t>Reducer Ø40/Ø32 SS </a:t>
            </a:r>
          </a:p>
          <a:p>
            <a:pPr>
              <a:lnSpc>
                <a:spcPct val="110000"/>
              </a:lnSpc>
            </a:pPr>
            <a:r>
              <a:rPr lang="en-US" dirty="0"/>
              <a:t>Flexible nozzle autoclavable Ø32	 </a:t>
            </a:r>
          </a:p>
          <a:p>
            <a:pPr>
              <a:lnSpc>
                <a:spcPct val="110000"/>
              </a:lnSpc>
            </a:pPr>
            <a:endParaRPr lang="en-US" dirty="0"/>
          </a:p>
        </p:txBody>
      </p:sp>
      <p:grpSp>
        <p:nvGrpSpPr>
          <p:cNvPr id="68" name="Group 67">
            <a:extLst>
              <a:ext uri="{FF2B5EF4-FFF2-40B4-BE49-F238E27FC236}">
                <a16:creationId xmlns:a16="http://schemas.microsoft.com/office/drawing/2014/main" id="{2C3A7D48-288D-BFAA-5221-A47FA4874D40}"/>
              </a:ext>
            </a:extLst>
          </p:cNvPr>
          <p:cNvGrpSpPr/>
          <p:nvPr/>
        </p:nvGrpSpPr>
        <p:grpSpPr>
          <a:xfrm>
            <a:off x="8659549" y="4473122"/>
            <a:ext cx="2416945" cy="1598951"/>
            <a:chOff x="8659549" y="4132801"/>
            <a:chExt cx="2416945" cy="1598951"/>
          </a:xfrm>
        </p:grpSpPr>
        <p:pic>
          <p:nvPicPr>
            <p:cNvPr id="69" name="Immagine 9">
              <a:extLst>
                <a:ext uri="{FF2B5EF4-FFF2-40B4-BE49-F238E27FC236}">
                  <a16:creationId xmlns:a16="http://schemas.microsoft.com/office/drawing/2014/main" id="{C69D817C-3F8B-2671-9E16-E97EE6AF1B4C}"/>
                </a:ext>
              </a:extLst>
            </p:cNvPr>
            <p:cNvPicPr>
              <a:picLocks noChangeAspect="1"/>
            </p:cNvPicPr>
            <p:nvPr/>
          </p:nvPicPr>
          <p:blipFill>
            <a:blip r:embed="rId3"/>
            <a:stretch>
              <a:fillRect/>
            </a:stretch>
          </p:blipFill>
          <p:spPr>
            <a:xfrm>
              <a:off x="10027499" y="4625180"/>
              <a:ext cx="1048995" cy="1106572"/>
            </a:xfrm>
            <a:prstGeom prst="rect">
              <a:avLst/>
            </a:prstGeom>
          </p:spPr>
        </p:pic>
        <p:pic>
          <p:nvPicPr>
            <p:cNvPr id="70" name="Immagine 15">
              <a:extLst>
                <a:ext uri="{FF2B5EF4-FFF2-40B4-BE49-F238E27FC236}">
                  <a16:creationId xmlns:a16="http://schemas.microsoft.com/office/drawing/2014/main" id="{A88E418A-E0D9-664A-7350-1B2A6C5BAB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54191" y="5372113"/>
              <a:ext cx="734653" cy="259171"/>
            </a:xfrm>
            <a:prstGeom prst="rect">
              <a:avLst/>
            </a:prstGeom>
          </p:spPr>
        </p:pic>
        <p:grpSp>
          <p:nvGrpSpPr>
            <p:cNvPr id="71" name="Group 70">
              <a:extLst>
                <a:ext uri="{FF2B5EF4-FFF2-40B4-BE49-F238E27FC236}">
                  <a16:creationId xmlns:a16="http://schemas.microsoft.com/office/drawing/2014/main" id="{127D9620-5CAE-1B5D-CFD8-5E5DB0820F23}"/>
                </a:ext>
              </a:extLst>
            </p:cNvPr>
            <p:cNvGrpSpPr/>
            <p:nvPr/>
          </p:nvGrpSpPr>
          <p:grpSpPr>
            <a:xfrm>
              <a:off x="8659549" y="4132801"/>
              <a:ext cx="1389691" cy="1239306"/>
              <a:chOff x="7782578" y="2877162"/>
              <a:chExt cx="1201593" cy="1071562"/>
            </a:xfrm>
          </p:grpSpPr>
          <p:pic>
            <p:nvPicPr>
              <p:cNvPr id="72" name="Immagine 13">
                <a:extLst>
                  <a:ext uri="{FF2B5EF4-FFF2-40B4-BE49-F238E27FC236}">
                    <a16:creationId xmlns:a16="http://schemas.microsoft.com/office/drawing/2014/main" id="{737C484A-0429-405E-A35E-A9495A88FE71}"/>
                  </a:ext>
                </a:extLst>
              </p:cNvPr>
              <p:cNvPicPr>
                <a:picLocks noChangeAspect="1"/>
              </p:cNvPicPr>
              <p:nvPr/>
            </p:nvPicPr>
            <p:blipFill>
              <a:blip r:embed="rId5"/>
              <a:stretch>
                <a:fillRect/>
              </a:stretch>
            </p:blipFill>
            <p:spPr>
              <a:xfrm rot="21116972">
                <a:off x="7839171" y="3663337"/>
                <a:ext cx="387513" cy="285387"/>
              </a:xfrm>
              <a:prstGeom prst="rect">
                <a:avLst/>
              </a:prstGeom>
            </p:spPr>
          </p:pic>
          <p:pic>
            <p:nvPicPr>
              <p:cNvPr id="73" name="Immagine 14">
                <a:extLst>
                  <a:ext uri="{FF2B5EF4-FFF2-40B4-BE49-F238E27FC236}">
                    <a16:creationId xmlns:a16="http://schemas.microsoft.com/office/drawing/2014/main" id="{35845E0C-4DAD-7C9F-1A55-C5FD247237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046960" flipH="1" flipV="1">
                <a:off x="8332899" y="3046785"/>
                <a:ext cx="607977" cy="694567"/>
              </a:xfrm>
              <a:prstGeom prst="rect">
                <a:avLst/>
              </a:prstGeom>
            </p:spPr>
          </p:pic>
          <p:pic>
            <p:nvPicPr>
              <p:cNvPr id="74" name="Immagine 2">
                <a:extLst>
                  <a:ext uri="{FF2B5EF4-FFF2-40B4-BE49-F238E27FC236}">
                    <a16:creationId xmlns:a16="http://schemas.microsoft.com/office/drawing/2014/main" id="{ED5D1477-07D8-41BD-606A-AE50BE43EC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749839" flipH="1">
                <a:off x="7782578" y="3107388"/>
                <a:ext cx="387668" cy="300833"/>
              </a:xfrm>
              <a:prstGeom prst="rect">
                <a:avLst/>
              </a:prstGeom>
            </p:spPr>
          </p:pic>
          <p:pic>
            <p:nvPicPr>
              <p:cNvPr id="75" name="Immagine 22">
                <a:extLst>
                  <a:ext uri="{FF2B5EF4-FFF2-40B4-BE49-F238E27FC236}">
                    <a16:creationId xmlns:a16="http://schemas.microsoft.com/office/drawing/2014/main" id="{B26DC10B-9EC3-582A-8E3F-A6E63B6A71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637136">
                <a:off x="8160728" y="2900669"/>
                <a:ext cx="205688" cy="158674"/>
              </a:xfrm>
              <a:prstGeom prst="rect">
                <a:avLst/>
              </a:prstGeom>
            </p:spPr>
          </p:pic>
        </p:grpSp>
      </p:grpSp>
      <p:sp>
        <p:nvSpPr>
          <p:cNvPr id="76" name="Content Placeholder 2">
            <a:extLst>
              <a:ext uri="{FF2B5EF4-FFF2-40B4-BE49-F238E27FC236}">
                <a16:creationId xmlns:a16="http://schemas.microsoft.com/office/drawing/2014/main" id="{C70FCFC3-3AD9-A8E2-8EF8-E0C09103B039}"/>
              </a:ext>
            </a:extLst>
          </p:cNvPr>
          <p:cNvSpPr txBox="1">
            <a:spLocks/>
          </p:cNvSpPr>
          <p:nvPr/>
        </p:nvSpPr>
        <p:spPr>
          <a:xfrm>
            <a:off x="4316412" y="1419099"/>
            <a:ext cx="3559175"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684000" rIns="180000" bIns="216000" rtlCol="0">
            <a:noAutofit/>
          </a:bodyPr>
          <a:lstStyle>
            <a:defPPr>
              <a:defRPr lang="en-US"/>
            </a:defPPr>
            <a:lvl1pPr marL="228600" indent="-228600">
              <a:lnSpc>
                <a:spcPct val="120000"/>
              </a:lnSpc>
              <a:spcBef>
                <a:spcPct val="20000"/>
              </a:spcBef>
              <a:buClr>
                <a:schemeClr val="accent3"/>
              </a:buClr>
              <a:buFont typeface="+mj-lt"/>
              <a:buAutoNum type="arabicPeriod"/>
              <a:defRPr sz="1100"/>
            </a:lvl1pPr>
            <a:lvl2pPr marL="398209" indent="-199105">
              <a:lnSpc>
                <a:spcPct val="120000"/>
              </a:lnSpc>
              <a:spcBef>
                <a:spcPct val="20000"/>
              </a:spcBef>
              <a:buFont typeface="Arial" panose="020B0604020202020204" pitchFamily="34" charset="0"/>
              <a:buChar char="–"/>
              <a:defRPr sz="1400"/>
            </a:lvl2pPr>
            <a:lvl3pPr marL="597314" indent="-199105">
              <a:lnSpc>
                <a:spcPct val="120000"/>
              </a:lnSpc>
              <a:spcBef>
                <a:spcPct val="20000"/>
              </a:spcBef>
              <a:buFont typeface="Courier New" panose="02070309020205020404" pitchFamily="49" charset="0"/>
              <a:buChar char="o"/>
              <a:defRPr sz="1300"/>
            </a:lvl3pPr>
            <a:lvl4pPr marL="810641" indent="-213327">
              <a:lnSpc>
                <a:spcPct val="120000"/>
              </a:lnSpc>
              <a:spcBef>
                <a:spcPct val="20000"/>
              </a:spcBef>
              <a:buFont typeface="Courier New" panose="02070309020205020404" pitchFamily="49" charset="0"/>
              <a:buChar char="o"/>
              <a:defRPr sz="1200"/>
            </a:lvl4pPr>
            <a:lvl5pPr marL="1009745" indent="-199105">
              <a:lnSpc>
                <a:spcPct val="120000"/>
              </a:lnSpc>
              <a:spcBef>
                <a:spcPct val="20000"/>
              </a:spcBef>
              <a:buFont typeface="Courier New" panose="02070309020205020404" pitchFamily="49" charset="0"/>
              <a:buChar char="o"/>
              <a:defRPr sz="1200"/>
            </a:lvl5pPr>
            <a:lvl6pPr marL="2815910" indent="-255992">
              <a:spcBef>
                <a:spcPct val="20000"/>
              </a:spcBef>
              <a:buFont typeface="Arial" panose="020B0604020202020204" pitchFamily="34" charset="0"/>
              <a:buChar char="•"/>
              <a:defRPr sz="2300"/>
            </a:lvl6pPr>
            <a:lvl7pPr marL="3327892" indent="-255992">
              <a:spcBef>
                <a:spcPct val="20000"/>
              </a:spcBef>
              <a:buFont typeface="Arial" panose="020B0604020202020204" pitchFamily="34" charset="0"/>
              <a:buChar char="•"/>
              <a:defRPr sz="2300"/>
            </a:lvl7pPr>
            <a:lvl8pPr marL="3839876" indent="-255992">
              <a:spcBef>
                <a:spcPct val="20000"/>
              </a:spcBef>
              <a:buFont typeface="Arial" panose="020B0604020202020204" pitchFamily="34" charset="0"/>
              <a:buChar char="•"/>
              <a:defRPr sz="2300"/>
            </a:lvl8pPr>
            <a:lvl9pPr marL="4351859" indent="-255992">
              <a:spcBef>
                <a:spcPct val="20000"/>
              </a:spcBef>
              <a:buFont typeface="Arial" panose="020B0604020202020204" pitchFamily="34" charset="0"/>
              <a:buChar char="•"/>
              <a:defRPr sz="2300"/>
            </a:lvl9pPr>
          </a:lstStyle>
          <a:p>
            <a:pPr>
              <a:lnSpc>
                <a:spcPct val="110000"/>
              </a:lnSpc>
            </a:pPr>
            <a:r>
              <a:rPr lang="en-US" dirty="0"/>
              <a:t>Flex conductive hose 3 m + sleeves</a:t>
            </a:r>
          </a:p>
          <a:p>
            <a:pPr>
              <a:lnSpc>
                <a:spcPct val="110000"/>
              </a:lnSpc>
            </a:pPr>
            <a:r>
              <a:rPr lang="en-US" dirty="0"/>
              <a:t>AISI304 bent connection</a:t>
            </a:r>
          </a:p>
          <a:p>
            <a:pPr>
              <a:lnSpc>
                <a:spcPct val="110000"/>
              </a:lnSpc>
            </a:pPr>
            <a:r>
              <a:rPr lang="en-US" dirty="0"/>
              <a:t>Conductive cone</a:t>
            </a:r>
          </a:p>
          <a:p>
            <a:pPr>
              <a:lnSpc>
                <a:spcPct val="110000"/>
              </a:lnSpc>
            </a:pPr>
            <a:r>
              <a:rPr lang="en-US" dirty="0"/>
              <a:t>AISI 304 flat lance 300 </a:t>
            </a:r>
            <a:r>
              <a:rPr lang="en-US"/>
              <a:t>mm </a:t>
            </a:r>
            <a:r>
              <a:rPr lang="en-US" dirty="0">
                <a:solidFill>
                  <a:schemeClr val="accent3"/>
                </a:solidFill>
                <a:latin typeface="+mj-lt"/>
              </a:rPr>
              <a:t>NEW</a:t>
            </a:r>
          </a:p>
          <a:p>
            <a:pPr>
              <a:lnSpc>
                <a:spcPct val="110000"/>
              </a:lnSpc>
            </a:pPr>
            <a:r>
              <a:rPr lang="en-US" dirty="0"/>
              <a:t>Antistatic floor nozzle 300 </a:t>
            </a:r>
            <a:r>
              <a:rPr lang="en-US"/>
              <a:t>mm </a:t>
            </a:r>
            <a:r>
              <a:rPr lang="en-US" dirty="0">
                <a:solidFill>
                  <a:schemeClr val="accent3"/>
                </a:solidFill>
                <a:latin typeface="+mj-lt"/>
              </a:rPr>
              <a:t>NEW</a:t>
            </a:r>
          </a:p>
          <a:p>
            <a:pPr>
              <a:lnSpc>
                <a:spcPct val="110000"/>
              </a:lnSpc>
            </a:pPr>
            <a:r>
              <a:rPr lang="en-US"/>
              <a:t>AISI </a:t>
            </a:r>
            <a:r>
              <a:rPr lang="en-US" dirty="0"/>
              <a:t>304 small handgrip 2 </a:t>
            </a:r>
            <a:r>
              <a:rPr lang="en-US"/>
              <a:t>parts </a:t>
            </a:r>
            <a:r>
              <a:rPr lang="en-US" dirty="0">
                <a:solidFill>
                  <a:schemeClr val="accent3"/>
                </a:solidFill>
                <a:latin typeface="+mj-lt"/>
              </a:rPr>
              <a:t>NEW</a:t>
            </a:r>
          </a:p>
          <a:p>
            <a:pPr>
              <a:lnSpc>
                <a:spcPct val="110000"/>
              </a:lnSpc>
            </a:pPr>
            <a:r>
              <a:rPr lang="en-US"/>
              <a:t>Round </a:t>
            </a:r>
            <a:r>
              <a:rPr lang="en-US" dirty="0"/>
              <a:t>antistatic brush</a:t>
            </a:r>
          </a:p>
          <a:p>
            <a:pPr>
              <a:lnSpc>
                <a:spcPct val="110000"/>
              </a:lnSpc>
            </a:pPr>
            <a:endParaRPr lang="en-US" dirty="0"/>
          </a:p>
        </p:txBody>
      </p:sp>
      <p:grpSp>
        <p:nvGrpSpPr>
          <p:cNvPr id="77" name="Group 76">
            <a:extLst>
              <a:ext uri="{FF2B5EF4-FFF2-40B4-BE49-F238E27FC236}">
                <a16:creationId xmlns:a16="http://schemas.microsoft.com/office/drawing/2014/main" id="{2F222100-B704-5319-DC35-B7E3BD9B5822}"/>
              </a:ext>
            </a:extLst>
          </p:cNvPr>
          <p:cNvGrpSpPr/>
          <p:nvPr/>
        </p:nvGrpSpPr>
        <p:grpSpPr>
          <a:xfrm>
            <a:off x="4570213" y="4317128"/>
            <a:ext cx="2934857" cy="1796246"/>
            <a:chOff x="4570213" y="3976807"/>
            <a:chExt cx="2934857" cy="1796246"/>
          </a:xfrm>
        </p:grpSpPr>
        <p:grpSp>
          <p:nvGrpSpPr>
            <p:cNvPr id="78" name="Group 77">
              <a:extLst>
                <a:ext uri="{FF2B5EF4-FFF2-40B4-BE49-F238E27FC236}">
                  <a16:creationId xmlns:a16="http://schemas.microsoft.com/office/drawing/2014/main" id="{CC8EC018-AA07-8D3D-1735-D8FD760A568A}"/>
                </a:ext>
              </a:extLst>
            </p:cNvPr>
            <p:cNvGrpSpPr/>
            <p:nvPr/>
          </p:nvGrpSpPr>
          <p:grpSpPr>
            <a:xfrm>
              <a:off x="5895992" y="3976807"/>
              <a:ext cx="1602523" cy="1667333"/>
              <a:chOff x="5895992" y="3976807"/>
              <a:chExt cx="1602523" cy="1667333"/>
            </a:xfrm>
          </p:grpSpPr>
          <p:pic>
            <p:nvPicPr>
              <p:cNvPr id="138" name="Immagine 52">
                <a:extLst>
                  <a:ext uri="{FF2B5EF4-FFF2-40B4-BE49-F238E27FC236}">
                    <a16:creationId xmlns:a16="http://schemas.microsoft.com/office/drawing/2014/main" id="{D2410941-EB64-78FC-E9C0-7C3D764874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95992" y="3976807"/>
                <a:ext cx="1602523" cy="1185510"/>
              </a:xfrm>
              <a:prstGeom prst="rect">
                <a:avLst/>
              </a:prstGeom>
            </p:spPr>
          </p:pic>
          <p:pic>
            <p:nvPicPr>
              <p:cNvPr id="139" name="Immagine 4">
                <a:extLst>
                  <a:ext uri="{FF2B5EF4-FFF2-40B4-BE49-F238E27FC236}">
                    <a16:creationId xmlns:a16="http://schemas.microsoft.com/office/drawing/2014/main" id="{5A652FEA-AD5B-BDAC-F255-37E72CE45BB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91352" y="5331699"/>
                <a:ext cx="364141" cy="312441"/>
              </a:xfrm>
              <a:prstGeom prst="rect">
                <a:avLst/>
              </a:prstGeom>
            </p:spPr>
          </p:pic>
          <p:pic>
            <p:nvPicPr>
              <p:cNvPr id="140" name="Immagine 47">
                <a:extLst>
                  <a:ext uri="{FF2B5EF4-FFF2-40B4-BE49-F238E27FC236}">
                    <a16:creationId xmlns:a16="http://schemas.microsoft.com/office/drawing/2014/main" id="{9694083B-EAAE-3CC7-D4FF-679C86C4E55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54400" y="4518606"/>
                <a:ext cx="538353" cy="370842"/>
              </a:xfrm>
              <a:prstGeom prst="rect">
                <a:avLst/>
              </a:prstGeom>
            </p:spPr>
          </p:pic>
        </p:grpSp>
        <p:grpSp>
          <p:nvGrpSpPr>
            <p:cNvPr id="79" name="Gruppo 77">
              <a:extLst>
                <a:ext uri="{FF2B5EF4-FFF2-40B4-BE49-F238E27FC236}">
                  <a16:creationId xmlns:a16="http://schemas.microsoft.com/office/drawing/2014/main" id="{77302107-2DA8-8B4F-6E89-681C72758BC9}"/>
                </a:ext>
              </a:extLst>
            </p:cNvPr>
            <p:cNvGrpSpPr/>
            <p:nvPr/>
          </p:nvGrpSpPr>
          <p:grpSpPr>
            <a:xfrm>
              <a:off x="4570213" y="4096686"/>
              <a:ext cx="2102449" cy="1676367"/>
              <a:chOff x="4548304" y="3177721"/>
              <a:chExt cx="795715" cy="634456"/>
            </a:xfrm>
          </p:grpSpPr>
          <p:pic>
            <p:nvPicPr>
              <p:cNvPr id="82" name="Immagine 44">
                <a:extLst>
                  <a:ext uri="{FF2B5EF4-FFF2-40B4-BE49-F238E27FC236}">
                    <a16:creationId xmlns:a16="http://schemas.microsoft.com/office/drawing/2014/main" id="{566B8387-7D4E-B1E6-5A80-436D0A5EB9E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7046960" flipH="1" flipV="1">
                <a:off x="4782016" y="3158489"/>
                <a:ext cx="250021" cy="288486"/>
              </a:xfrm>
              <a:prstGeom prst="rect">
                <a:avLst/>
              </a:prstGeom>
            </p:spPr>
          </p:pic>
          <p:pic>
            <p:nvPicPr>
              <p:cNvPr id="136" name="Immagine 50">
                <a:extLst>
                  <a:ext uri="{FF2B5EF4-FFF2-40B4-BE49-F238E27FC236}">
                    <a16:creationId xmlns:a16="http://schemas.microsoft.com/office/drawing/2014/main" id="{48A24F1D-5AA4-F12D-02FC-40A1B546C4FB}"/>
                  </a:ext>
                </a:extLst>
              </p:cNvPr>
              <p:cNvPicPr>
                <a:picLocks noChangeAspect="1"/>
              </p:cNvPicPr>
              <p:nvPr/>
            </p:nvPicPr>
            <p:blipFill>
              <a:blip r:embed="rId13"/>
              <a:stretch>
                <a:fillRect/>
              </a:stretch>
            </p:blipFill>
            <p:spPr>
              <a:xfrm rot="2700000">
                <a:off x="4612223" y="3384894"/>
                <a:ext cx="77236" cy="205074"/>
              </a:xfrm>
              <a:prstGeom prst="rect">
                <a:avLst/>
              </a:prstGeom>
            </p:spPr>
          </p:pic>
          <p:pic>
            <p:nvPicPr>
              <p:cNvPr id="137" name="Immagine 48">
                <a:extLst>
                  <a:ext uri="{FF2B5EF4-FFF2-40B4-BE49-F238E27FC236}">
                    <a16:creationId xmlns:a16="http://schemas.microsoft.com/office/drawing/2014/main" id="{6A95A9AD-D72F-C3D1-A7DB-786653C301CA}"/>
                  </a:ext>
                </a:extLst>
              </p:cNvPr>
              <p:cNvPicPr>
                <a:picLocks noChangeAspect="1"/>
              </p:cNvPicPr>
              <p:nvPr/>
            </p:nvPicPr>
            <p:blipFill>
              <a:blip r:embed="rId14"/>
              <a:stretch>
                <a:fillRect/>
              </a:stretch>
            </p:blipFill>
            <p:spPr>
              <a:xfrm>
                <a:off x="4908942" y="3423954"/>
                <a:ext cx="435077" cy="388223"/>
              </a:xfrm>
              <a:prstGeom prst="rect">
                <a:avLst/>
              </a:prstGeom>
            </p:spPr>
          </p:pic>
        </p:grpSp>
        <p:pic>
          <p:nvPicPr>
            <p:cNvPr id="80" name="Immagine 81">
              <a:extLst>
                <a:ext uri="{FF2B5EF4-FFF2-40B4-BE49-F238E27FC236}">
                  <a16:creationId xmlns:a16="http://schemas.microsoft.com/office/drawing/2014/main" id="{96D21FEE-141B-3CBC-45D9-494F8981BC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847771" y="5494390"/>
              <a:ext cx="668781" cy="233597"/>
            </a:xfrm>
            <a:prstGeom prst="rect">
              <a:avLst/>
            </a:prstGeom>
          </p:spPr>
        </p:pic>
        <p:pic>
          <p:nvPicPr>
            <p:cNvPr id="81" name="Immagine 47">
              <a:extLst>
                <a:ext uri="{FF2B5EF4-FFF2-40B4-BE49-F238E27FC236}">
                  <a16:creationId xmlns:a16="http://schemas.microsoft.com/office/drawing/2014/main" id="{34B6A279-302D-5043-5657-681B42DBF12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73855" y="4541263"/>
              <a:ext cx="531215" cy="365925"/>
            </a:xfrm>
            <a:prstGeom prst="rect">
              <a:avLst/>
            </a:prstGeom>
          </p:spPr>
        </p:pic>
      </p:grpSp>
      <p:sp>
        <p:nvSpPr>
          <p:cNvPr id="141" name="Content Placeholder 1">
            <a:extLst>
              <a:ext uri="{FF2B5EF4-FFF2-40B4-BE49-F238E27FC236}">
                <a16:creationId xmlns:a16="http://schemas.microsoft.com/office/drawing/2014/main" id="{A5AF2971-F192-6CEC-08B0-F27D3D660084}"/>
              </a:ext>
            </a:extLst>
          </p:cNvPr>
          <p:cNvSpPr txBox="1">
            <a:spLocks/>
          </p:cNvSpPr>
          <p:nvPr/>
        </p:nvSpPr>
        <p:spPr>
          <a:xfrm>
            <a:off x="479425" y="1419099"/>
            <a:ext cx="3559175"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684000" rIns="180000" bIns="216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228600" indent="-228600">
              <a:lnSpc>
                <a:spcPct val="110000"/>
              </a:lnSpc>
              <a:buClr>
                <a:schemeClr val="accent3"/>
              </a:buClr>
              <a:buFont typeface="+mj-lt"/>
              <a:buAutoNum type="arabicPeriod"/>
            </a:pPr>
            <a:r>
              <a:rPr lang="en-US" sz="1100" dirty="0"/>
              <a:t>Flex conductive hose 3 m + sleeves</a:t>
            </a:r>
          </a:p>
          <a:p>
            <a:pPr marL="228600" indent="-228600">
              <a:lnSpc>
                <a:spcPct val="110000"/>
              </a:lnSpc>
              <a:buClr>
                <a:schemeClr val="accent3"/>
              </a:buClr>
              <a:buFont typeface="+mj-lt"/>
              <a:buAutoNum type="arabicPeriod"/>
            </a:pPr>
            <a:r>
              <a:rPr lang="en-US" sz="1100" dirty="0"/>
              <a:t>AISI304 bent connection</a:t>
            </a:r>
          </a:p>
          <a:p>
            <a:pPr marL="228600" indent="-228600">
              <a:lnSpc>
                <a:spcPct val="110000"/>
              </a:lnSpc>
              <a:buClr>
                <a:schemeClr val="accent3"/>
              </a:buClr>
              <a:buFont typeface="+mj-lt"/>
              <a:buAutoNum type="arabicPeriod"/>
            </a:pPr>
            <a:r>
              <a:rPr lang="en-US" sz="1100" dirty="0"/>
              <a:t>Conductive cone</a:t>
            </a:r>
          </a:p>
          <a:p>
            <a:pPr>
              <a:lnSpc>
                <a:spcPct val="110000"/>
              </a:lnSpc>
            </a:pPr>
            <a:endParaRPr lang="en-US" sz="1100" dirty="0"/>
          </a:p>
        </p:txBody>
      </p:sp>
      <p:grpSp>
        <p:nvGrpSpPr>
          <p:cNvPr id="142" name="Gruppo 86">
            <a:extLst>
              <a:ext uri="{FF2B5EF4-FFF2-40B4-BE49-F238E27FC236}">
                <a16:creationId xmlns:a16="http://schemas.microsoft.com/office/drawing/2014/main" id="{EFBA3B36-4F54-405C-979B-8C8AC1D48438}"/>
              </a:ext>
            </a:extLst>
          </p:cNvPr>
          <p:cNvGrpSpPr/>
          <p:nvPr/>
        </p:nvGrpSpPr>
        <p:grpSpPr>
          <a:xfrm>
            <a:off x="983428" y="4352133"/>
            <a:ext cx="2245249" cy="1716175"/>
            <a:chOff x="4515126" y="4549966"/>
            <a:chExt cx="799196" cy="610872"/>
          </a:xfrm>
        </p:grpSpPr>
        <p:pic>
          <p:nvPicPr>
            <p:cNvPr id="143" name="Immagine 83">
              <a:extLst>
                <a:ext uri="{FF2B5EF4-FFF2-40B4-BE49-F238E27FC236}">
                  <a16:creationId xmlns:a16="http://schemas.microsoft.com/office/drawing/2014/main" id="{9F582775-6167-AFC6-2749-8ED27F8563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046960" flipH="1" flipV="1">
              <a:off x="4748838" y="4530734"/>
              <a:ext cx="250021" cy="288486"/>
            </a:xfrm>
            <a:prstGeom prst="rect">
              <a:avLst/>
            </a:prstGeom>
          </p:spPr>
        </p:pic>
        <p:pic>
          <p:nvPicPr>
            <p:cNvPr id="144" name="Immagine 84">
              <a:extLst>
                <a:ext uri="{FF2B5EF4-FFF2-40B4-BE49-F238E27FC236}">
                  <a16:creationId xmlns:a16="http://schemas.microsoft.com/office/drawing/2014/main" id="{19B7DA4E-22F4-F3AD-5826-F4CA39DCC53A}"/>
                </a:ext>
              </a:extLst>
            </p:cNvPr>
            <p:cNvPicPr>
              <a:picLocks noChangeAspect="1"/>
            </p:cNvPicPr>
            <p:nvPr/>
          </p:nvPicPr>
          <p:blipFill>
            <a:blip r:embed="rId13"/>
            <a:stretch>
              <a:fillRect/>
            </a:stretch>
          </p:blipFill>
          <p:spPr>
            <a:xfrm rot="2700000">
              <a:off x="4579045" y="4757139"/>
              <a:ext cx="77236" cy="205074"/>
            </a:xfrm>
            <a:prstGeom prst="rect">
              <a:avLst/>
            </a:prstGeom>
          </p:spPr>
        </p:pic>
        <p:pic>
          <p:nvPicPr>
            <p:cNvPr id="145" name="Immagine 85">
              <a:extLst>
                <a:ext uri="{FF2B5EF4-FFF2-40B4-BE49-F238E27FC236}">
                  <a16:creationId xmlns:a16="http://schemas.microsoft.com/office/drawing/2014/main" id="{E97D6AFD-4AB8-3DBD-FCBD-1EF4BC804D2A}"/>
                </a:ext>
              </a:extLst>
            </p:cNvPr>
            <p:cNvPicPr>
              <a:picLocks noChangeAspect="1"/>
            </p:cNvPicPr>
            <p:nvPr/>
          </p:nvPicPr>
          <p:blipFill>
            <a:blip r:embed="rId14"/>
            <a:stretch>
              <a:fillRect/>
            </a:stretch>
          </p:blipFill>
          <p:spPr>
            <a:xfrm>
              <a:off x="4879244" y="4772614"/>
              <a:ext cx="435078" cy="388224"/>
            </a:xfrm>
            <a:prstGeom prst="rect">
              <a:avLst/>
            </a:prstGeom>
          </p:spPr>
        </p:pic>
      </p:grpSp>
      <p:sp>
        <p:nvSpPr>
          <p:cNvPr id="146" name="Text Placeholder 2">
            <a:extLst>
              <a:ext uri="{FF2B5EF4-FFF2-40B4-BE49-F238E27FC236}">
                <a16:creationId xmlns:a16="http://schemas.microsoft.com/office/drawing/2014/main" id="{312ACD19-E237-561B-8369-37EEFAD05DB7}"/>
              </a:ext>
            </a:extLst>
          </p:cNvPr>
          <p:cNvSpPr txBox="1">
            <a:spLocks/>
          </p:cNvSpPr>
          <p:nvPr/>
        </p:nvSpPr>
        <p:spPr>
          <a:xfrm>
            <a:off x="479425"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1200" dirty="0">
                <a:solidFill>
                  <a:schemeClr val="accent3"/>
                </a:solidFill>
                <a:latin typeface="+mj-lt"/>
              </a:rPr>
              <a:t>Basic ANTIST. Kit ACD Ø40</a:t>
            </a:r>
          </a:p>
          <a:p>
            <a:pPr marL="0" indent="0">
              <a:buNone/>
            </a:pPr>
            <a:r>
              <a:rPr lang="en-US" sz="1200" dirty="0">
                <a:solidFill>
                  <a:srgbClr val="8997A4"/>
                </a:solidFill>
                <a:latin typeface="Roboto Light italic" panose="02000000000000000000" pitchFamily="2" charset="0"/>
                <a:ea typeface="Roboto Light italic" panose="02000000000000000000" pitchFamily="2" charset="0"/>
              </a:rPr>
              <a:t>4072400825</a:t>
            </a:r>
            <a:endParaRPr lang="en-US" dirty="0">
              <a:solidFill>
                <a:schemeClr val="accent3"/>
              </a:solidFill>
              <a:latin typeface="Roboto Light italic" panose="02000000000000000000" pitchFamily="2" charset="0"/>
              <a:ea typeface="Roboto Light italic" panose="02000000000000000000" pitchFamily="2" charset="0"/>
            </a:endParaRPr>
          </a:p>
        </p:txBody>
      </p:sp>
      <p:sp>
        <p:nvSpPr>
          <p:cNvPr id="147" name="Text Placeholder 2">
            <a:extLst>
              <a:ext uri="{FF2B5EF4-FFF2-40B4-BE49-F238E27FC236}">
                <a16:creationId xmlns:a16="http://schemas.microsoft.com/office/drawing/2014/main" id="{415F8DD1-7F0C-47BD-99E4-68D4D3A0D6A6}"/>
              </a:ext>
            </a:extLst>
          </p:cNvPr>
          <p:cNvSpPr txBox="1">
            <a:spLocks/>
          </p:cNvSpPr>
          <p:nvPr/>
        </p:nvSpPr>
        <p:spPr>
          <a:xfrm>
            <a:off x="4316412"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1200" dirty="0">
                <a:solidFill>
                  <a:schemeClr val="accent3"/>
                </a:solidFill>
                <a:latin typeface="+mj-lt"/>
              </a:rPr>
              <a:t>General kit ACD Ø40</a:t>
            </a:r>
          </a:p>
          <a:p>
            <a:pPr marL="0" indent="0">
              <a:buNone/>
            </a:pPr>
            <a:r>
              <a:rPr lang="en-US" sz="1200">
                <a:solidFill>
                  <a:srgbClr val="8997A4"/>
                </a:solidFill>
                <a:latin typeface="Roboto Light italic" panose="02000000000000000000" pitchFamily="2" charset="0"/>
                <a:ea typeface="Roboto Light italic" panose="02000000000000000000" pitchFamily="2" charset="0"/>
              </a:rPr>
              <a:t>4072400774</a:t>
            </a:r>
            <a:endParaRPr lang="en-US" sz="1200" dirty="0">
              <a:solidFill>
                <a:srgbClr val="8997A4"/>
              </a:solidFill>
              <a:latin typeface="Roboto Light italic" panose="02000000000000000000" pitchFamily="2" charset="0"/>
              <a:ea typeface="Roboto Light italic" panose="02000000000000000000" pitchFamily="2" charset="0"/>
            </a:endParaRPr>
          </a:p>
        </p:txBody>
      </p:sp>
      <p:sp>
        <p:nvSpPr>
          <p:cNvPr id="148" name="Text Placeholder 2">
            <a:extLst>
              <a:ext uri="{FF2B5EF4-FFF2-40B4-BE49-F238E27FC236}">
                <a16:creationId xmlns:a16="http://schemas.microsoft.com/office/drawing/2014/main" id="{350D5A15-F95F-F238-C47D-FFECD014E4DF}"/>
              </a:ext>
            </a:extLst>
          </p:cNvPr>
          <p:cNvSpPr txBox="1">
            <a:spLocks/>
          </p:cNvSpPr>
          <p:nvPr/>
        </p:nvSpPr>
        <p:spPr>
          <a:xfrm>
            <a:off x="8153400"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de-DE" sz="1200">
                <a:solidFill>
                  <a:schemeClr val="accent3"/>
                </a:solidFill>
                <a:latin typeface="+mj-lt"/>
              </a:rPr>
              <a:t>Machineries FDA ACD kit Ø40</a:t>
            </a:r>
          </a:p>
          <a:p>
            <a:pPr marL="0" indent="0">
              <a:buNone/>
            </a:pPr>
            <a:r>
              <a:rPr lang="en-US" sz="1200">
                <a:solidFill>
                  <a:srgbClr val="8997A4"/>
                </a:solidFill>
                <a:latin typeface="Roboto Light italic" panose="02000000000000000000" pitchFamily="2" charset="0"/>
                <a:ea typeface="Roboto Light italic" panose="02000000000000000000" pitchFamily="2" charset="0"/>
              </a:rPr>
              <a:t>4072400826</a:t>
            </a:r>
            <a:endParaRPr lang="en-US" sz="1200" dirty="0">
              <a:solidFill>
                <a:srgbClr val="8997A4"/>
              </a:solidFill>
              <a:latin typeface="Roboto Light italic" panose="02000000000000000000" pitchFamily="2" charset="0"/>
              <a:ea typeface="Roboto Light italic" panose="02000000000000000000" pitchFamily="2" charset="0"/>
            </a:endParaRPr>
          </a:p>
        </p:txBody>
      </p:sp>
      <p:sp>
        <p:nvSpPr>
          <p:cNvPr id="149" name="Ovale 1">
            <a:extLst>
              <a:ext uri="{FF2B5EF4-FFF2-40B4-BE49-F238E27FC236}">
                <a16:creationId xmlns:a16="http://schemas.microsoft.com/office/drawing/2014/main" id="{2914BE07-7C74-F407-6622-F521021698BD}"/>
              </a:ext>
            </a:extLst>
          </p:cNvPr>
          <p:cNvSpPr/>
          <p:nvPr/>
        </p:nvSpPr>
        <p:spPr>
          <a:xfrm>
            <a:off x="1712587" y="552332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50" name="Ovale 11">
            <a:extLst>
              <a:ext uri="{FF2B5EF4-FFF2-40B4-BE49-F238E27FC236}">
                <a16:creationId xmlns:a16="http://schemas.microsoft.com/office/drawing/2014/main" id="{6462E7A6-9FF1-941C-198D-67445F5D86E5}"/>
              </a:ext>
            </a:extLst>
          </p:cNvPr>
          <p:cNvSpPr/>
          <p:nvPr/>
        </p:nvSpPr>
        <p:spPr>
          <a:xfrm>
            <a:off x="1532728" y="445830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51" name="Ovale 17">
            <a:extLst>
              <a:ext uri="{FF2B5EF4-FFF2-40B4-BE49-F238E27FC236}">
                <a16:creationId xmlns:a16="http://schemas.microsoft.com/office/drawing/2014/main" id="{2A3D9F7E-6E6E-7F8A-BDAD-E8A27DD8D7F1}"/>
              </a:ext>
            </a:extLst>
          </p:cNvPr>
          <p:cNvSpPr/>
          <p:nvPr/>
        </p:nvSpPr>
        <p:spPr>
          <a:xfrm>
            <a:off x="1106930" y="482842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52" name="Ovale 25">
            <a:extLst>
              <a:ext uri="{FF2B5EF4-FFF2-40B4-BE49-F238E27FC236}">
                <a16:creationId xmlns:a16="http://schemas.microsoft.com/office/drawing/2014/main" id="{51EFF463-AE65-EE86-8089-FEC5E8F943E3}"/>
              </a:ext>
            </a:extLst>
          </p:cNvPr>
          <p:cNvSpPr/>
          <p:nvPr/>
        </p:nvSpPr>
        <p:spPr>
          <a:xfrm>
            <a:off x="5492671" y="505564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53" name="Ovale 26">
            <a:extLst>
              <a:ext uri="{FF2B5EF4-FFF2-40B4-BE49-F238E27FC236}">
                <a16:creationId xmlns:a16="http://schemas.microsoft.com/office/drawing/2014/main" id="{5A677230-5D65-1441-FE51-663112BFC29E}"/>
              </a:ext>
            </a:extLst>
          </p:cNvPr>
          <p:cNvSpPr/>
          <p:nvPr/>
        </p:nvSpPr>
        <p:spPr>
          <a:xfrm>
            <a:off x="5129692" y="442575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54" name="Ovale 27">
            <a:extLst>
              <a:ext uri="{FF2B5EF4-FFF2-40B4-BE49-F238E27FC236}">
                <a16:creationId xmlns:a16="http://schemas.microsoft.com/office/drawing/2014/main" id="{63C5D0DB-85E7-D439-CF0A-D22DAA2BE8DA}"/>
              </a:ext>
            </a:extLst>
          </p:cNvPr>
          <p:cNvSpPr/>
          <p:nvPr/>
        </p:nvSpPr>
        <p:spPr>
          <a:xfrm>
            <a:off x="4673184" y="478153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55" name="Ovale 28">
            <a:extLst>
              <a:ext uri="{FF2B5EF4-FFF2-40B4-BE49-F238E27FC236}">
                <a16:creationId xmlns:a16="http://schemas.microsoft.com/office/drawing/2014/main" id="{7E50D287-ED24-98CA-020F-C3C1C6DC05F6}"/>
              </a:ext>
            </a:extLst>
          </p:cNvPr>
          <p:cNvSpPr/>
          <p:nvPr/>
        </p:nvSpPr>
        <p:spPr>
          <a:xfrm>
            <a:off x="5084941" y="563171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156" name="Ovale 29">
            <a:extLst>
              <a:ext uri="{FF2B5EF4-FFF2-40B4-BE49-F238E27FC236}">
                <a16:creationId xmlns:a16="http://schemas.microsoft.com/office/drawing/2014/main" id="{5181738E-115E-3503-B8BD-D59065E969CD}"/>
              </a:ext>
            </a:extLst>
          </p:cNvPr>
          <p:cNvSpPr/>
          <p:nvPr/>
        </p:nvSpPr>
        <p:spPr>
          <a:xfrm>
            <a:off x="7239462" y="4695047"/>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157" name="Ovale 30">
            <a:extLst>
              <a:ext uri="{FF2B5EF4-FFF2-40B4-BE49-F238E27FC236}">
                <a16:creationId xmlns:a16="http://schemas.microsoft.com/office/drawing/2014/main" id="{465BA1D5-B2A5-5F36-C479-7EB4E4237671}"/>
              </a:ext>
            </a:extLst>
          </p:cNvPr>
          <p:cNvSpPr/>
          <p:nvPr/>
        </p:nvSpPr>
        <p:spPr>
          <a:xfrm>
            <a:off x="6124458" y="4530455"/>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158" name="Ovale 31">
            <a:extLst>
              <a:ext uri="{FF2B5EF4-FFF2-40B4-BE49-F238E27FC236}">
                <a16:creationId xmlns:a16="http://schemas.microsoft.com/office/drawing/2014/main" id="{14539FC4-C9CF-23CA-8214-E2BED9921679}"/>
              </a:ext>
            </a:extLst>
          </p:cNvPr>
          <p:cNvSpPr/>
          <p:nvPr/>
        </p:nvSpPr>
        <p:spPr>
          <a:xfrm>
            <a:off x="7284284" y="560878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7</a:t>
            </a:r>
          </a:p>
        </p:txBody>
      </p:sp>
      <p:sp>
        <p:nvSpPr>
          <p:cNvPr id="159" name="Ovale 32">
            <a:extLst>
              <a:ext uri="{FF2B5EF4-FFF2-40B4-BE49-F238E27FC236}">
                <a16:creationId xmlns:a16="http://schemas.microsoft.com/office/drawing/2014/main" id="{6FDE0000-BB8A-7694-8867-48A9B14FB70C}"/>
              </a:ext>
            </a:extLst>
          </p:cNvPr>
          <p:cNvSpPr/>
          <p:nvPr/>
        </p:nvSpPr>
        <p:spPr>
          <a:xfrm>
            <a:off x="10848942" y="4765649"/>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160" name="Ovale 33">
            <a:extLst>
              <a:ext uri="{FF2B5EF4-FFF2-40B4-BE49-F238E27FC236}">
                <a16:creationId xmlns:a16="http://schemas.microsoft.com/office/drawing/2014/main" id="{6ECA285D-634D-D72C-AA49-7BECE63BD9F8}"/>
              </a:ext>
            </a:extLst>
          </p:cNvPr>
          <p:cNvSpPr/>
          <p:nvPr/>
        </p:nvSpPr>
        <p:spPr>
          <a:xfrm>
            <a:off x="9258502" y="4847945"/>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161" name="Ovale 34">
            <a:extLst>
              <a:ext uri="{FF2B5EF4-FFF2-40B4-BE49-F238E27FC236}">
                <a16:creationId xmlns:a16="http://schemas.microsoft.com/office/drawing/2014/main" id="{3E2D2017-A35C-D97B-440C-19F2A6F0C1E0}"/>
              </a:ext>
            </a:extLst>
          </p:cNvPr>
          <p:cNvSpPr/>
          <p:nvPr/>
        </p:nvSpPr>
        <p:spPr>
          <a:xfrm>
            <a:off x="8744809" y="529687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162" name="Ovale 36">
            <a:extLst>
              <a:ext uri="{FF2B5EF4-FFF2-40B4-BE49-F238E27FC236}">
                <a16:creationId xmlns:a16="http://schemas.microsoft.com/office/drawing/2014/main" id="{F6CED104-3785-C045-BF0A-31935BB1E55D}"/>
              </a:ext>
            </a:extLst>
          </p:cNvPr>
          <p:cNvSpPr/>
          <p:nvPr/>
        </p:nvSpPr>
        <p:spPr>
          <a:xfrm>
            <a:off x="8716110" y="4613789"/>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163" name="Ovale 37">
            <a:extLst>
              <a:ext uri="{FF2B5EF4-FFF2-40B4-BE49-F238E27FC236}">
                <a16:creationId xmlns:a16="http://schemas.microsoft.com/office/drawing/2014/main" id="{9A479190-B2C9-C2CD-4D8E-FD03AF1C82D7}"/>
              </a:ext>
            </a:extLst>
          </p:cNvPr>
          <p:cNvSpPr/>
          <p:nvPr/>
        </p:nvSpPr>
        <p:spPr>
          <a:xfrm>
            <a:off x="9046207" y="431094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164" name="Ovale 38">
            <a:extLst>
              <a:ext uri="{FF2B5EF4-FFF2-40B4-BE49-F238E27FC236}">
                <a16:creationId xmlns:a16="http://schemas.microsoft.com/office/drawing/2014/main" id="{1678BC8A-1A10-DB89-8EDE-632FE00E8C40}"/>
              </a:ext>
            </a:extLst>
          </p:cNvPr>
          <p:cNvSpPr/>
          <p:nvPr/>
        </p:nvSpPr>
        <p:spPr>
          <a:xfrm>
            <a:off x="9483903" y="5535348"/>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Tree>
    <p:extLst>
      <p:ext uri="{BB962C8B-B14F-4D97-AF65-F5344CB8AC3E}">
        <p14:creationId xmlns:p14="http://schemas.microsoft.com/office/powerpoint/2010/main" val="41340268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DD8EF45-81AF-08C3-3A74-FE2269BD9459}"/>
              </a:ext>
            </a:extLst>
          </p:cNvPr>
          <p:cNvSpPr>
            <a:spLocks noGrp="1"/>
          </p:cNvSpPr>
          <p:nvPr>
            <p:ph type="body" sz="quarter" idx="18"/>
          </p:nvPr>
        </p:nvSpPr>
        <p:spPr>
          <a:xfrm>
            <a:off x="479425" y="1412875"/>
            <a:ext cx="5246688" cy="4870450"/>
          </a:xfrm>
        </p:spPr>
        <p:txBody>
          <a:bodyPr/>
          <a:lstStyle/>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Description</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Four convenient and robust clips, two each side, useful to easily transport up to 4 end tools</a:t>
            </a: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How it works</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When IVAC is parked, the accessories holder can easily keep the new small handgrip and floor nozzle</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Disconnect hose from IVAC’s inlet and handgrip for an easiest positioning </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Disconnect bulky accessories, as handgrip and floor nozzle, before moving the machines</a:t>
            </a: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Value and benefit</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Accessories always nearby</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Parking with minimum space occupation</a:t>
            </a:r>
          </a:p>
        </p:txBody>
      </p:sp>
      <p:sp>
        <p:nvSpPr>
          <p:cNvPr id="10" name="Footer Placeholder 9">
            <a:extLst>
              <a:ext uri="{FF2B5EF4-FFF2-40B4-BE49-F238E27FC236}">
                <a16:creationId xmlns:a16="http://schemas.microsoft.com/office/drawing/2014/main" id="{D3898238-15DC-6D83-F6F2-74DAB8E9F680}"/>
              </a:ext>
            </a:extLst>
          </p:cNvPr>
          <p:cNvSpPr>
            <a:spLocks noGrp="1"/>
          </p:cNvSpPr>
          <p:nvPr>
            <p:ph type="ftr" sz="quarter" idx="21"/>
          </p:nvPr>
        </p:nvSpPr>
        <p:spPr/>
        <p:txBody>
          <a:bodyPr/>
          <a:lstStyle/>
          <a:p>
            <a:pPr algn="l"/>
            <a:r>
              <a:rPr lang="en-US" dirty="0"/>
              <a:t>COMPANY CONFIDENTIAL</a:t>
            </a:r>
          </a:p>
        </p:txBody>
      </p:sp>
      <p:sp>
        <p:nvSpPr>
          <p:cNvPr id="11" name="Slide Number Placeholder 10">
            <a:extLst>
              <a:ext uri="{FF2B5EF4-FFF2-40B4-BE49-F238E27FC236}">
                <a16:creationId xmlns:a16="http://schemas.microsoft.com/office/drawing/2014/main" id="{65ED04B4-DF9B-A93A-E44C-88AFE1A837A7}"/>
              </a:ext>
            </a:extLst>
          </p:cNvPr>
          <p:cNvSpPr>
            <a:spLocks noGrp="1"/>
          </p:cNvSpPr>
          <p:nvPr>
            <p:ph type="sldNum" sz="quarter" idx="22"/>
          </p:nvPr>
        </p:nvSpPr>
        <p:spPr/>
        <p:txBody>
          <a:bodyPr/>
          <a:lstStyle/>
          <a:p>
            <a:fld id="{6C385236-B7BA-4938-9EA6-6DEC8CA653D7}" type="slidenum">
              <a:rPr lang="en-US" smtClean="0"/>
              <a:pPr/>
              <a:t>18</a:t>
            </a:fld>
            <a:endParaRPr lang="en-US" dirty="0"/>
          </a:p>
        </p:txBody>
      </p:sp>
      <p:sp>
        <p:nvSpPr>
          <p:cNvPr id="14" name="Title 13">
            <a:extLst>
              <a:ext uri="{FF2B5EF4-FFF2-40B4-BE49-F238E27FC236}">
                <a16:creationId xmlns:a16="http://schemas.microsoft.com/office/drawing/2014/main" id="{7322C570-144B-0062-D342-C555EA6D22AD}"/>
              </a:ext>
            </a:extLst>
          </p:cNvPr>
          <p:cNvSpPr>
            <a:spLocks noGrp="1"/>
          </p:cNvSpPr>
          <p:nvPr>
            <p:ph type="title"/>
          </p:nvPr>
        </p:nvSpPr>
        <p:spPr/>
        <p:txBody>
          <a:bodyPr/>
          <a:lstStyle/>
          <a:p>
            <a:r>
              <a:rPr lang="en-US" dirty="0"/>
              <a:t>Accessory holder</a:t>
            </a:r>
          </a:p>
        </p:txBody>
      </p:sp>
      <p:sp>
        <p:nvSpPr>
          <p:cNvPr id="18" name="Picture Placeholder 17">
            <a:extLst>
              <a:ext uri="{FF2B5EF4-FFF2-40B4-BE49-F238E27FC236}">
                <a16:creationId xmlns:a16="http://schemas.microsoft.com/office/drawing/2014/main" id="{BCF00758-82E4-424D-E7BC-8408D6E4A5A1}"/>
              </a:ext>
            </a:extLst>
          </p:cNvPr>
          <p:cNvSpPr>
            <a:spLocks noGrp="1"/>
          </p:cNvSpPr>
          <p:nvPr>
            <p:ph type="pic" sz="quarter" idx="17"/>
          </p:nvPr>
        </p:nvSpPr>
        <p:spPr>
          <a:xfrm>
            <a:off x="6205538" y="0"/>
            <a:ext cx="5986462" cy="628491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a:t>
            </a:r>
          </a:p>
        </p:txBody>
      </p:sp>
      <p:sp>
        <p:nvSpPr>
          <p:cNvPr id="19" name="CasellaDiTesto 1">
            <a:extLst>
              <a:ext uri="{FF2B5EF4-FFF2-40B4-BE49-F238E27FC236}">
                <a16:creationId xmlns:a16="http://schemas.microsoft.com/office/drawing/2014/main" id="{AF7CB752-33FC-9650-7C0E-9894CBA1F06A}"/>
              </a:ext>
            </a:extLst>
          </p:cNvPr>
          <p:cNvSpPr txBox="1"/>
          <p:nvPr/>
        </p:nvSpPr>
        <p:spPr>
          <a:xfrm>
            <a:off x="6205538" y="5991193"/>
            <a:ext cx="5507037" cy="293721"/>
          </a:xfrm>
          <a:prstGeom prst="rect">
            <a:avLst/>
          </a:prstGeom>
          <a:noFill/>
        </p:spPr>
        <p:txBody>
          <a:bodyPr wrap="square" lIns="144000" tIns="0" rIns="0" bIns="108000" rtlCol="0" anchor="b" anchorCtr="0">
            <a:spAutoFit/>
          </a:bodyPr>
          <a:lstStyle/>
          <a:p>
            <a:pPr algn="l"/>
            <a:r>
              <a:rPr lang="en-US" sz="1200" dirty="0"/>
              <a:t>Electric version represented</a:t>
            </a:r>
          </a:p>
        </p:txBody>
      </p:sp>
      <p:sp>
        <p:nvSpPr>
          <p:cNvPr id="20" name="Oval 14">
            <a:extLst>
              <a:ext uri="{FF2B5EF4-FFF2-40B4-BE49-F238E27FC236}">
                <a16:creationId xmlns:a16="http://schemas.microsoft.com/office/drawing/2014/main" id="{D79BE321-C430-7F62-4220-37CC8F8C68E7}"/>
              </a:ext>
            </a:extLst>
          </p:cNvPr>
          <p:cNvSpPr/>
          <p:nvPr/>
        </p:nvSpPr>
        <p:spPr>
          <a:xfrm>
            <a:off x="10244522" y="4944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a:solidFill>
                  <a:schemeClr val="bg1"/>
                </a:solidFill>
                <a:latin typeface="Roboto Bold" panose="02000000000000000000" pitchFamily="2" charset="0"/>
              </a:rPr>
              <a:t>Parking position</a:t>
            </a:r>
          </a:p>
        </p:txBody>
      </p:sp>
      <p:pic>
        <p:nvPicPr>
          <p:cNvPr id="22" name="Picture 21" descr="A close-up of a vacuum cleaner&#10;&#10;AI-generated content may be incorrect.">
            <a:extLst>
              <a:ext uri="{FF2B5EF4-FFF2-40B4-BE49-F238E27FC236}">
                <a16:creationId xmlns:a16="http://schemas.microsoft.com/office/drawing/2014/main" id="{BBEB74D0-AC5C-0BF8-64A6-ECBED49BDDF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17970" y="-1032063"/>
            <a:ext cx="4879379" cy="7315388"/>
          </a:xfrm>
          <a:prstGeom prst="rect">
            <a:avLst/>
          </a:prstGeom>
        </p:spPr>
      </p:pic>
    </p:spTree>
    <p:extLst>
      <p:ext uri="{BB962C8B-B14F-4D97-AF65-F5344CB8AC3E}">
        <p14:creationId xmlns:p14="http://schemas.microsoft.com/office/powerpoint/2010/main" val="2991901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D06834-85DE-CD8D-423E-BF7B9133058C}"/>
              </a:ext>
            </a:extLst>
          </p:cNvPr>
          <p:cNvSpPr>
            <a:spLocks noGrp="1"/>
          </p:cNvSpPr>
          <p:nvPr>
            <p:ph type="body" sz="quarter" idx="18"/>
          </p:nvPr>
        </p:nvSpPr>
        <p:spPr>
          <a:xfrm>
            <a:off x="479425" y="1412875"/>
            <a:ext cx="5201285" cy="4870450"/>
          </a:xfrm>
        </p:spPr>
        <p:txBody>
          <a:bodyPr/>
          <a:lstStyle/>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Description</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Optional pressure regulator kit can be easily installed using the screws of the </a:t>
            </a:r>
            <a:r>
              <a:rPr kumimoji="0" lang="en-US" sz="1200" b="0" i="0" u="none" strike="noStrike" kern="1200" cap="none" spc="0" normalizeH="0" baseline="0" noProof="0">
                <a:ln>
                  <a:noFill/>
                </a:ln>
                <a:solidFill>
                  <a:srgbClr val="28313F"/>
                </a:solidFill>
                <a:effectLst/>
                <a:uLnTx/>
                <a:uFillTx/>
                <a:latin typeface="Roboto Light"/>
                <a:ea typeface="+mn-ea"/>
                <a:cs typeface="+mn-cs"/>
              </a:rPr>
              <a:t>accessory holder</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How it works</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Set the proper supply pressure reducing to the desired value (5-6 </a:t>
            </a:r>
            <a:r>
              <a:rPr kumimoji="0" lang="en-US" sz="1200" b="0" i="0" u="none" strike="noStrike" kern="1200" cap="none" spc="0" normalizeH="0" baseline="0" noProof="0">
                <a:ln>
                  <a:noFill/>
                </a:ln>
                <a:solidFill>
                  <a:srgbClr val="28313F"/>
                </a:solidFill>
                <a:effectLst/>
                <a:uLnTx/>
                <a:uFillTx/>
                <a:latin typeface="Roboto Light"/>
                <a:ea typeface="+mn-ea"/>
                <a:cs typeface="+mn-cs"/>
              </a:rPr>
              <a:t>bar)</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grants always the maximum performance by taking under control the pressure loss of the </a:t>
            </a:r>
            <a:r>
              <a:rPr kumimoji="0" lang="en-US" sz="1200" b="0" i="0" u="none" strike="noStrike" kern="1200" cap="none" spc="0" normalizeH="0" baseline="0" noProof="0">
                <a:ln>
                  <a:noFill/>
                </a:ln>
                <a:solidFill>
                  <a:srgbClr val="28313F"/>
                </a:solidFill>
                <a:effectLst/>
                <a:uLnTx/>
                <a:uFillTx/>
                <a:latin typeface="Roboto Light"/>
                <a:ea typeface="+mn-ea"/>
                <a:cs typeface="+mn-cs"/>
              </a:rPr>
              <a:t>supply line</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is suggested when IVAC is connected far from the main pneumatic </a:t>
            </a:r>
            <a:br>
              <a:rPr kumimoji="0" lang="en-US" sz="1200" b="0" i="0" u="none" strike="noStrike" kern="1200" cap="none" spc="0" normalizeH="0" baseline="0" noProof="0" dirty="0">
                <a:ln>
                  <a:noFill/>
                </a:ln>
                <a:solidFill>
                  <a:srgbClr val="28313F"/>
                </a:solidFill>
                <a:effectLst/>
                <a:uLnTx/>
                <a:uFillTx/>
                <a:latin typeface="Roboto Light"/>
                <a:ea typeface="+mn-ea"/>
                <a:cs typeface="+mn-cs"/>
              </a:rPr>
            </a:br>
            <a:r>
              <a:rPr kumimoji="0" lang="en-US" sz="1200" b="0" i="0" u="none" strike="noStrike" kern="1200" cap="none" spc="0" normalizeH="0" baseline="0" noProof="0" dirty="0">
                <a:ln>
                  <a:noFill/>
                </a:ln>
                <a:solidFill>
                  <a:srgbClr val="28313F"/>
                </a:solidFill>
                <a:effectLst/>
                <a:uLnTx/>
                <a:uFillTx/>
                <a:latin typeface="Roboto Light"/>
                <a:ea typeface="+mn-ea"/>
                <a:cs typeface="+mn-cs"/>
              </a:rPr>
              <a:t>supply line</a:t>
            </a: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Value and benefit</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is small, compact and easy to install</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is ergonomic and well protected</a:t>
            </a:r>
          </a:p>
          <a:p>
            <a:pPr marL="199105" marR="0" lvl="0" indent="-199105" algn="l" defTabSz="1023967" rtl="0" eaLnBrk="1" fontAlgn="auto" latinLnBrk="0" hangingPunct="1">
              <a:lnSpc>
                <a:spcPct val="120000"/>
              </a:lnSpc>
              <a:spcBef>
                <a:spcPts val="0"/>
              </a:spcBef>
              <a:spcAft>
                <a:spcPts val="0"/>
              </a:spcAft>
              <a:buClr>
                <a:srgbClr val="38AFD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8313F"/>
                </a:solidFill>
                <a:effectLst/>
                <a:uLnTx/>
                <a:uFillTx/>
                <a:latin typeface="Roboto Light"/>
                <a:ea typeface="+mn-ea"/>
                <a:cs typeface="+mn-cs"/>
              </a:rPr>
              <a:t>It assures always the </a:t>
            </a:r>
            <a:r>
              <a:rPr kumimoji="0" lang="en-US" sz="1200" b="0" i="0" u="none" strike="noStrike" kern="1200" cap="none" spc="0" normalizeH="0" baseline="0" noProof="0">
                <a:ln>
                  <a:noFill/>
                </a:ln>
                <a:solidFill>
                  <a:srgbClr val="28313F"/>
                </a:solidFill>
                <a:effectLst/>
                <a:uLnTx/>
                <a:uFillTx/>
                <a:latin typeface="Roboto Light"/>
                <a:ea typeface="+mn-ea"/>
                <a:cs typeface="+mn-cs"/>
              </a:rPr>
              <a:t>best performance</a:t>
            </a:r>
            <a:endParaRPr kumimoji="0" lang="en-US" sz="1200" b="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4" name="Footer Placeholder 3">
            <a:extLst>
              <a:ext uri="{FF2B5EF4-FFF2-40B4-BE49-F238E27FC236}">
                <a16:creationId xmlns:a16="http://schemas.microsoft.com/office/drawing/2014/main" id="{4C00959C-3946-3F1C-30DB-7E2A508E3DE7}"/>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3D1A92DA-D0E7-E406-4F31-67F29F23D7A5}"/>
              </a:ext>
            </a:extLst>
          </p:cNvPr>
          <p:cNvSpPr>
            <a:spLocks noGrp="1"/>
          </p:cNvSpPr>
          <p:nvPr>
            <p:ph type="sldNum" sz="quarter" idx="22"/>
          </p:nvPr>
        </p:nvSpPr>
        <p:spPr/>
        <p:txBody>
          <a:bodyPr/>
          <a:lstStyle/>
          <a:p>
            <a:fld id="{6C385236-B7BA-4938-9EA6-6DEC8CA653D7}" type="slidenum">
              <a:rPr lang="en-US" smtClean="0"/>
              <a:pPr/>
              <a:t>19</a:t>
            </a:fld>
            <a:endParaRPr lang="en-US" dirty="0"/>
          </a:p>
        </p:txBody>
      </p:sp>
      <p:sp>
        <p:nvSpPr>
          <p:cNvPr id="6" name="Text Placeholder 5">
            <a:extLst>
              <a:ext uri="{FF2B5EF4-FFF2-40B4-BE49-F238E27FC236}">
                <a16:creationId xmlns:a16="http://schemas.microsoft.com/office/drawing/2014/main" id="{7B589CC9-AF11-29BA-A57D-1963A0BF0BEE}"/>
              </a:ext>
            </a:extLst>
          </p:cNvPr>
          <p:cNvSpPr>
            <a:spLocks noGrp="1"/>
          </p:cNvSpPr>
          <p:nvPr>
            <p:ph type="body" sz="quarter" idx="14"/>
          </p:nvPr>
        </p:nvSpPr>
        <p:spPr/>
        <p:txBody>
          <a:bodyPr/>
          <a:lstStyle/>
          <a:p>
            <a:r>
              <a:rPr lang="en-US"/>
              <a:t>New pressure regulator kit</a:t>
            </a:r>
            <a:endParaRPr lang="en-US" dirty="0"/>
          </a:p>
        </p:txBody>
      </p:sp>
      <p:sp>
        <p:nvSpPr>
          <p:cNvPr id="7" name="Title 6">
            <a:extLst>
              <a:ext uri="{FF2B5EF4-FFF2-40B4-BE49-F238E27FC236}">
                <a16:creationId xmlns:a16="http://schemas.microsoft.com/office/drawing/2014/main" id="{9177E4B6-F263-B190-DCD9-97A2110EC813}"/>
              </a:ext>
            </a:extLst>
          </p:cNvPr>
          <p:cNvSpPr>
            <a:spLocks noGrp="1"/>
          </p:cNvSpPr>
          <p:nvPr>
            <p:ph type="title"/>
          </p:nvPr>
        </p:nvSpPr>
        <p:spPr/>
        <p:txBody>
          <a:bodyPr/>
          <a:lstStyle/>
          <a:p>
            <a:r>
              <a:rPr lang="en-US"/>
              <a:t>Product definition</a:t>
            </a:r>
            <a:endParaRPr lang="en-US" dirty="0"/>
          </a:p>
        </p:txBody>
      </p:sp>
      <p:pic>
        <p:nvPicPr>
          <p:cNvPr id="9" name="Immagine 5">
            <a:extLst>
              <a:ext uri="{FF2B5EF4-FFF2-40B4-BE49-F238E27FC236}">
                <a16:creationId xmlns:a16="http://schemas.microsoft.com/office/drawing/2014/main" id="{2B68B66C-C487-57E5-CA10-8679D0C0C7FE}"/>
              </a:ext>
            </a:extLst>
          </p:cNvPr>
          <p:cNvPicPr>
            <a:picLocks noGrp="1" noChangeAspect="1"/>
          </p:cNvPicPr>
          <p:nvPr>
            <p:ph type="pic" sz="quarter" idx="17"/>
          </p:nvPr>
        </p:nvPicPr>
        <p:blipFill>
          <a:blip r:embed="rId2"/>
          <a:srcRect l="9331" r="29085"/>
          <a:stretch/>
        </p:blipFill>
        <p:spPr>
          <a:xfrm>
            <a:off x="6205538" y="0"/>
            <a:ext cx="5986462" cy="6284913"/>
          </a:xfrm>
          <a:prstGeom prst="rect">
            <a:avLst/>
          </a:prstGeom>
        </p:spPr>
      </p:pic>
      <p:sp>
        <p:nvSpPr>
          <p:cNvPr id="10" name="Oval 14">
            <a:extLst>
              <a:ext uri="{FF2B5EF4-FFF2-40B4-BE49-F238E27FC236}">
                <a16:creationId xmlns:a16="http://schemas.microsoft.com/office/drawing/2014/main" id="{EAB8B6E8-68E4-EF90-D51B-99D2B9AAF820}"/>
              </a:ext>
            </a:extLst>
          </p:cNvPr>
          <p:cNvSpPr/>
          <p:nvPr/>
        </p:nvSpPr>
        <p:spPr>
          <a:xfrm>
            <a:off x="6756400" y="9897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a:solidFill>
                  <a:schemeClr val="bg1"/>
                </a:solidFill>
                <a:latin typeface="Roboto Bold" panose="02000000000000000000" pitchFamily="2" charset="0"/>
              </a:rPr>
              <a:t>Pressure regulator kit</a:t>
            </a:r>
          </a:p>
        </p:txBody>
      </p:sp>
    </p:spTree>
    <p:extLst>
      <p:ext uri="{BB962C8B-B14F-4D97-AF65-F5344CB8AC3E}">
        <p14:creationId xmlns:p14="http://schemas.microsoft.com/office/powerpoint/2010/main" val="407169034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BFEB-62F2-425A-A7A9-8411C59729AC}"/>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0BF91D67-9E9A-47C3-A2DD-B2B75FB0456B}"/>
              </a:ext>
            </a:extLst>
          </p:cNvPr>
          <p:cNvSpPr>
            <a:spLocks noGrp="1"/>
          </p:cNvSpPr>
          <p:nvPr>
            <p:ph type="body" sz="quarter" idx="37"/>
          </p:nvPr>
        </p:nvSpPr>
        <p:spPr>
          <a:xfrm>
            <a:off x="1329992" y="1609725"/>
            <a:ext cx="2368883" cy="698238"/>
          </a:xfrm>
        </p:spPr>
        <p:txBody>
          <a:bodyPr/>
          <a:lstStyle/>
          <a:p>
            <a:r>
              <a:rPr lang="en-US" dirty="0"/>
              <a:t>Mini IVS range </a:t>
            </a:r>
            <a:br>
              <a:rPr lang="en-US" dirty="0"/>
            </a:br>
            <a:r>
              <a:rPr lang="en-US" dirty="0"/>
              <a:t>and layouts</a:t>
            </a:r>
          </a:p>
        </p:txBody>
      </p:sp>
      <p:sp>
        <p:nvSpPr>
          <p:cNvPr id="4" name="Text Placeholder 3">
            <a:extLst>
              <a:ext uri="{FF2B5EF4-FFF2-40B4-BE49-F238E27FC236}">
                <a16:creationId xmlns:a16="http://schemas.microsoft.com/office/drawing/2014/main" id="{7B9F07C7-0ECF-4BF5-A045-4D8036A58FB3}"/>
              </a:ext>
            </a:extLst>
          </p:cNvPr>
          <p:cNvSpPr>
            <a:spLocks noGrp="1"/>
          </p:cNvSpPr>
          <p:nvPr>
            <p:ph type="body" sz="quarter" idx="38"/>
          </p:nvPr>
        </p:nvSpPr>
        <p:spPr>
          <a:xfrm>
            <a:off x="1329992" y="2451444"/>
            <a:ext cx="2368883" cy="698238"/>
          </a:xfrm>
        </p:spPr>
        <p:txBody>
          <a:bodyPr/>
          <a:lstStyle/>
          <a:p>
            <a:r>
              <a:rPr lang="en-US" dirty="0"/>
              <a:t>Jobs to be done</a:t>
            </a:r>
          </a:p>
        </p:txBody>
      </p:sp>
      <p:sp>
        <p:nvSpPr>
          <p:cNvPr id="5" name="Text Placeholder 4">
            <a:extLst>
              <a:ext uri="{FF2B5EF4-FFF2-40B4-BE49-F238E27FC236}">
                <a16:creationId xmlns:a16="http://schemas.microsoft.com/office/drawing/2014/main" id="{EB004906-0AAE-4CB6-B00B-400B891D77F6}"/>
              </a:ext>
            </a:extLst>
          </p:cNvPr>
          <p:cNvSpPr>
            <a:spLocks noGrp="1"/>
          </p:cNvSpPr>
          <p:nvPr>
            <p:ph type="body" sz="quarter" idx="39"/>
          </p:nvPr>
        </p:nvSpPr>
        <p:spPr>
          <a:xfrm>
            <a:off x="1329992" y="3293163"/>
            <a:ext cx="2368883" cy="698238"/>
          </a:xfrm>
        </p:spPr>
        <p:txBody>
          <a:bodyPr/>
          <a:lstStyle/>
          <a:p>
            <a:r>
              <a:rPr lang="en-US" dirty="0"/>
              <a:t>Key features </a:t>
            </a:r>
            <a:br>
              <a:rPr lang="en-US" dirty="0"/>
            </a:br>
            <a:r>
              <a:rPr lang="en-US" dirty="0"/>
              <a:t>and benefits</a:t>
            </a:r>
            <a:endParaRPr lang="da-DK" dirty="0"/>
          </a:p>
        </p:txBody>
      </p:sp>
      <p:sp>
        <p:nvSpPr>
          <p:cNvPr id="6" name="Text Placeholder 5">
            <a:extLst>
              <a:ext uri="{FF2B5EF4-FFF2-40B4-BE49-F238E27FC236}">
                <a16:creationId xmlns:a16="http://schemas.microsoft.com/office/drawing/2014/main" id="{42542A51-367A-4167-9752-5079572B4A15}"/>
              </a:ext>
            </a:extLst>
          </p:cNvPr>
          <p:cNvSpPr>
            <a:spLocks noGrp="1"/>
          </p:cNvSpPr>
          <p:nvPr>
            <p:ph type="body" sz="quarter" idx="40"/>
          </p:nvPr>
        </p:nvSpPr>
        <p:spPr>
          <a:xfrm>
            <a:off x="1329992" y="4134882"/>
            <a:ext cx="2368883" cy="698238"/>
          </a:xfrm>
        </p:spPr>
        <p:txBody>
          <a:bodyPr/>
          <a:lstStyle/>
          <a:p>
            <a:r>
              <a:rPr lang="en-DK"/>
              <a:t>Accessories </a:t>
            </a:r>
            <a:endParaRPr lang="da-DK" dirty="0"/>
          </a:p>
        </p:txBody>
      </p:sp>
      <p:sp>
        <p:nvSpPr>
          <p:cNvPr id="9" name="Text Placeholder 8">
            <a:extLst>
              <a:ext uri="{FF2B5EF4-FFF2-40B4-BE49-F238E27FC236}">
                <a16:creationId xmlns:a16="http://schemas.microsoft.com/office/drawing/2014/main" id="{6ADBC23D-47E9-4120-A6D7-24FD29D20769}"/>
              </a:ext>
            </a:extLst>
          </p:cNvPr>
          <p:cNvSpPr>
            <a:spLocks noGrp="1"/>
          </p:cNvSpPr>
          <p:nvPr>
            <p:ph type="body" sz="quarter" idx="43"/>
          </p:nvPr>
        </p:nvSpPr>
        <p:spPr>
          <a:xfrm>
            <a:off x="479425" y="1609725"/>
            <a:ext cx="698400" cy="698238"/>
          </a:xfrm>
        </p:spPr>
        <p:txBody>
          <a:bodyPr/>
          <a:lstStyle/>
          <a:p>
            <a:r>
              <a:rPr lang="en-US" dirty="0"/>
              <a:t>1</a:t>
            </a:r>
          </a:p>
        </p:txBody>
      </p:sp>
      <p:sp>
        <p:nvSpPr>
          <p:cNvPr id="10" name="Text Placeholder 9">
            <a:extLst>
              <a:ext uri="{FF2B5EF4-FFF2-40B4-BE49-F238E27FC236}">
                <a16:creationId xmlns:a16="http://schemas.microsoft.com/office/drawing/2014/main" id="{2AC5112B-EB2B-4C8F-B168-083A2A11A235}"/>
              </a:ext>
            </a:extLst>
          </p:cNvPr>
          <p:cNvSpPr>
            <a:spLocks noGrp="1"/>
          </p:cNvSpPr>
          <p:nvPr>
            <p:ph type="body" sz="quarter" idx="44"/>
          </p:nvPr>
        </p:nvSpPr>
        <p:spPr>
          <a:xfrm>
            <a:off x="479425" y="2451444"/>
            <a:ext cx="698400" cy="698238"/>
          </a:xfrm>
        </p:spPr>
        <p:txBody>
          <a:bodyPr/>
          <a:lstStyle/>
          <a:p>
            <a:r>
              <a:rPr lang="en-US" dirty="0"/>
              <a:t>2</a:t>
            </a:r>
          </a:p>
        </p:txBody>
      </p:sp>
      <p:sp>
        <p:nvSpPr>
          <p:cNvPr id="11" name="Text Placeholder 10">
            <a:extLst>
              <a:ext uri="{FF2B5EF4-FFF2-40B4-BE49-F238E27FC236}">
                <a16:creationId xmlns:a16="http://schemas.microsoft.com/office/drawing/2014/main" id="{C4371355-1C45-4851-8D01-7A92B44BE747}"/>
              </a:ext>
            </a:extLst>
          </p:cNvPr>
          <p:cNvSpPr>
            <a:spLocks noGrp="1"/>
          </p:cNvSpPr>
          <p:nvPr>
            <p:ph type="body" sz="quarter" idx="45"/>
          </p:nvPr>
        </p:nvSpPr>
        <p:spPr>
          <a:xfrm>
            <a:off x="479425" y="3293163"/>
            <a:ext cx="698400" cy="698238"/>
          </a:xfrm>
        </p:spPr>
        <p:txBody>
          <a:bodyPr/>
          <a:lstStyle/>
          <a:p>
            <a:r>
              <a:rPr lang="en-US" dirty="0"/>
              <a:t>3</a:t>
            </a:r>
          </a:p>
        </p:txBody>
      </p:sp>
      <p:sp>
        <p:nvSpPr>
          <p:cNvPr id="12" name="Text Placeholder 11">
            <a:extLst>
              <a:ext uri="{FF2B5EF4-FFF2-40B4-BE49-F238E27FC236}">
                <a16:creationId xmlns:a16="http://schemas.microsoft.com/office/drawing/2014/main" id="{3EEBA80C-DEE5-48A1-A470-3A42CC23CC93}"/>
              </a:ext>
            </a:extLst>
          </p:cNvPr>
          <p:cNvSpPr>
            <a:spLocks noGrp="1"/>
          </p:cNvSpPr>
          <p:nvPr>
            <p:ph type="body" sz="quarter" idx="46"/>
          </p:nvPr>
        </p:nvSpPr>
        <p:spPr>
          <a:xfrm>
            <a:off x="479425" y="4134882"/>
            <a:ext cx="698400" cy="698238"/>
          </a:xfrm>
        </p:spPr>
        <p:txBody>
          <a:bodyPr/>
          <a:lstStyle/>
          <a:p>
            <a:r>
              <a:rPr lang="en-US" dirty="0"/>
              <a:t>4</a:t>
            </a:r>
          </a:p>
        </p:txBody>
      </p:sp>
      <p:sp>
        <p:nvSpPr>
          <p:cNvPr id="16" name="Footer Placeholder 15">
            <a:extLst>
              <a:ext uri="{FF2B5EF4-FFF2-40B4-BE49-F238E27FC236}">
                <a16:creationId xmlns:a16="http://schemas.microsoft.com/office/drawing/2014/main" id="{582D0A69-9424-4096-A574-39DAF3E6BD2F}"/>
              </a:ext>
            </a:extLst>
          </p:cNvPr>
          <p:cNvSpPr>
            <a:spLocks noGrp="1"/>
          </p:cNvSpPr>
          <p:nvPr>
            <p:ph type="ftr" sz="quarter" idx="50"/>
          </p:nvPr>
        </p:nvSpPr>
        <p:spPr/>
        <p:txBody>
          <a:bodyPr/>
          <a:lstStyle/>
          <a:p>
            <a:pPr algn="l"/>
            <a:r>
              <a:rPr lang="en-US" dirty="0"/>
              <a:t>COMPANY CONFIDENTIAL</a:t>
            </a:r>
          </a:p>
        </p:txBody>
      </p:sp>
      <p:sp>
        <p:nvSpPr>
          <p:cNvPr id="17" name="Slide Number Placeholder 16">
            <a:extLst>
              <a:ext uri="{FF2B5EF4-FFF2-40B4-BE49-F238E27FC236}">
                <a16:creationId xmlns:a16="http://schemas.microsoft.com/office/drawing/2014/main" id="{71B1E747-E18D-4ED9-8DBE-5AB389BF2EB2}"/>
              </a:ext>
            </a:extLst>
          </p:cNvPr>
          <p:cNvSpPr>
            <a:spLocks noGrp="1"/>
          </p:cNvSpPr>
          <p:nvPr>
            <p:ph type="sldNum" sz="quarter" idx="51"/>
          </p:nvPr>
        </p:nvSpPr>
        <p:spPr/>
        <p:txBody>
          <a:bodyPr/>
          <a:lstStyle/>
          <a:p>
            <a:fld id="{6C385236-B7BA-4938-9EA6-6DEC8CA653D7}" type="slidenum">
              <a:rPr lang="en-US" smtClean="0"/>
              <a:pPr/>
              <a:t>2</a:t>
            </a:fld>
            <a:endParaRPr lang="en-US" dirty="0"/>
          </a:p>
        </p:txBody>
      </p:sp>
      <p:pic>
        <p:nvPicPr>
          <p:cNvPr id="21" name="Picture Placeholder 18">
            <a:extLst>
              <a:ext uri="{FF2B5EF4-FFF2-40B4-BE49-F238E27FC236}">
                <a16:creationId xmlns:a16="http://schemas.microsoft.com/office/drawing/2014/main" id="{F7AF1D20-0525-81CF-2ECD-4F3F55B3EE6A}"/>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l="24906" r="32152" b="3909"/>
          <a:stretch/>
        </p:blipFill>
        <p:spPr>
          <a:xfrm>
            <a:off x="7934326" y="0"/>
            <a:ext cx="4257674" cy="6273800"/>
          </a:xfrm>
        </p:spPr>
      </p:pic>
      <p:sp>
        <p:nvSpPr>
          <p:cNvPr id="27" name="Text Placeholder 3">
            <a:extLst>
              <a:ext uri="{FF2B5EF4-FFF2-40B4-BE49-F238E27FC236}">
                <a16:creationId xmlns:a16="http://schemas.microsoft.com/office/drawing/2014/main" id="{BCC82DC0-CA9F-2388-966E-648195EB3C9A}"/>
              </a:ext>
            </a:extLst>
          </p:cNvPr>
          <p:cNvSpPr txBox="1">
            <a:spLocks/>
          </p:cNvSpPr>
          <p:nvPr/>
        </p:nvSpPr>
        <p:spPr>
          <a:xfrm>
            <a:off x="3913574" y="1611290"/>
            <a:ext cx="2368883"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t>Marketing material</a:t>
            </a:r>
          </a:p>
        </p:txBody>
      </p:sp>
      <p:sp>
        <p:nvSpPr>
          <p:cNvPr id="28" name="Text Placeholder 4">
            <a:extLst>
              <a:ext uri="{FF2B5EF4-FFF2-40B4-BE49-F238E27FC236}">
                <a16:creationId xmlns:a16="http://schemas.microsoft.com/office/drawing/2014/main" id="{532ACA76-D957-E6D1-9CE0-3673AFF1C875}"/>
              </a:ext>
            </a:extLst>
          </p:cNvPr>
          <p:cNvSpPr txBox="1">
            <a:spLocks/>
          </p:cNvSpPr>
          <p:nvPr/>
        </p:nvSpPr>
        <p:spPr>
          <a:xfrm>
            <a:off x="3913574" y="2453009"/>
            <a:ext cx="2368883"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t>Technical specification</a:t>
            </a:r>
          </a:p>
        </p:txBody>
      </p:sp>
      <p:sp>
        <p:nvSpPr>
          <p:cNvPr id="29" name="Text Placeholder 5">
            <a:extLst>
              <a:ext uri="{FF2B5EF4-FFF2-40B4-BE49-F238E27FC236}">
                <a16:creationId xmlns:a16="http://schemas.microsoft.com/office/drawing/2014/main" id="{224EB822-25E9-A4F7-6260-4922F5AEA406}"/>
              </a:ext>
            </a:extLst>
          </p:cNvPr>
          <p:cNvSpPr txBox="1">
            <a:spLocks/>
          </p:cNvSpPr>
          <p:nvPr/>
        </p:nvSpPr>
        <p:spPr>
          <a:xfrm>
            <a:off x="3913574" y="3294728"/>
            <a:ext cx="2368883"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t>Naming and hierarchy</a:t>
            </a:r>
          </a:p>
        </p:txBody>
      </p:sp>
      <p:sp>
        <p:nvSpPr>
          <p:cNvPr id="30" name="Text Placeholder 6">
            <a:extLst>
              <a:ext uri="{FF2B5EF4-FFF2-40B4-BE49-F238E27FC236}">
                <a16:creationId xmlns:a16="http://schemas.microsoft.com/office/drawing/2014/main" id="{86E9C1B0-8E0A-9A07-DBA3-3A68B1D4384E}"/>
              </a:ext>
            </a:extLst>
          </p:cNvPr>
          <p:cNvSpPr txBox="1">
            <a:spLocks/>
          </p:cNvSpPr>
          <p:nvPr/>
        </p:nvSpPr>
        <p:spPr>
          <a:xfrm>
            <a:off x="3913574" y="4136447"/>
            <a:ext cx="2368883"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it-IT"/>
              <a:t>The </a:t>
            </a:r>
            <a:r>
              <a:rPr lang="en-US" dirty="0"/>
              <a:t>corporate </a:t>
            </a:r>
            <a:br>
              <a:rPr lang="en-US" dirty="0"/>
            </a:br>
            <a:r>
              <a:rPr lang="en-US" dirty="0"/>
              <a:t>responsibility</a:t>
            </a:r>
          </a:p>
        </p:txBody>
      </p:sp>
      <p:sp>
        <p:nvSpPr>
          <p:cNvPr id="32" name="Text Placeholder 9">
            <a:extLst>
              <a:ext uri="{FF2B5EF4-FFF2-40B4-BE49-F238E27FC236}">
                <a16:creationId xmlns:a16="http://schemas.microsoft.com/office/drawing/2014/main" id="{D1A49BCD-6287-842F-6D7D-47FF6C8BE0CF}"/>
              </a:ext>
            </a:extLst>
          </p:cNvPr>
          <p:cNvSpPr txBox="1">
            <a:spLocks/>
          </p:cNvSpPr>
          <p:nvPr/>
        </p:nvSpPr>
        <p:spPr>
          <a:xfrm>
            <a:off x="3063007" y="1611290"/>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latin typeface="Roboto Black"/>
                <a:ea typeface="Roboto Black"/>
                <a:cs typeface="Roboto Black"/>
              </a:rPr>
              <a:t>5</a:t>
            </a:r>
            <a:endParaRPr lang="en-US" dirty="0"/>
          </a:p>
        </p:txBody>
      </p:sp>
      <p:sp>
        <p:nvSpPr>
          <p:cNvPr id="33" name="Text Placeholder 10">
            <a:extLst>
              <a:ext uri="{FF2B5EF4-FFF2-40B4-BE49-F238E27FC236}">
                <a16:creationId xmlns:a16="http://schemas.microsoft.com/office/drawing/2014/main" id="{35AC0A98-BFC3-957F-7BC3-944261B0076A}"/>
              </a:ext>
            </a:extLst>
          </p:cNvPr>
          <p:cNvSpPr txBox="1">
            <a:spLocks/>
          </p:cNvSpPr>
          <p:nvPr/>
        </p:nvSpPr>
        <p:spPr>
          <a:xfrm>
            <a:off x="3063007" y="2453009"/>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latin typeface="Roboto Black"/>
                <a:ea typeface="Roboto Black"/>
                <a:cs typeface="Roboto Black"/>
              </a:rPr>
              <a:t>6</a:t>
            </a:r>
            <a:endParaRPr lang="en-US" dirty="0"/>
          </a:p>
        </p:txBody>
      </p:sp>
      <p:sp>
        <p:nvSpPr>
          <p:cNvPr id="34" name="Text Placeholder 11">
            <a:extLst>
              <a:ext uri="{FF2B5EF4-FFF2-40B4-BE49-F238E27FC236}">
                <a16:creationId xmlns:a16="http://schemas.microsoft.com/office/drawing/2014/main" id="{A191AB01-68E5-793E-150E-162E83C7E4F4}"/>
              </a:ext>
            </a:extLst>
          </p:cNvPr>
          <p:cNvSpPr txBox="1">
            <a:spLocks/>
          </p:cNvSpPr>
          <p:nvPr/>
        </p:nvSpPr>
        <p:spPr>
          <a:xfrm>
            <a:off x="3063007" y="3294728"/>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latin typeface="Roboto Black"/>
                <a:ea typeface="Roboto Black"/>
                <a:cs typeface="Roboto Black"/>
              </a:rPr>
              <a:t>7</a:t>
            </a:r>
            <a:endParaRPr lang="en-US" dirty="0"/>
          </a:p>
        </p:txBody>
      </p:sp>
      <p:sp>
        <p:nvSpPr>
          <p:cNvPr id="35" name="Text Placeholder 12">
            <a:extLst>
              <a:ext uri="{FF2B5EF4-FFF2-40B4-BE49-F238E27FC236}">
                <a16:creationId xmlns:a16="http://schemas.microsoft.com/office/drawing/2014/main" id="{BB2ECF18-2EB6-E9AC-9BF4-9593DEB21B42}"/>
              </a:ext>
            </a:extLst>
          </p:cNvPr>
          <p:cNvSpPr txBox="1">
            <a:spLocks/>
          </p:cNvSpPr>
          <p:nvPr/>
        </p:nvSpPr>
        <p:spPr>
          <a:xfrm>
            <a:off x="3063007" y="4136447"/>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dirty="0">
                <a:latin typeface="Roboto Black"/>
                <a:ea typeface="Roboto Black"/>
                <a:cs typeface="Roboto Black"/>
              </a:rPr>
              <a:t>8</a:t>
            </a:r>
            <a:endParaRPr lang="en-US" dirty="0"/>
          </a:p>
        </p:txBody>
      </p:sp>
    </p:spTree>
    <p:extLst>
      <p:ext uri="{BB962C8B-B14F-4D97-AF65-F5344CB8AC3E}">
        <p14:creationId xmlns:p14="http://schemas.microsoft.com/office/powerpoint/2010/main" val="17084039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BD72A5D-ACB6-1D94-5D36-014AC00098AB}"/>
              </a:ext>
            </a:extLst>
          </p:cNvPr>
          <p:cNvSpPr>
            <a:spLocks noGrp="1"/>
          </p:cNvSpPr>
          <p:nvPr>
            <p:ph type="body" sz="quarter" idx="15"/>
          </p:nvPr>
        </p:nvSpPr>
        <p:spPr>
          <a:xfrm>
            <a:off x="8629649" y="0"/>
            <a:ext cx="3562350" cy="6283325"/>
          </a:xfrm>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17E9332D-AACB-D878-906B-E41FF915026F}"/>
              </a:ext>
            </a:extLst>
          </p:cNvPr>
          <p:cNvSpPr>
            <a:spLocks noGrp="1"/>
          </p:cNvSpPr>
          <p:nvPr>
            <p:ph type="ftr" sz="quarter" idx="19"/>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669D14AE-BC6C-94E8-04A5-CEC6941D4ABF}"/>
              </a:ext>
            </a:extLst>
          </p:cNvPr>
          <p:cNvSpPr>
            <a:spLocks noGrp="1"/>
          </p:cNvSpPr>
          <p:nvPr>
            <p:ph type="sldNum" sz="quarter" idx="20"/>
          </p:nvPr>
        </p:nvSpPr>
        <p:spPr/>
        <p:txBody>
          <a:bodyPr/>
          <a:lstStyle/>
          <a:p>
            <a:fld id="{6C385236-B7BA-4938-9EA6-6DEC8CA653D7}" type="slidenum">
              <a:rPr lang="en-US" smtClean="0"/>
              <a:pPr/>
              <a:t>20</a:t>
            </a:fld>
            <a:endParaRPr lang="en-US" dirty="0"/>
          </a:p>
        </p:txBody>
      </p:sp>
      <p:sp>
        <p:nvSpPr>
          <p:cNvPr id="9" name="Text Placeholder 8">
            <a:extLst>
              <a:ext uri="{FF2B5EF4-FFF2-40B4-BE49-F238E27FC236}">
                <a16:creationId xmlns:a16="http://schemas.microsoft.com/office/drawing/2014/main" id="{D912B4D2-B846-C163-A013-4AB81E592F0A}"/>
              </a:ext>
            </a:extLst>
          </p:cNvPr>
          <p:cNvSpPr>
            <a:spLocks noGrp="1"/>
          </p:cNvSpPr>
          <p:nvPr>
            <p:ph type="body" sz="quarter" idx="14"/>
          </p:nvPr>
        </p:nvSpPr>
        <p:spPr/>
        <p:txBody>
          <a:bodyPr/>
          <a:lstStyle/>
          <a:p>
            <a:r>
              <a:rPr lang="en-US" dirty="0"/>
              <a:t>Spare filter and bags filters for VHC010...</a:t>
            </a:r>
          </a:p>
        </p:txBody>
      </p:sp>
      <p:sp>
        <p:nvSpPr>
          <p:cNvPr id="8" name="Title 7">
            <a:extLst>
              <a:ext uri="{FF2B5EF4-FFF2-40B4-BE49-F238E27FC236}">
                <a16:creationId xmlns:a16="http://schemas.microsoft.com/office/drawing/2014/main" id="{A915E789-6BDF-451E-7F1B-BC00E6BD6CD3}"/>
              </a:ext>
            </a:extLst>
          </p:cNvPr>
          <p:cNvSpPr>
            <a:spLocks noGrp="1"/>
          </p:cNvSpPr>
          <p:nvPr>
            <p:ph type="title"/>
          </p:nvPr>
        </p:nvSpPr>
        <p:spPr>
          <a:xfrm>
            <a:off x="479425" y="494490"/>
            <a:ext cx="7862850" cy="388013"/>
          </a:xfrm>
        </p:spPr>
        <p:txBody>
          <a:bodyPr/>
          <a:lstStyle/>
          <a:p>
            <a:r>
              <a:rPr lang="en-US" dirty="0"/>
              <a:t>VHC010 Z1 EXA filters </a:t>
            </a:r>
          </a:p>
        </p:txBody>
      </p:sp>
      <p:sp>
        <p:nvSpPr>
          <p:cNvPr id="15" name="Content Placeholder 14">
            <a:extLst>
              <a:ext uri="{FF2B5EF4-FFF2-40B4-BE49-F238E27FC236}">
                <a16:creationId xmlns:a16="http://schemas.microsoft.com/office/drawing/2014/main" id="{A7DE2C00-9DC5-4EAC-E1C5-E471947960A3}"/>
              </a:ext>
            </a:extLst>
          </p:cNvPr>
          <p:cNvSpPr txBox="1">
            <a:spLocks/>
          </p:cNvSpPr>
          <p:nvPr/>
        </p:nvSpPr>
        <p:spPr>
          <a:xfrm>
            <a:off x="479425" y="5156974"/>
            <a:ext cx="7674704" cy="1169423"/>
          </a:xfrm>
          <a:prstGeom prst="rect">
            <a:avLst/>
          </a:prstGeom>
        </p:spPr>
        <p:txBody>
          <a:bodyPr vert="horz" wrap="square" lIns="0" tIns="0" rIns="0" bIns="0" rtlCol="0" anchor="b"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144000" indent="-144000"/>
            <a:r>
              <a:rPr lang="en-US" sz="1100" dirty="0"/>
              <a:t>HEPA14 spare filter: </a:t>
            </a:r>
            <a:r>
              <a:rPr lang="en-US" sz="1100" dirty="0">
                <a:latin typeface="+mj-lt"/>
              </a:rPr>
              <a:t>4081701910 (only filter) </a:t>
            </a:r>
          </a:p>
          <a:p>
            <a:pPr marL="144000" indent="-144000"/>
            <a:r>
              <a:rPr lang="en-US" sz="1100" dirty="0"/>
              <a:t>5 PC fleece filter: </a:t>
            </a:r>
            <a:r>
              <a:rPr lang="en-US" sz="1100">
                <a:latin typeface="+mj-lt"/>
              </a:rPr>
              <a:t>107419592 (standard models</a:t>
            </a:r>
            <a:r>
              <a:rPr lang="en-US" sz="1100" dirty="0">
                <a:latin typeface="+mj-lt"/>
              </a:rPr>
              <a:t>)</a:t>
            </a:r>
          </a:p>
          <a:p>
            <a:pPr marL="144000" indent="-144000"/>
            <a:r>
              <a:rPr lang="en-US" sz="1100" dirty="0"/>
              <a:t>5 PC fleece filter + guillotine valve </a:t>
            </a:r>
            <a:r>
              <a:rPr lang="en-US" sz="1100" dirty="0">
                <a:latin typeface="+mj-lt"/>
              </a:rPr>
              <a:t>4089101208 (standard models only) </a:t>
            </a:r>
          </a:p>
          <a:p>
            <a:pPr marL="144000" indent="-144000"/>
            <a:r>
              <a:rPr lang="en-US" sz="1100" dirty="0"/>
              <a:t>5 PC safe bag system: </a:t>
            </a:r>
            <a:r>
              <a:rPr lang="en-US" sz="1100" dirty="0">
                <a:latin typeface="+mj-lt"/>
              </a:rPr>
              <a:t>4089101209 (SBS models only)</a:t>
            </a:r>
            <a:endParaRPr lang="en-US" sz="1100" dirty="0">
              <a:solidFill>
                <a:srgbClr val="8997A4"/>
              </a:solidFill>
            </a:endParaRPr>
          </a:p>
          <a:p>
            <a:pPr marL="0" indent="0">
              <a:lnSpc>
                <a:spcPct val="120000"/>
              </a:lnSpc>
              <a:spcBef>
                <a:spcPts val="0"/>
              </a:spcBef>
              <a:buFont typeface="Arial" panose="020B0604020202020204" pitchFamily="34" charset="0"/>
              <a:buNone/>
            </a:pPr>
            <a:endParaRPr lang="en-US" sz="1100" dirty="0">
              <a:solidFill>
                <a:srgbClr val="8997A4"/>
              </a:solidFill>
            </a:endParaRPr>
          </a:p>
          <a:p>
            <a:pPr marL="0" indent="0">
              <a:lnSpc>
                <a:spcPct val="120000"/>
              </a:lnSpc>
              <a:spcBef>
                <a:spcPts val="0"/>
              </a:spcBef>
              <a:buFont typeface="Arial" panose="020B0604020202020204" pitchFamily="34" charset="0"/>
              <a:buNone/>
            </a:pPr>
            <a:r>
              <a:rPr lang="en-US" sz="1100" dirty="0">
                <a:solidFill>
                  <a:srgbClr val="8997A4"/>
                </a:solidFill>
              </a:rPr>
              <a:t>* Refer to user manual and spare part list for maintenance and spare kits</a:t>
            </a:r>
          </a:p>
        </p:txBody>
      </p:sp>
      <p:sp>
        <p:nvSpPr>
          <p:cNvPr id="35" name="Content Placeholder 13">
            <a:extLst>
              <a:ext uri="{FF2B5EF4-FFF2-40B4-BE49-F238E27FC236}">
                <a16:creationId xmlns:a16="http://schemas.microsoft.com/office/drawing/2014/main" id="{0F5D757F-252C-C3F0-7120-A2D5F74468D3}"/>
              </a:ext>
            </a:extLst>
          </p:cNvPr>
          <p:cNvSpPr txBox="1">
            <a:spLocks/>
          </p:cNvSpPr>
          <p:nvPr/>
        </p:nvSpPr>
        <p:spPr>
          <a:xfrm>
            <a:off x="473568"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HEPA H14</a:t>
            </a:r>
          </a:p>
          <a:p>
            <a:pPr marL="0" indent="0" algn="ctr">
              <a:lnSpc>
                <a:spcPct val="100000"/>
              </a:lnSpc>
              <a:spcBef>
                <a:spcPts val="0"/>
              </a:spcBef>
              <a:spcAft>
                <a:spcPts val="600"/>
              </a:spcAft>
              <a:buNone/>
            </a:pPr>
            <a:r>
              <a:rPr lang="en-US" sz="1000" i="1" dirty="0">
                <a:solidFill>
                  <a:schemeClr val="tx2"/>
                </a:solidFill>
              </a:rPr>
              <a:t>4081701910</a:t>
            </a:r>
          </a:p>
          <a:p>
            <a:pPr marL="0" indent="0" algn="ctr">
              <a:spcBef>
                <a:spcPts val="600"/>
              </a:spcBef>
              <a:buNone/>
            </a:pPr>
            <a:r>
              <a:rPr lang="en-US" sz="1000" dirty="0">
                <a:latin typeface="Roboto Bold" panose="02000000000000000000" pitchFamily="2" charset="0"/>
                <a:ea typeface="Roboto Bold" panose="02000000000000000000" pitchFamily="2" charset="0"/>
              </a:rPr>
              <a:t>All versions of </a:t>
            </a:r>
            <a:br>
              <a:rPr lang="en-US" sz="1000" dirty="0">
                <a:latin typeface="Roboto Bold" panose="02000000000000000000" pitchFamily="2" charset="0"/>
                <a:ea typeface="Roboto Bold" panose="02000000000000000000" pitchFamily="2" charset="0"/>
              </a:rPr>
            </a:br>
            <a:r>
              <a:rPr lang="en-US" sz="1000" dirty="0">
                <a:latin typeface="Roboto Bold" panose="02000000000000000000" pitchFamily="2" charset="0"/>
                <a:ea typeface="Roboto Bold" panose="02000000000000000000" pitchFamily="2" charset="0"/>
              </a:rPr>
              <a:t>VHS010</a:t>
            </a:r>
          </a:p>
        </p:txBody>
      </p:sp>
      <p:pic>
        <p:nvPicPr>
          <p:cNvPr id="43" name="Immagine 9">
            <a:extLst>
              <a:ext uri="{FF2B5EF4-FFF2-40B4-BE49-F238E27FC236}">
                <a16:creationId xmlns:a16="http://schemas.microsoft.com/office/drawing/2014/main" id="{208DD13F-EC5C-6D2B-0ED6-53518EA00C65}"/>
              </a:ext>
            </a:extLst>
          </p:cNvPr>
          <p:cNvPicPr>
            <a:picLocks noChangeAspect="1"/>
          </p:cNvPicPr>
          <p:nvPr/>
        </p:nvPicPr>
        <p:blipFill>
          <a:blip r:embed="rId2"/>
          <a:srcRect/>
          <a:stretch/>
        </p:blipFill>
        <p:spPr>
          <a:xfrm>
            <a:off x="9340703" y="1150427"/>
            <a:ext cx="2375776" cy="4591259"/>
          </a:xfrm>
          <a:prstGeom prst="rect">
            <a:avLst/>
          </a:prstGeom>
        </p:spPr>
      </p:pic>
      <p:sp>
        <p:nvSpPr>
          <p:cNvPr id="48" name="Content Placeholder 13">
            <a:extLst>
              <a:ext uri="{FF2B5EF4-FFF2-40B4-BE49-F238E27FC236}">
                <a16:creationId xmlns:a16="http://schemas.microsoft.com/office/drawing/2014/main" id="{A36A3154-72D0-2F29-AE85-0E7A8BDEC3FD}"/>
              </a:ext>
            </a:extLst>
          </p:cNvPr>
          <p:cNvSpPr txBox="1">
            <a:spLocks/>
          </p:cNvSpPr>
          <p:nvPr/>
        </p:nvSpPr>
        <p:spPr>
          <a:xfrm>
            <a:off x="2292131"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Standard</a:t>
            </a:r>
          </a:p>
          <a:p>
            <a:pPr marL="0" indent="0" algn="ctr">
              <a:lnSpc>
                <a:spcPct val="100000"/>
              </a:lnSpc>
              <a:spcBef>
                <a:spcPts val="0"/>
              </a:spcBef>
              <a:spcAft>
                <a:spcPts val="600"/>
              </a:spcAft>
              <a:buNone/>
            </a:pPr>
            <a:r>
              <a:rPr lang="en-US" sz="1000" b="0" i="1" dirty="0">
                <a:solidFill>
                  <a:schemeClr val="tx2"/>
                </a:solidFill>
                <a:latin typeface="+mn-lt"/>
              </a:rPr>
              <a:t>107419592</a:t>
            </a:r>
            <a:endParaRPr lang="en-US" sz="1000" dirty="0">
              <a:latin typeface="Roboto Bold" panose="02000000000000000000" pitchFamily="2" charset="0"/>
              <a:ea typeface="Roboto Bold" panose="02000000000000000000" pitchFamily="2" charset="0"/>
            </a:endParaRPr>
          </a:p>
          <a:p>
            <a:pPr marL="0" indent="0" algn="ctr">
              <a:spcBef>
                <a:spcPts val="600"/>
              </a:spcBef>
              <a:buNone/>
            </a:pPr>
            <a:r>
              <a:rPr lang="en-US" sz="1000" dirty="0">
                <a:latin typeface="Roboto Bold" panose="02000000000000000000" pitchFamily="2" charset="0"/>
                <a:ea typeface="Roboto Bold" panose="02000000000000000000" pitchFamily="2" charset="0"/>
              </a:rPr>
              <a:t>VHC010 Z1</a:t>
            </a:r>
          </a:p>
          <a:p>
            <a:pPr marL="0" indent="0" algn="ctr">
              <a:spcBef>
                <a:spcPts val="600"/>
              </a:spcBef>
              <a:buNone/>
            </a:pPr>
            <a:r>
              <a:rPr lang="en-US" sz="1000" dirty="0">
                <a:latin typeface="Roboto Bold" panose="02000000000000000000" pitchFamily="2" charset="0"/>
                <a:ea typeface="Roboto Bold" panose="02000000000000000000" pitchFamily="2" charset="0"/>
              </a:rPr>
              <a:t>5PC</a:t>
            </a:r>
          </a:p>
        </p:txBody>
      </p:sp>
      <p:sp>
        <p:nvSpPr>
          <p:cNvPr id="49" name="Content Placeholder 13">
            <a:extLst>
              <a:ext uri="{FF2B5EF4-FFF2-40B4-BE49-F238E27FC236}">
                <a16:creationId xmlns:a16="http://schemas.microsoft.com/office/drawing/2014/main" id="{36CFB108-53F6-E5EB-66B3-03B2FF8AC753}"/>
              </a:ext>
            </a:extLst>
          </p:cNvPr>
          <p:cNvSpPr txBox="1">
            <a:spLocks/>
          </p:cNvSpPr>
          <p:nvPr/>
        </p:nvSpPr>
        <p:spPr>
          <a:xfrm>
            <a:off x="4110694"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Dust Bag System</a:t>
            </a:r>
          </a:p>
          <a:p>
            <a:pPr marL="0" indent="0" algn="ctr">
              <a:lnSpc>
                <a:spcPct val="100000"/>
              </a:lnSpc>
              <a:spcBef>
                <a:spcPts val="0"/>
              </a:spcBef>
              <a:spcAft>
                <a:spcPts val="600"/>
              </a:spcAft>
              <a:buNone/>
            </a:pPr>
            <a:r>
              <a:rPr lang="en-US" sz="1000" b="0" i="1" dirty="0">
                <a:solidFill>
                  <a:schemeClr val="tx2"/>
                </a:solidFill>
                <a:latin typeface="+mn-lt"/>
              </a:rPr>
              <a:t>4089101208</a:t>
            </a:r>
          </a:p>
          <a:p>
            <a:pPr marL="0" indent="0" algn="ctr">
              <a:spcBef>
                <a:spcPts val="600"/>
              </a:spcBef>
              <a:buNone/>
            </a:pPr>
            <a:r>
              <a:rPr lang="en-US" sz="1000" dirty="0">
                <a:latin typeface="Roboto Bold" panose="02000000000000000000" pitchFamily="2" charset="0"/>
                <a:ea typeface="Roboto Bold" panose="02000000000000000000" pitchFamily="2" charset="0"/>
              </a:rPr>
              <a:t>VHC010 Z1 DBS</a:t>
            </a:r>
          </a:p>
          <a:p>
            <a:pPr marL="0" indent="0" algn="ctr">
              <a:spcBef>
                <a:spcPts val="600"/>
              </a:spcBef>
              <a:buNone/>
            </a:pPr>
            <a:r>
              <a:rPr lang="en-US" sz="1000" dirty="0">
                <a:latin typeface="Roboto Bold" panose="02000000000000000000" pitchFamily="2" charset="0"/>
                <a:ea typeface="Roboto Bold" panose="02000000000000000000" pitchFamily="2" charset="0"/>
              </a:rPr>
              <a:t>5PC</a:t>
            </a:r>
          </a:p>
        </p:txBody>
      </p:sp>
      <p:sp>
        <p:nvSpPr>
          <p:cNvPr id="50" name="Content Placeholder 13">
            <a:extLst>
              <a:ext uri="{FF2B5EF4-FFF2-40B4-BE49-F238E27FC236}">
                <a16:creationId xmlns:a16="http://schemas.microsoft.com/office/drawing/2014/main" id="{C2937E43-453F-0FFE-AF70-0C2F140A5AFD}"/>
              </a:ext>
            </a:extLst>
          </p:cNvPr>
          <p:cNvSpPr txBox="1">
            <a:spLocks/>
          </p:cNvSpPr>
          <p:nvPr/>
        </p:nvSpPr>
        <p:spPr>
          <a:xfrm>
            <a:off x="5929256"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Safe Bag System</a:t>
            </a:r>
          </a:p>
          <a:p>
            <a:pPr marL="0" indent="0" algn="ctr">
              <a:lnSpc>
                <a:spcPct val="100000"/>
              </a:lnSpc>
              <a:spcBef>
                <a:spcPts val="0"/>
              </a:spcBef>
              <a:spcAft>
                <a:spcPts val="600"/>
              </a:spcAft>
              <a:buNone/>
            </a:pPr>
            <a:r>
              <a:rPr lang="en-US" sz="1000" b="0" i="1" dirty="0">
                <a:solidFill>
                  <a:schemeClr val="tx2"/>
                </a:solidFill>
                <a:latin typeface="+mn-lt"/>
              </a:rPr>
              <a:t>4089101209</a:t>
            </a:r>
            <a:endParaRPr lang="en-US" sz="1000" dirty="0">
              <a:latin typeface="Roboto Bold" panose="02000000000000000000" pitchFamily="2" charset="0"/>
              <a:ea typeface="Roboto Bold" panose="02000000000000000000" pitchFamily="2" charset="0"/>
            </a:endParaRPr>
          </a:p>
          <a:p>
            <a:pPr marL="0" indent="0" algn="ctr">
              <a:spcBef>
                <a:spcPts val="600"/>
              </a:spcBef>
              <a:buNone/>
            </a:pPr>
            <a:r>
              <a:rPr lang="en-US" sz="1000" dirty="0">
                <a:latin typeface="Roboto Bold" panose="02000000000000000000" pitchFamily="2" charset="0"/>
                <a:ea typeface="Roboto Bold" panose="02000000000000000000" pitchFamily="2" charset="0"/>
              </a:rPr>
              <a:t>VHC010 Z1 SBS</a:t>
            </a:r>
          </a:p>
          <a:p>
            <a:pPr marL="0" indent="0" algn="ctr">
              <a:spcBef>
                <a:spcPts val="600"/>
              </a:spcBef>
              <a:buNone/>
            </a:pPr>
            <a:r>
              <a:rPr lang="en-US" sz="1000" dirty="0">
                <a:latin typeface="Roboto Bold" panose="02000000000000000000" pitchFamily="2" charset="0"/>
                <a:ea typeface="Roboto Bold" panose="02000000000000000000" pitchFamily="2" charset="0"/>
              </a:rPr>
              <a:t>5PC</a:t>
            </a:r>
          </a:p>
        </p:txBody>
      </p:sp>
      <p:pic>
        <p:nvPicPr>
          <p:cNvPr id="51" name="Immagine 9">
            <a:extLst>
              <a:ext uri="{FF2B5EF4-FFF2-40B4-BE49-F238E27FC236}">
                <a16:creationId xmlns:a16="http://schemas.microsoft.com/office/drawing/2014/main" id="{6D08F5DC-403C-2AEE-338C-F6D92D364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40159" y="2014673"/>
            <a:ext cx="881818" cy="992558"/>
          </a:xfrm>
          <a:prstGeom prst="rect">
            <a:avLst/>
          </a:prstGeom>
        </p:spPr>
      </p:pic>
      <p:pic>
        <p:nvPicPr>
          <p:cNvPr id="52" name="Immagine 20">
            <a:extLst>
              <a:ext uri="{FF2B5EF4-FFF2-40B4-BE49-F238E27FC236}">
                <a16:creationId xmlns:a16="http://schemas.microsoft.com/office/drawing/2014/main" id="{D5695E32-381A-B0F7-74D2-DEB76A7796B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602971" y="2119146"/>
            <a:ext cx="719070" cy="800238"/>
          </a:xfrm>
          <a:prstGeom prst="rect">
            <a:avLst/>
          </a:prstGeom>
        </p:spPr>
      </p:pic>
      <p:pic>
        <p:nvPicPr>
          <p:cNvPr id="53" name="Immagine 29">
            <a:extLst>
              <a:ext uri="{FF2B5EF4-FFF2-40B4-BE49-F238E27FC236}">
                <a16:creationId xmlns:a16="http://schemas.microsoft.com/office/drawing/2014/main" id="{76AF4C6D-B54E-E558-4886-41E4005B66CF}"/>
              </a:ext>
            </a:extLst>
          </p:cNvPr>
          <p:cNvPicPr>
            <a:picLocks noChangeAspect="1"/>
          </p:cNvPicPr>
          <p:nvPr/>
        </p:nvPicPr>
        <p:blipFill>
          <a:blip r:embed="rId5"/>
          <a:stretch>
            <a:fillRect/>
          </a:stretch>
        </p:blipFill>
        <p:spPr>
          <a:xfrm>
            <a:off x="874755" y="2217691"/>
            <a:ext cx="901250" cy="645878"/>
          </a:xfrm>
          <a:prstGeom prst="rect">
            <a:avLst/>
          </a:prstGeom>
        </p:spPr>
      </p:pic>
      <p:pic>
        <p:nvPicPr>
          <p:cNvPr id="54" name="Immagine 8">
            <a:extLst>
              <a:ext uri="{FF2B5EF4-FFF2-40B4-BE49-F238E27FC236}">
                <a16:creationId xmlns:a16="http://schemas.microsoft.com/office/drawing/2014/main" id="{E5D7EB23-B13B-3C20-F6A4-9F06E65FD0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32726" y="2181618"/>
            <a:ext cx="1399830" cy="661071"/>
          </a:xfrm>
          <a:prstGeom prst="rect">
            <a:avLst/>
          </a:prstGeom>
        </p:spPr>
      </p:pic>
    </p:spTree>
    <p:extLst>
      <p:ext uri="{BB962C8B-B14F-4D97-AF65-F5344CB8AC3E}">
        <p14:creationId xmlns:p14="http://schemas.microsoft.com/office/powerpoint/2010/main" val="300643761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B54C4-D558-A54E-4E92-9CF4ED899A00}"/>
            </a:ext>
          </a:extLst>
        </p:cNvPr>
        <p:cNvGrpSpPr/>
        <p:nvPr/>
      </p:nvGrpSpPr>
      <p:grpSpPr>
        <a:xfrm>
          <a:off x="0" y="0"/>
          <a:ext cx="0" cy="0"/>
          <a:chOff x="0" y="0"/>
          <a:chExt cx="0" cy="0"/>
        </a:xfrm>
      </p:grpSpPr>
      <p:sp>
        <p:nvSpPr>
          <p:cNvPr id="6" name="Content Placeholder 13">
            <a:extLst>
              <a:ext uri="{FF2B5EF4-FFF2-40B4-BE49-F238E27FC236}">
                <a16:creationId xmlns:a16="http://schemas.microsoft.com/office/drawing/2014/main" id="{4B6FE6E6-BB49-40A9-DECE-70B0BCA05024}"/>
              </a:ext>
            </a:extLst>
          </p:cNvPr>
          <p:cNvSpPr txBox="1">
            <a:spLocks/>
          </p:cNvSpPr>
          <p:nvPr/>
        </p:nvSpPr>
        <p:spPr>
          <a:xfrm>
            <a:off x="473568"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HEPA H14</a:t>
            </a:r>
          </a:p>
          <a:p>
            <a:pPr marL="0" indent="0" algn="ctr">
              <a:lnSpc>
                <a:spcPct val="100000"/>
              </a:lnSpc>
              <a:spcBef>
                <a:spcPts val="0"/>
              </a:spcBef>
              <a:spcAft>
                <a:spcPts val="600"/>
              </a:spcAft>
              <a:buNone/>
            </a:pPr>
            <a:r>
              <a:rPr lang="en-US" sz="1000" i="1" dirty="0">
                <a:solidFill>
                  <a:schemeClr val="tx2"/>
                </a:solidFill>
              </a:rPr>
              <a:t>4081701910</a:t>
            </a:r>
          </a:p>
          <a:p>
            <a:pPr marL="0" indent="0" algn="ctr">
              <a:spcBef>
                <a:spcPts val="600"/>
              </a:spcBef>
              <a:buNone/>
            </a:pPr>
            <a:r>
              <a:rPr lang="en-US" sz="1000" dirty="0">
                <a:latin typeface="Roboto Bold" panose="02000000000000000000" pitchFamily="2" charset="0"/>
                <a:ea typeface="Roboto Bold" panose="02000000000000000000" pitchFamily="2" charset="0"/>
              </a:rPr>
              <a:t>Included in </a:t>
            </a:r>
            <a:br>
              <a:rPr lang="en-US" sz="1000" dirty="0">
                <a:latin typeface="Roboto Bold" panose="02000000000000000000" pitchFamily="2" charset="0"/>
                <a:ea typeface="Roboto Bold" panose="02000000000000000000" pitchFamily="2" charset="0"/>
              </a:rPr>
            </a:br>
            <a:r>
              <a:rPr lang="en-US" sz="1000" dirty="0">
                <a:latin typeface="Roboto Bold" panose="02000000000000000000" pitchFamily="2" charset="0"/>
                <a:ea typeface="Roboto Bold" panose="02000000000000000000" pitchFamily="2" charset="0"/>
              </a:rPr>
              <a:t>VHC011 AU </a:t>
            </a:r>
            <a:br>
              <a:rPr lang="en-US" sz="1000" dirty="0">
                <a:latin typeface="Roboto Bold" panose="02000000000000000000" pitchFamily="2" charset="0"/>
                <a:ea typeface="Roboto Bold" panose="02000000000000000000" pitchFamily="2" charset="0"/>
              </a:rPr>
            </a:br>
            <a:r>
              <a:rPr lang="en-US" sz="1000" dirty="0">
                <a:latin typeface="Roboto Bold" panose="02000000000000000000" pitchFamily="2" charset="0"/>
                <a:ea typeface="Roboto Bold" panose="02000000000000000000" pitchFamily="2" charset="0"/>
              </a:rPr>
              <a:t>versions</a:t>
            </a:r>
          </a:p>
        </p:txBody>
      </p:sp>
      <p:sp>
        <p:nvSpPr>
          <p:cNvPr id="7" name="Content Placeholder 13">
            <a:extLst>
              <a:ext uri="{FF2B5EF4-FFF2-40B4-BE49-F238E27FC236}">
                <a16:creationId xmlns:a16="http://schemas.microsoft.com/office/drawing/2014/main" id="{6031E49D-8FE9-08DC-F427-83D0AD86EF6C}"/>
              </a:ext>
            </a:extLst>
          </p:cNvPr>
          <p:cNvSpPr txBox="1">
            <a:spLocks/>
          </p:cNvSpPr>
          <p:nvPr/>
        </p:nvSpPr>
        <p:spPr>
          <a:xfrm>
            <a:off x="2292131" y="1814439"/>
            <a:ext cx="1703625" cy="2824299"/>
          </a:xfrm>
          <a:prstGeom prst="rect">
            <a:avLst/>
          </a:prstGeom>
          <a:solidFill>
            <a:schemeClr val="bg1"/>
          </a:solidFill>
          <a:effectLst>
            <a:outerShdw blurRad="139700" sx="102000" sy="102000" algn="ctr" rotWithShape="0">
              <a:schemeClr val="bg2">
                <a:alpha val="30000"/>
              </a:schemeClr>
            </a:outerShdw>
          </a:effectLst>
        </p:spPr>
        <p:txBody>
          <a:bodyPr vert="horz" lIns="144000" tIns="1368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500" spc="10" dirty="0">
                <a:solidFill>
                  <a:schemeClr val="accent3"/>
                </a:solidFill>
                <a:latin typeface="+mj-lt"/>
              </a:rPr>
              <a:t>Standard</a:t>
            </a:r>
          </a:p>
          <a:p>
            <a:pPr marL="0" indent="0" algn="ctr">
              <a:lnSpc>
                <a:spcPct val="100000"/>
              </a:lnSpc>
              <a:spcBef>
                <a:spcPts val="0"/>
              </a:spcBef>
              <a:spcAft>
                <a:spcPts val="600"/>
              </a:spcAft>
              <a:buNone/>
            </a:pPr>
            <a:r>
              <a:rPr lang="en-US" sz="1000" b="0" i="1" dirty="0">
                <a:solidFill>
                  <a:schemeClr val="tx2"/>
                </a:solidFill>
                <a:latin typeface="+mn-lt"/>
              </a:rPr>
              <a:t>4081701855*</a:t>
            </a:r>
            <a:endParaRPr lang="en-US" sz="1000" dirty="0">
              <a:latin typeface="Roboto Bold" panose="02000000000000000000" pitchFamily="2" charset="0"/>
              <a:ea typeface="Roboto Bold" panose="02000000000000000000" pitchFamily="2" charset="0"/>
            </a:endParaRPr>
          </a:p>
          <a:p>
            <a:pPr marL="0" indent="0" algn="ctr">
              <a:spcBef>
                <a:spcPts val="600"/>
              </a:spcBef>
              <a:buNone/>
            </a:pPr>
            <a:r>
              <a:rPr lang="en-US" sz="1000" dirty="0">
                <a:latin typeface="Roboto Bold" panose="02000000000000000000" pitchFamily="2" charset="0"/>
                <a:ea typeface="Roboto Bold" panose="02000000000000000000" pitchFamily="2" charset="0"/>
              </a:rPr>
              <a:t>VHC011</a:t>
            </a:r>
          </a:p>
        </p:txBody>
      </p:sp>
      <p:sp>
        <p:nvSpPr>
          <p:cNvPr id="10" name="Text Placeholder 9">
            <a:extLst>
              <a:ext uri="{FF2B5EF4-FFF2-40B4-BE49-F238E27FC236}">
                <a16:creationId xmlns:a16="http://schemas.microsoft.com/office/drawing/2014/main" id="{D7610250-8776-0F5E-178C-E6EC157EF3F5}"/>
              </a:ext>
            </a:extLst>
          </p:cNvPr>
          <p:cNvSpPr>
            <a:spLocks noGrp="1"/>
          </p:cNvSpPr>
          <p:nvPr>
            <p:ph type="body" sz="quarter" idx="15"/>
          </p:nvPr>
        </p:nvSpPr>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307C2248-45CC-4490-DFD5-E9831975A0C6}"/>
              </a:ext>
            </a:extLst>
          </p:cNvPr>
          <p:cNvSpPr>
            <a:spLocks noGrp="1"/>
          </p:cNvSpPr>
          <p:nvPr>
            <p:ph type="ftr" sz="quarter" idx="19"/>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67FB85B9-5BC8-5BBF-32FA-1031541630D8}"/>
              </a:ext>
            </a:extLst>
          </p:cNvPr>
          <p:cNvSpPr>
            <a:spLocks noGrp="1"/>
          </p:cNvSpPr>
          <p:nvPr>
            <p:ph type="sldNum" sz="quarter" idx="20"/>
          </p:nvPr>
        </p:nvSpPr>
        <p:spPr/>
        <p:txBody>
          <a:bodyPr/>
          <a:lstStyle/>
          <a:p>
            <a:fld id="{6C385236-B7BA-4938-9EA6-6DEC8CA653D7}" type="slidenum">
              <a:rPr lang="en-US" smtClean="0"/>
              <a:pPr/>
              <a:t>21</a:t>
            </a:fld>
            <a:endParaRPr lang="en-US" dirty="0"/>
          </a:p>
        </p:txBody>
      </p:sp>
      <p:sp>
        <p:nvSpPr>
          <p:cNvPr id="9" name="Text Placeholder 8">
            <a:extLst>
              <a:ext uri="{FF2B5EF4-FFF2-40B4-BE49-F238E27FC236}">
                <a16:creationId xmlns:a16="http://schemas.microsoft.com/office/drawing/2014/main" id="{A9B40B99-FE6D-C696-CD8A-4E3CE3B78336}"/>
              </a:ext>
            </a:extLst>
          </p:cNvPr>
          <p:cNvSpPr>
            <a:spLocks noGrp="1"/>
          </p:cNvSpPr>
          <p:nvPr>
            <p:ph type="body" sz="quarter" idx="14"/>
          </p:nvPr>
        </p:nvSpPr>
        <p:spPr/>
        <p:txBody>
          <a:bodyPr/>
          <a:lstStyle/>
          <a:p>
            <a:r>
              <a:rPr lang="en-US" dirty="0"/>
              <a:t>VHS011 LC Z22 EXA / C2D2 and VHS011 LC ACD</a:t>
            </a:r>
          </a:p>
        </p:txBody>
      </p:sp>
      <p:sp>
        <p:nvSpPr>
          <p:cNvPr id="8" name="Title 7">
            <a:extLst>
              <a:ext uri="{FF2B5EF4-FFF2-40B4-BE49-F238E27FC236}">
                <a16:creationId xmlns:a16="http://schemas.microsoft.com/office/drawing/2014/main" id="{953302EA-6BD6-AAB3-5EB5-AE83639490AE}"/>
              </a:ext>
            </a:extLst>
          </p:cNvPr>
          <p:cNvSpPr>
            <a:spLocks noGrp="1"/>
          </p:cNvSpPr>
          <p:nvPr>
            <p:ph type="title"/>
          </p:nvPr>
        </p:nvSpPr>
        <p:spPr/>
        <p:txBody>
          <a:bodyPr/>
          <a:lstStyle/>
          <a:p>
            <a:r>
              <a:rPr lang="en-US" dirty="0"/>
              <a:t>VHC011 Z1 EXA filters </a:t>
            </a:r>
          </a:p>
        </p:txBody>
      </p:sp>
      <p:pic>
        <p:nvPicPr>
          <p:cNvPr id="44" name="Immagine 2">
            <a:extLst>
              <a:ext uri="{FF2B5EF4-FFF2-40B4-BE49-F238E27FC236}">
                <a16:creationId xmlns:a16="http://schemas.microsoft.com/office/drawing/2014/main" id="{3EAB69EF-AC8B-1E43-7E47-5C5A12341DE1}"/>
              </a:ext>
            </a:extLst>
          </p:cNvPr>
          <p:cNvPicPr>
            <a:picLocks noChangeAspect="1"/>
          </p:cNvPicPr>
          <p:nvPr/>
        </p:nvPicPr>
        <p:blipFill>
          <a:blip r:embed="rId2"/>
          <a:srcRect/>
          <a:stretch/>
        </p:blipFill>
        <p:spPr>
          <a:xfrm>
            <a:off x="9213242" y="1116137"/>
            <a:ext cx="2630697" cy="4591260"/>
          </a:xfrm>
          <a:prstGeom prst="rect">
            <a:avLst/>
          </a:prstGeom>
        </p:spPr>
      </p:pic>
      <p:sp>
        <p:nvSpPr>
          <p:cNvPr id="15" name="Content Placeholder 14">
            <a:extLst>
              <a:ext uri="{FF2B5EF4-FFF2-40B4-BE49-F238E27FC236}">
                <a16:creationId xmlns:a16="http://schemas.microsoft.com/office/drawing/2014/main" id="{99DB6D25-67F5-64EB-BFA0-27B3E760A0CD}"/>
              </a:ext>
            </a:extLst>
          </p:cNvPr>
          <p:cNvSpPr txBox="1">
            <a:spLocks/>
          </p:cNvSpPr>
          <p:nvPr/>
        </p:nvSpPr>
        <p:spPr>
          <a:xfrm>
            <a:off x="479425" y="5351325"/>
            <a:ext cx="7674704" cy="966290"/>
          </a:xfrm>
          <a:prstGeom prst="rect">
            <a:avLst/>
          </a:prstGeom>
        </p:spPr>
        <p:txBody>
          <a:bodyPr vert="horz" wrap="square" lIns="0" tIns="0" rIns="0" bIns="0" rtlCol="0" anchor="b"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144000" indent="-144000"/>
            <a:r>
              <a:rPr lang="en-US" sz="1100" dirty="0"/>
              <a:t>HEPA14 spare filter: </a:t>
            </a:r>
            <a:r>
              <a:rPr lang="en-US" sz="1100" dirty="0">
                <a:latin typeface="+mj-lt"/>
              </a:rPr>
              <a:t>4081701910</a:t>
            </a:r>
          </a:p>
          <a:p>
            <a:pPr marL="144000" indent="-144000"/>
            <a:r>
              <a:rPr lang="en-US" sz="1100" dirty="0"/>
              <a:t>Primary Filter Cat. M: </a:t>
            </a:r>
            <a:r>
              <a:rPr lang="en-US" sz="1100" dirty="0">
                <a:latin typeface="+mj-lt"/>
              </a:rPr>
              <a:t>4081701855</a:t>
            </a:r>
          </a:p>
          <a:p>
            <a:pPr marL="144000" indent="-144000"/>
            <a:r>
              <a:rPr lang="en-US" sz="1100" dirty="0"/>
              <a:t>Primary Filter Cat. M PTFE: </a:t>
            </a:r>
            <a:r>
              <a:rPr lang="en-US" sz="1100" dirty="0">
                <a:latin typeface="+mj-lt"/>
              </a:rPr>
              <a:t>4081701856</a:t>
            </a:r>
          </a:p>
          <a:p>
            <a:pPr marL="0" indent="0">
              <a:lnSpc>
                <a:spcPct val="120000"/>
              </a:lnSpc>
              <a:spcBef>
                <a:spcPts val="0"/>
              </a:spcBef>
              <a:buFont typeface="Arial" panose="020B0604020202020204" pitchFamily="34" charset="0"/>
              <a:buNone/>
            </a:pPr>
            <a:endParaRPr lang="en-US" sz="1100" dirty="0">
              <a:solidFill>
                <a:srgbClr val="8997A4"/>
              </a:solidFill>
            </a:endParaRPr>
          </a:p>
          <a:p>
            <a:pPr marL="0" indent="0">
              <a:lnSpc>
                <a:spcPct val="120000"/>
              </a:lnSpc>
              <a:spcBef>
                <a:spcPts val="0"/>
              </a:spcBef>
              <a:buFont typeface="Arial" panose="020B0604020202020204" pitchFamily="34" charset="0"/>
              <a:buNone/>
            </a:pPr>
            <a:r>
              <a:rPr lang="en-US" sz="1100" dirty="0">
                <a:solidFill>
                  <a:srgbClr val="8997A4"/>
                </a:solidFill>
              </a:rPr>
              <a:t>* Refer to user manual and spare part list for maintenance and spare kits</a:t>
            </a:r>
          </a:p>
        </p:txBody>
      </p:sp>
      <p:pic>
        <p:nvPicPr>
          <p:cNvPr id="20" name="Immagine 29">
            <a:extLst>
              <a:ext uri="{FF2B5EF4-FFF2-40B4-BE49-F238E27FC236}">
                <a16:creationId xmlns:a16="http://schemas.microsoft.com/office/drawing/2014/main" id="{F429C7B9-BFCE-4C46-D803-F37D03F9F6DB}"/>
              </a:ext>
            </a:extLst>
          </p:cNvPr>
          <p:cNvPicPr>
            <a:picLocks noChangeAspect="1"/>
          </p:cNvPicPr>
          <p:nvPr/>
        </p:nvPicPr>
        <p:blipFill>
          <a:blip r:embed="rId3"/>
          <a:stretch>
            <a:fillRect/>
          </a:stretch>
        </p:blipFill>
        <p:spPr>
          <a:xfrm>
            <a:off x="874755" y="2217691"/>
            <a:ext cx="901250" cy="645878"/>
          </a:xfrm>
          <a:prstGeom prst="rect">
            <a:avLst/>
          </a:prstGeom>
        </p:spPr>
      </p:pic>
      <p:pic>
        <p:nvPicPr>
          <p:cNvPr id="22" name="Immagine 13">
            <a:extLst>
              <a:ext uri="{FF2B5EF4-FFF2-40B4-BE49-F238E27FC236}">
                <a16:creationId xmlns:a16="http://schemas.microsoft.com/office/drawing/2014/main" id="{426B2899-DB67-3861-8458-81C0C6B8DD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09393" y="2102947"/>
            <a:ext cx="1069099" cy="807191"/>
          </a:xfrm>
          <a:prstGeom prst="rect">
            <a:avLst/>
          </a:prstGeom>
        </p:spPr>
      </p:pic>
    </p:spTree>
    <p:extLst>
      <p:ext uri="{BB962C8B-B14F-4D97-AF65-F5344CB8AC3E}">
        <p14:creationId xmlns:p14="http://schemas.microsoft.com/office/powerpoint/2010/main" val="22053123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3D4BC-0BA9-E61E-8685-C2761F577CA0}"/>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F6725E8-4220-D70C-E896-D7FCC6D58007}"/>
              </a:ext>
            </a:extLst>
          </p:cNvPr>
          <p:cNvSpPr>
            <a:spLocks noGrp="1"/>
          </p:cNvSpPr>
          <p:nvPr>
            <p:ph type="ctrTitle"/>
          </p:nvPr>
        </p:nvSpPr>
        <p:spPr/>
        <p:txBody>
          <a:bodyPr/>
          <a:lstStyle/>
          <a:p>
            <a:r>
              <a:rPr lang="en-US" dirty="0">
                <a:ea typeface="Roboto Bold"/>
                <a:cs typeface="Roboto Bold"/>
              </a:rPr>
              <a:t>5</a:t>
            </a:r>
          </a:p>
        </p:txBody>
      </p:sp>
      <p:sp>
        <p:nvSpPr>
          <p:cNvPr id="19" name="Text Placeholder 18">
            <a:extLst>
              <a:ext uri="{FF2B5EF4-FFF2-40B4-BE49-F238E27FC236}">
                <a16:creationId xmlns:a16="http://schemas.microsoft.com/office/drawing/2014/main" id="{15D963C9-FCC8-D780-F57A-5D8781A645CD}"/>
              </a:ext>
            </a:extLst>
          </p:cNvPr>
          <p:cNvSpPr>
            <a:spLocks noGrp="1"/>
          </p:cNvSpPr>
          <p:nvPr>
            <p:ph type="body" sz="quarter" idx="13"/>
          </p:nvPr>
        </p:nvSpPr>
        <p:spPr/>
        <p:txBody>
          <a:bodyPr/>
          <a:lstStyle/>
          <a:p>
            <a:r>
              <a:rPr lang="en-US"/>
              <a:t>Marketing material</a:t>
            </a:r>
          </a:p>
        </p:txBody>
      </p:sp>
      <p:sp>
        <p:nvSpPr>
          <p:cNvPr id="16" name="Footer Placeholder 15">
            <a:extLst>
              <a:ext uri="{FF2B5EF4-FFF2-40B4-BE49-F238E27FC236}">
                <a16:creationId xmlns:a16="http://schemas.microsoft.com/office/drawing/2014/main" id="{CD14FD47-6946-2201-A264-6BD3131EDDFE}"/>
              </a:ext>
            </a:extLst>
          </p:cNvPr>
          <p:cNvSpPr>
            <a:spLocks noGrp="1"/>
          </p:cNvSpPr>
          <p:nvPr>
            <p:ph type="ftr" sz="quarter" idx="15"/>
          </p:nvPr>
        </p:nvSpPr>
        <p:spPr/>
        <p:txBody>
          <a:bodyPr/>
          <a:lstStyle/>
          <a:p>
            <a:pPr algn="l"/>
            <a:r>
              <a:rPr lang="en-US"/>
              <a:t>COMPANY CONFIDENTIAL</a:t>
            </a:r>
            <a:endParaRPr lang="en-US" dirty="0"/>
          </a:p>
        </p:txBody>
      </p:sp>
      <p:sp>
        <p:nvSpPr>
          <p:cNvPr id="17" name="Slide Number Placeholder 16">
            <a:extLst>
              <a:ext uri="{FF2B5EF4-FFF2-40B4-BE49-F238E27FC236}">
                <a16:creationId xmlns:a16="http://schemas.microsoft.com/office/drawing/2014/main" id="{7CAF3892-96A2-EBA5-244D-E2036518B1E5}"/>
              </a:ext>
            </a:extLst>
          </p:cNvPr>
          <p:cNvSpPr>
            <a:spLocks noGrp="1"/>
          </p:cNvSpPr>
          <p:nvPr>
            <p:ph type="sldNum" sz="quarter" idx="16"/>
          </p:nvPr>
        </p:nvSpPr>
        <p:spPr/>
        <p:txBody>
          <a:bodyPr/>
          <a:lstStyle/>
          <a:p>
            <a:fld id="{6C385236-B7BA-4938-9EA6-6DEC8CA653D7}" type="slidenum">
              <a:rPr lang="en-US" smtClean="0"/>
              <a:pPr/>
              <a:t>22</a:t>
            </a:fld>
            <a:endParaRPr lang="en-US"/>
          </a:p>
        </p:txBody>
      </p:sp>
    </p:spTree>
    <p:extLst>
      <p:ext uri="{BB962C8B-B14F-4D97-AF65-F5344CB8AC3E}">
        <p14:creationId xmlns:p14="http://schemas.microsoft.com/office/powerpoint/2010/main" val="15410694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869944D-57FF-BD91-B3E0-1A9593674717}"/>
              </a:ext>
            </a:extLst>
          </p:cNvPr>
          <p:cNvSpPr>
            <a:spLocks noGrp="1"/>
          </p:cNvSpPr>
          <p:nvPr>
            <p:ph sz="quarter" idx="25"/>
          </p:nvPr>
        </p:nvSpPr>
        <p:spPr>
          <a:xfrm>
            <a:off x="1418167" y="1724013"/>
            <a:ext cx="2586038" cy="3647069"/>
          </a:xfrm>
        </p:spPr>
        <p:txBody>
          <a:bodyPr vert="horz" lIns="216000" tIns="864000" rIns="180000" bIns="216000" rtlCol="0" anchor="t">
            <a:noAutofit/>
          </a:bodyPr>
          <a:lstStyle/>
          <a:p>
            <a:pPr marL="198755" indent="-198755"/>
            <a:r>
              <a:rPr lang="en-US" sz="1200" dirty="0"/>
              <a:t>Brochure </a:t>
            </a:r>
            <a:endParaRPr lang="en-US" sz="1200" dirty="0">
              <a:ea typeface="Roboto Light"/>
              <a:cs typeface="Roboto Light"/>
            </a:endParaRPr>
          </a:p>
          <a:p>
            <a:pPr marL="198755" indent="-198755"/>
            <a:r>
              <a:rPr lang="en-US" sz="1200">
                <a:ea typeface="Roboto Light"/>
                <a:cs typeface="Roboto Light"/>
              </a:rPr>
              <a:t>Factsheet</a:t>
            </a:r>
            <a:endParaRPr lang="en-US" sz="1200" dirty="0"/>
          </a:p>
          <a:p>
            <a:pPr marL="198755" indent="-198755"/>
            <a:r>
              <a:rPr lang="en-US" sz="1200"/>
              <a:t>Instructions for Use</a:t>
            </a:r>
            <a:endParaRPr lang="en-US" sz="1200">
              <a:ea typeface="Roboto Light"/>
              <a:cs typeface="Roboto Light"/>
            </a:endParaRPr>
          </a:p>
          <a:p>
            <a:pPr marL="198755" indent="-198755"/>
            <a:r>
              <a:rPr lang="en-US" sz="1200">
                <a:ea typeface="Roboto Light"/>
                <a:cs typeface="Roboto Light"/>
              </a:rPr>
              <a:t>Location Images</a:t>
            </a:r>
            <a:endParaRPr lang="en-US" sz="1200" dirty="0"/>
          </a:p>
          <a:p>
            <a:pPr marL="198755" indent="-198755"/>
            <a:r>
              <a:rPr lang="en-US" sz="1200">
                <a:ea typeface="Roboto Light"/>
                <a:cs typeface="Roboto Light"/>
              </a:rPr>
              <a:t>Main Data File</a:t>
            </a:r>
            <a:endParaRPr lang="en-US" sz="1200"/>
          </a:p>
          <a:p>
            <a:pPr marL="198755" indent="-198755"/>
            <a:r>
              <a:rPr lang="en-US" sz="1200">
                <a:ea typeface="Roboto Light"/>
                <a:cs typeface="Roboto Light"/>
              </a:rPr>
              <a:t>Sales Presentation</a:t>
            </a:r>
            <a:endParaRPr lang="en-US" sz="1200" dirty="0"/>
          </a:p>
          <a:p>
            <a:pPr marL="198755" indent="-198755"/>
            <a:r>
              <a:rPr lang="en-US" sz="1200">
                <a:ea typeface="Roboto Light"/>
                <a:cs typeface="Roboto Light"/>
              </a:rPr>
              <a:t>Spare Parts</a:t>
            </a:r>
            <a:endParaRPr lang="en-US" sz="1200"/>
          </a:p>
          <a:p>
            <a:pPr marL="198755" indent="-198755"/>
            <a:r>
              <a:rPr lang="en-US" sz="1200">
                <a:ea typeface="Roboto Light"/>
                <a:cs typeface="Roboto Light"/>
              </a:rPr>
              <a:t>Renders</a:t>
            </a:r>
            <a:endParaRPr lang="en-US" sz="1200" dirty="0">
              <a:ea typeface="Roboto Light"/>
              <a:cs typeface="Roboto Light"/>
            </a:endParaRPr>
          </a:p>
        </p:txBody>
      </p:sp>
      <p:sp>
        <p:nvSpPr>
          <p:cNvPr id="13" name="Text Placeholder 12">
            <a:extLst>
              <a:ext uri="{FF2B5EF4-FFF2-40B4-BE49-F238E27FC236}">
                <a16:creationId xmlns:a16="http://schemas.microsoft.com/office/drawing/2014/main" id="{2BE74147-111B-373E-17AF-4385CBE1ACC4}"/>
              </a:ext>
            </a:extLst>
          </p:cNvPr>
          <p:cNvSpPr>
            <a:spLocks noGrp="1"/>
          </p:cNvSpPr>
          <p:nvPr>
            <p:ph type="body" sz="quarter" idx="26"/>
          </p:nvPr>
        </p:nvSpPr>
        <p:spPr>
          <a:xfrm>
            <a:off x="1418166" y="1725943"/>
            <a:ext cx="2586038" cy="775354"/>
          </a:xfrm>
        </p:spPr>
        <p:txBody>
          <a:bodyPr/>
          <a:lstStyle/>
          <a:p>
            <a:r>
              <a:rPr lang="en-US"/>
              <a:t>Dealer package</a:t>
            </a:r>
          </a:p>
        </p:txBody>
      </p:sp>
      <p:sp>
        <p:nvSpPr>
          <p:cNvPr id="4" name="Footer Placeholder 3">
            <a:extLst>
              <a:ext uri="{FF2B5EF4-FFF2-40B4-BE49-F238E27FC236}">
                <a16:creationId xmlns:a16="http://schemas.microsoft.com/office/drawing/2014/main" id="{E7F3DC7F-0A30-0223-D2DD-E00AADEDA13F}"/>
              </a:ext>
            </a:extLst>
          </p:cNvPr>
          <p:cNvSpPr>
            <a:spLocks noGrp="1"/>
          </p:cNvSpPr>
          <p:nvPr>
            <p:ph type="ftr" sz="quarter" idx="30"/>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B24EFEB5-EF69-325F-3AE9-B9EDD57B4F03}"/>
              </a:ext>
            </a:extLst>
          </p:cNvPr>
          <p:cNvSpPr>
            <a:spLocks noGrp="1"/>
          </p:cNvSpPr>
          <p:nvPr>
            <p:ph type="sldNum" sz="quarter" idx="31"/>
          </p:nvPr>
        </p:nvSpPr>
        <p:spPr/>
        <p:txBody>
          <a:bodyPr/>
          <a:lstStyle/>
          <a:p>
            <a:fld id="{6C385236-B7BA-4938-9EA6-6DEC8CA653D7}" type="slidenum">
              <a:rPr lang="en-US" smtClean="0"/>
              <a:pPr/>
              <a:t>23</a:t>
            </a:fld>
            <a:endParaRPr lang="en-US"/>
          </a:p>
        </p:txBody>
      </p:sp>
      <p:sp>
        <p:nvSpPr>
          <p:cNvPr id="6" name="Title 5">
            <a:extLst>
              <a:ext uri="{FF2B5EF4-FFF2-40B4-BE49-F238E27FC236}">
                <a16:creationId xmlns:a16="http://schemas.microsoft.com/office/drawing/2014/main" id="{BAE3E867-8D1D-9A28-6267-FCE4D7DD41FA}"/>
              </a:ext>
            </a:extLst>
          </p:cNvPr>
          <p:cNvSpPr>
            <a:spLocks noGrp="1"/>
          </p:cNvSpPr>
          <p:nvPr>
            <p:ph type="title"/>
          </p:nvPr>
        </p:nvSpPr>
        <p:spPr/>
        <p:txBody>
          <a:bodyPr/>
          <a:lstStyle/>
          <a:p>
            <a:r>
              <a:rPr lang="en-US" dirty="0"/>
              <a:t>VHC010/011 – Dealer Package </a:t>
            </a:r>
          </a:p>
        </p:txBody>
      </p:sp>
      <p:pic>
        <p:nvPicPr>
          <p:cNvPr id="20" name="Immagine 2">
            <a:extLst>
              <a:ext uri="{FF2B5EF4-FFF2-40B4-BE49-F238E27FC236}">
                <a16:creationId xmlns:a16="http://schemas.microsoft.com/office/drawing/2014/main" id="{461A3F72-8D5C-6E78-7F2D-C614AB63F96D}"/>
              </a:ext>
            </a:extLst>
          </p:cNvPr>
          <p:cNvPicPr>
            <a:picLocks noChangeAspect="1"/>
          </p:cNvPicPr>
          <p:nvPr/>
        </p:nvPicPr>
        <p:blipFill>
          <a:blip r:embed="rId2"/>
          <a:srcRect/>
          <a:stretch/>
        </p:blipFill>
        <p:spPr>
          <a:xfrm>
            <a:off x="9213242" y="1392863"/>
            <a:ext cx="2630697" cy="4591260"/>
          </a:xfrm>
          <a:prstGeom prst="rect">
            <a:avLst/>
          </a:prstGeom>
        </p:spPr>
      </p:pic>
      <p:sp>
        <p:nvSpPr>
          <p:cNvPr id="14" name="Oval 13">
            <a:extLst>
              <a:ext uri="{FF2B5EF4-FFF2-40B4-BE49-F238E27FC236}">
                <a16:creationId xmlns:a16="http://schemas.microsoft.com/office/drawing/2014/main" id="{3F6F6FDB-2AE1-9896-2F7E-392EA086E6BA}"/>
              </a:ext>
            </a:extLst>
          </p:cNvPr>
          <p:cNvSpPr/>
          <p:nvPr/>
        </p:nvSpPr>
        <p:spPr>
          <a:xfrm>
            <a:off x="5531339" y="1389186"/>
            <a:ext cx="3190630" cy="2946398"/>
          </a:xfrm>
          <a:prstGeom prst="ellipse">
            <a:avLst/>
          </a:prstGeom>
          <a:solidFill>
            <a:srgbClr val="38AFD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a typeface="Roboto Light"/>
                <a:cs typeface="Roboto Light"/>
              </a:rPr>
              <a:t>You can find the Dealer Package on the </a:t>
            </a:r>
            <a:endParaRPr lang="en-US" sz="2800" b="1" dirty="0">
              <a:solidFill>
                <a:schemeClr val="bg1"/>
              </a:solidFill>
              <a:ea typeface="Roboto Light"/>
              <a:cs typeface="Roboto Light"/>
            </a:endParaRPr>
          </a:p>
          <a:p>
            <a:pPr algn="ctr"/>
            <a:r>
              <a:rPr lang="en-US" sz="2400" b="1" dirty="0">
                <a:solidFill>
                  <a:schemeClr val="bg1"/>
                </a:solidFill>
                <a:ea typeface="Roboto Light"/>
                <a:cs typeface="Roboto Light"/>
                <a:hlinkClick r:id="rId3">
                  <a:extLst>
                    <a:ext uri="{A12FA001-AC4F-418D-AE19-62706E023703}">
                      <ahyp:hlinkClr xmlns:ahyp="http://schemas.microsoft.com/office/drawing/2018/hyperlinkcolor" val="tx"/>
                    </a:ext>
                  </a:extLst>
                </a:hlinkClick>
              </a:rPr>
              <a:t>Dealer Portal</a:t>
            </a:r>
            <a:endParaRPr lang="en-US" sz="2800" b="1">
              <a:solidFill>
                <a:schemeClr val="bg1"/>
              </a:solidFill>
              <a:ea typeface="Roboto Light"/>
              <a:cs typeface="Roboto Light"/>
            </a:endParaRPr>
          </a:p>
        </p:txBody>
      </p:sp>
    </p:spTree>
    <p:extLst>
      <p:ext uri="{BB962C8B-B14F-4D97-AF65-F5344CB8AC3E}">
        <p14:creationId xmlns:p14="http://schemas.microsoft.com/office/powerpoint/2010/main" val="73699554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FAF0-D355-1443-E5C2-216B41A65F58}"/>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D70A894D-AC78-EA68-3BA9-60AB274EB97C}"/>
              </a:ext>
            </a:extLst>
          </p:cNvPr>
          <p:cNvSpPr>
            <a:spLocks noGrp="1"/>
          </p:cNvSpPr>
          <p:nvPr>
            <p:ph type="ctrTitle"/>
          </p:nvPr>
        </p:nvSpPr>
        <p:spPr/>
        <p:txBody>
          <a:bodyPr/>
          <a:lstStyle/>
          <a:p>
            <a:r>
              <a:rPr lang="en-US" dirty="0"/>
              <a:t>6</a:t>
            </a:r>
          </a:p>
        </p:txBody>
      </p:sp>
      <p:sp>
        <p:nvSpPr>
          <p:cNvPr id="19" name="Text Placeholder 18">
            <a:extLst>
              <a:ext uri="{FF2B5EF4-FFF2-40B4-BE49-F238E27FC236}">
                <a16:creationId xmlns:a16="http://schemas.microsoft.com/office/drawing/2014/main" id="{CB52E854-9418-0B81-1C92-5BB97D9E4607}"/>
              </a:ext>
            </a:extLst>
          </p:cNvPr>
          <p:cNvSpPr>
            <a:spLocks noGrp="1"/>
          </p:cNvSpPr>
          <p:nvPr>
            <p:ph type="body" sz="quarter" idx="13"/>
          </p:nvPr>
        </p:nvSpPr>
        <p:spPr/>
        <p:txBody>
          <a:bodyPr/>
          <a:lstStyle/>
          <a:p>
            <a:r>
              <a:rPr lang="en-US"/>
              <a:t>Technical specification</a:t>
            </a:r>
          </a:p>
        </p:txBody>
      </p:sp>
      <p:sp>
        <p:nvSpPr>
          <p:cNvPr id="16" name="Footer Placeholder 15">
            <a:extLst>
              <a:ext uri="{FF2B5EF4-FFF2-40B4-BE49-F238E27FC236}">
                <a16:creationId xmlns:a16="http://schemas.microsoft.com/office/drawing/2014/main" id="{7724BC42-9535-9499-31A7-433062D9412B}"/>
              </a:ext>
            </a:extLst>
          </p:cNvPr>
          <p:cNvSpPr>
            <a:spLocks noGrp="1"/>
          </p:cNvSpPr>
          <p:nvPr>
            <p:ph type="ftr" sz="quarter" idx="15"/>
          </p:nvPr>
        </p:nvSpPr>
        <p:spPr/>
        <p:txBody>
          <a:bodyPr/>
          <a:lstStyle/>
          <a:p>
            <a:pPr algn="l"/>
            <a:r>
              <a:rPr lang="en-US"/>
              <a:t>COMPANY CONFIDENTIAL</a:t>
            </a:r>
            <a:endParaRPr lang="en-US" dirty="0"/>
          </a:p>
        </p:txBody>
      </p:sp>
      <p:sp>
        <p:nvSpPr>
          <p:cNvPr id="17" name="Slide Number Placeholder 16">
            <a:extLst>
              <a:ext uri="{FF2B5EF4-FFF2-40B4-BE49-F238E27FC236}">
                <a16:creationId xmlns:a16="http://schemas.microsoft.com/office/drawing/2014/main" id="{5535DC4E-0CF2-DB41-9E86-8C953083D61D}"/>
              </a:ext>
            </a:extLst>
          </p:cNvPr>
          <p:cNvSpPr>
            <a:spLocks noGrp="1"/>
          </p:cNvSpPr>
          <p:nvPr>
            <p:ph type="sldNum" sz="quarter" idx="16"/>
          </p:nvPr>
        </p:nvSpPr>
        <p:spPr/>
        <p:txBody>
          <a:bodyPr/>
          <a:lstStyle/>
          <a:p>
            <a:fld id="{6C385236-B7BA-4938-9EA6-6DEC8CA653D7}" type="slidenum">
              <a:rPr lang="en-US" smtClean="0"/>
              <a:pPr/>
              <a:t>24</a:t>
            </a:fld>
            <a:endParaRPr lang="en-US"/>
          </a:p>
        </p:txBody>
      </p:sp>
    </p:spTree>
    <p:extLst>
      <p:ext uri="{BB962C8B-B14F-4D97-AF65-F5344CB8AC3E}">
        <p14:creationId xmlns:p14="http://schemas.microsoft.com/office/powerpoint/2010/main" val="362727459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46EED2-FCA7-94F5-DA5A-ED367BDD540C}"/>
              </a:ext>
            </a:extLst>
          </p:cNvPr>
          <p:cNvSpPr>
            <a:spLocks noGrp="1"/>
          </p:cNvSpPr>
          <p:nvPr>
            <p:ph type="ftr" sz="quarter" idx="19"/>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4B8F8B5F-A388-0A14-6EA2-E569F58C5A1E}"/>
              </a:ext>
            </a:extLst>
          </p:cNvPr>
          <p:cNvSpPr>
            <a:spLocks noGrp="1"/>
          </p:cNvSpPr>
          <p:nvPr>
            <p:ph type="sldNum" sz="quarter" idx="20"/>
          </p:nvPr>
        </p:nvSpPr>
        <p:spPr/>
        <p:txBody>
          <a:bodyPr/>
          <a:lstStyle/>
          <a:p>
            <a:fld id="{6C385236-B7BA-4938-9EA6-6DEC8CA653D7}" type="slidenum">
              <a:rPr lang="en-US" smtClean="0"/>
              <a:pPr/>
              <a:t>25</a:t>
            </a:fld>
            <a:endParaRPr lang="en-US"/>
          </a:p>
        </p:txBody>
      </p:sp>
      <p:sp>
        <p:nvSpPr>
          <p:cNvPr id="7" name="Text Placeholder 6">
            <a:extLst>
              <a:ext uri="{FF2B5EF4-FFF2-40B4-BE49-F238E27FC236}">
                <a16:creationId xmlns:a16="http://schemas.microsoft.com/office/drawing/2014/main" id="{E93EDA80-5635-04C0-5180-AD354255B382}"/>
              </a:ext>
            </a:extLst>
          </p:cNvPr>
          <p:cNvSpPr>
            <a:spLocks noGrp="1"/>
          </p:cNvSpPr>
          <p:nvPr>
            <p:ph type="body" sz="quarter" idx="14"/>
          </p:nvPr>
        </p:nvSpPr>
        <p:spPr/>
        <p:txBody>
          <a:bodyPr/>
          <a:lstStyle/>
          <a:p>
            <a:r>
              <a:rPr lang="en-US"/>
              <a:t>Mini IVS compressed </a:t>
            </a:r>
          </a:p>
        </p:txBody>
      </p:sp>
      <p:sp>
        <p:nvSpPr>
          <p:cNvPr id="6" name="Title 5">
            <a:extLst>
              <a:ext uri="{FF2B5EF4-FFF2-40B4-BE49-F238E27FC236}">
                <a16:creationId xmlns:a16="http://schemas.microsoft.com/office/drawing/2014/main" id="{6C9CCF24-321C-3A8E-7358-38D256DE3263}"/>
              </a:ext>
            </a:extLst>
          </p:cNvPr>
          <p:cNvSpPr>
            <a:spLocks noGrp="1"/>
          </p:cNvSpPr>
          <p:nvPr>
            <p:ph type="title"/>
          </p:nvPr>
        </p:nvSpPr>
        <p:spPr/>
        <p:txBody>
          <a:bodyPr/>
          <a:lstStyle/>
          <a:p>
            <a:r>
              <a:rPr lang="en-US"/>
              <a:t>Technical data EU-UK</a:t>
            </a:r>
          </a:p>
        </p:txBody>
      </p:sp>
      <p:graphicFrame>
        <p:nvGraphicFramePr>
          <p:cNvPr id="8" name="Tabella 17">
            <a:extLst>
              <a:ext uri="{FF2B5EF4-FFF2-40B4-BE49-F238E27FC236}">
                <a16:creationId xmlns:a16="http://schemas.microsoft.com/office/drawing/2014/main" id="{1F5FBA47-7E48-4D98-256B-4BFEE4A660F6}"/>
              </a:ext>
            </a:extLst>
          </p:cNvPr>
          <p:cNvGraphicFramePr>
            <a:graphicFrameLocks noGrp="1"/>
          </p:cNvGraphicFramePr>
          <p:nvPr>
            <p:extLst>
              <p:ext uri="{D42A27DB-BD31-4B8C-83A1-F6EECF244321}">
                <p14:modId xmlns:p14="http://schemas.microsoft.com/office/powerpoint/2010/main" val="2714756858"/>
              </p:ext>
            </p:extLst>
          </p:nvPr>
        </p:nvGraphicFramePr>
        <p:xfrm>
          <a:off x="479425" y="1472715"/>
          <a:ext cx="11229840" cy="4526765"/>
        </p:xfrm>
        <a:graphic>
          <a:graphicData uri="http://schemas.openxmlformats.org/drawingml/2006/table">
            <a:tbl>
              <a:tblPr firstRow="1" bandRow="1">
                <a:effectLst/>
                <a:tableStyleId>{2D5ABB26-0587-4C30-8999-92F81FD0307C}</a:tableStyleId>
              </a:tblPr>
              <a:tblGrid>
                <a:gridCol w="2340000">
                  <a:extLst>
                    <a:ext uri="{9D8B030D-6E8A-4147-A177-3AD203B41FA5}">
                      <a16:colId xmlns:a16="http://schemas.microsoft.com/office/drawing/2014/main" val="2264820808"/>
                    </a:ext>
                  </a:extLst>
                </a:gridCol>
                <a:gridCol w="1005840">
                  <a:extLst>
                    <a:ext uri="{9D8B030D-6E8A-4147-A177-3AD203B41FA5}">
                      <a16:colId xmlns:a16="http://schemas.microsoft.com/office/drawing/2014/main" val="1183238228"/>
                    </a:ext>
                  </a:extLst>
                </a:gridCol>
                <a:gridCol w="1224000">
                  <a:extLst>
                    <a:ext uri="{9D8B030D-6E8A-4147-A177-3AD203B41FA5}">
                      <a16:colId xmlns:a16="http://schemas.microsoft.com/office/drawing/2014/main" val="1171133363"/>
                    </a:ext>
                  </a:extLst>
                </a:gridCol>
                <a:gridCol w="1296000">
                  <a:extLst>
                    <a:ext uri="{9D8B030D-6E8A-4147-A177-3AD203B41FA5}">
                      <a16:colId xmlns:a16="http://schemas.microsoft.com/office/drawing/2014/main" val="3798050745"/>
                    </a:ext>
                  </a:extLst>
                </a:gridCol>
                <a:gridCol w="1476000">
                  <a:extLst>
                    <a:ext uri="{9D8B030D-6E8A-4147-A177-3AD203B41FA5}">
                      <a16:colId xmlns:a16="http://schemas.microsoft.com/office/drawing/2014/main" val="3388787928"/>
                    </a:ext>
                  </a:extLst>
                </a:gridCol>
                <a:gridCol w="1296000">
                  <a:extLst>
                    <a:ext uri="{9D8B030D-6E8A-4147-A177-3AD203B41FA5}">
                      <a16:colId xmlns:a16="http://schemas.microsoft.com/office/drawing/2014/main" val="2419725259"/>
                    </a:ext>
                  </a:extLst>
                </a:gridCol>
                <a:gridCol w="1296000">
                  <a:extLst>
                    <a:ext uri="{9D8B030D-6E8A-4147-A177-3AD203B41FA5}">
                      <a16:colId xmlns:a16="http://schemas.microsoft.com/office/drawing/2014/main" val="4273360590"/>
                    </a:ext>
                  </a:extLst>
                </a:gridCol>
                <a:gridCol w="1296000">
                  <a:extLst>
                    <a:ext uri="{9D8B030D-6E8A-4147-A177-3AD203B41FA5}">
                      <a16:colId xmlns:a16="http://schemas.microsoft.com/office/drawing/2014/main" val="240676780"/>
                    </a:ext>
                  </a:extLst>
                </a:gridCol>
              </a:tblGrid>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Bold" panose="02000000000000000000" pitchFamily="2" charset="0"/>
                          <a:ea typeface="+mn-ea"/>
                          <a:cs typeface="+mn-cs"/>
                          <a:sym typeface=""/>
                        </a:rPr>
                        <a:t>Technical data </a:t>
                      </a:r>
                      <a:endParaRPr lang="it-IT" sz="900" b="0" i="0" u="none" strike="noStrike" kern="1200" cap="none" spc="0" normalizeH="0" baseline="0" dirty="0">
                        <a:solidFill>
                          <a:schemeClr val="tx1"/>
                        </a:solidFill>
                        <a:effectLst/>
                        <a:latin typeface="Roboto Bold" panose="02000000000000000000" pitchFamily="2" charset="0"/>
                        <a:ea typeface="+mn-ea"/>
                        <a:cs typeface="+mn-cs"/>
                        <a:sym typeface=""/>
                      </a:endParaRP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Bold" panose="02000000000000000000" pitchFamily="2" charset="0"/>
                          <a:ea typeface="+mn-ea"/>
                          <a:cs typeface="+mn-cs"/>
                          <a:sym typeface=""/>
                        </a:rPr>
                        <a:t>Unit</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VHC010 Z1 EXA</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VHC010 Z1 EXA SBS</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pl-PL" sz="900" b="0" i="0" u="none" strike="noStrike" kern="1200" cap="none" spc="0" normalizeH="0" baseline="0" dirty="0">
                          <a:solidFill>
                            <a:schemeClr val="tx1"/>
                          </a:solidFill>
                          <a:effectLst/>
                          <a:latin typeface="Roboto Bold" panose="02000000000000000000" pitchFamily="2" charset="0"/>
                          <a:ea typeface="+mn-ea"/>
                          <a:cs typeface="+mn-cs"/>
                          <a:sym typeface=""/>
                        </a:rPr>
                        <a:t>VHC010 Z1 EXA 2X SBS</a:t>
                      </a:r>
                      <a:endParaRPr lang="it-IT" sz="900" b="0" i="0" u="none" strike="noStrike" kern="1200" cap="none" spc="0" normalizeH="0" baseline="0" dirty="0">
                        <a:solidFill>
                          <a:schemeClr val="tx1"/>
                        </a:solidFill>
                        <a:effectLst/>
                        <a:latin typeface="Roboto Bold" panose="02000000000000000000" pitchFamily="2" charset="0"/>
                        <a:ea typeface="+mn-ea"/>
                        <a:cs typeface="+mn-cs"/>
                        <a:sym typeface=""/>
                      </a:endParaRP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VHC011 Z1 EXA</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VHC011 Z1 EXA AU</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VHC011 Z1 EXA 3X</a:t>
                      </a:r>
                    </a:p>
                  </a:txBody>
                  <a:tcPr marL="54000" marR="54000" marT="72000" marB="72000">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47453201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PN</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l" defTabSz="1023967" fontAlgn="ctr"/>
                      <a:endParaRPr lang="it-IT" sz="900" b="0" i="0" u="none" strike="noStrike" dirty="0">
                        <a:solidFill>
                          <a:schemeClr val="tx1"/>
                        </a:solidFill>
                        <a:effectLst/>
                        <a:latin typeface="Calibri" panose="020F0502020204030204" pitchFamily="34" charset="0"/>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4061300042</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4061300043</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4061300044</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4061300045</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4061300046</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kern="1200" cap="none" spc="0" normalizeH="0" baseline="0" dirty="0">
                          <a:solidFill>
                            <a:schemeClr val="tx1"/>
                          </a:solidFill>
                          <a:effectLst/>
                          <a:latin typeface="Roboto Light" panose="02000000000000000000" pitchFamily="2" charset="0"/>
                          <a:ea typeface="+mn-ea"/>
                          <a:cs typeface="+mn-cs"/>
                        </a:rPr>
                        <a:t>4061300047</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00984838"/>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Air </a:t>
                      </a:r>
                      <a:r>
                        <a:rPr lang="en-US" sz="900" b="0" i="0" u="none" strike="noStrike" kern="1200" cap="none" spc="0" normalizeH="0" baseline="0" noProof="0">
                          <a:solidFill>
                            <a:schemeClr val="tx1"/>
                          </a:solidFill>
                          <a:effectLst/>
                          <a:latin typeface="Roboto Light" panose="02000000000000000000" pitchFamily="2" charset="0"/>
                          <a:ea typeface="+mn-ea"/>
                          <a:cs typeface="+mn-cs"/>
                          <a:sym typeface=""/>
                        </a:rPr>
                        <a:t>consumption</a:t>
                      </a:r>
                      <a:endParaRPr lang="en-US" sz="900" b="0" i="0" u="none" strike="noStrike" kern="1200" cap="none" spc="0" normalizeH="0" baseline="0" noProof="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NL/min</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59864924"/>
                  </a:ext>
                </a:extLst>
              </a:tr>
              <a:tr h="309365">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Roboto Light" panose="02000000000000000000" pitchFamily="2" charset="0"/>
                          <a:ea typeface="+mn-ea"/>
                          <a:cs typeface="+mn-cs"/>
                          <a:sym typeface=""/>
                        </a:rPr>
                        <a:t>Feeding</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 pressure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Bar</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86616923"/>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Max </a:t>
                      </a:r>
                      <a:r>
                        <a:rPr lang="en-US" sz="900" b="0" i="0" u="none" strike="noStrike" kern="1200" cap="none" spc="0" normalizeH="0" baseline="0" noProof="0">
                          <a:solidFill>
                            <a:schemeClr val="tx1"/>
                          </a:solidFill>
                          <a:effectLst/>
                          <a:latin typeface="Roboto Light" panose="02000000000000000000" pitchFamily="2" charset="0"/>
                          <a:ea typeface="+mn-ea"/>
                          <a:cs typeface="+mn-cs"/>
                          <a:sym typeface=""/>
                        </a:rPr>
                        <a:t>airflow</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L/min </a:t>
                      </a: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m³/</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h</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606683507"/>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dirty="0">
                          <a:solidFill>
                            <a:schemeClr val="tx1"/>
                          </a:solidFill>
                          <a:effectLst/>
                          <a:latin typeface="Roboto Light" panose="02000000000000000000" pitchFamily="2" charset="0"/>
                          <a:ea typeface="+mn-ea"/>
                          <a:cs typeface="+mn-cs"/>
                          <a:sym typeface=""/>
                        </a:rPr>
                        <a:t>Airflow with 3-meter hose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L/min </a:t>
                      </a: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m³/</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h</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110</a:t>
                      </a:r>
                      <a:endParaRPr lang="fr-FR"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55384594"/>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Vacuum max</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kPa – mbar</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9435525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dirty="0">
                          <a:solidFill>
                            <a:schemeClr val="tx1"/>
                          </a:solidFill>
                          <a:effectLst/>
                          <a:latin typeface="Roboto Light" panose="02000000000000000000" pitchFamily="2" charset="0"/>
                          <a:ea typeface="+mn-ea"/>
                          <a:cs typeface="+mn-cs"/>
                          <a:sym typeface=""/>
                        </a:rPr>
                        <a:t>Ø Air supply </a:t>
                      </a:r>
                      <a:r>
                        <a:rPr lang="en-US" sz="900" b="0" i="0" u="none" strike="noStrike" kern="1200" cap="none" spc="0" normalizeH="0" baseline="0">
                          <a:solidFill>
                            <a:schemeClr val="tx1"/>
                          </a:solidFill>
                          <a:effectLst/>
                          <a:latin typeface="Roboto Light" panose="02000000000000000000" pitchFamily="2" charset="0"/>
                          <a:ea typeface="+mn-ea"/>
                          <a:cs typeface="+mn-cs"/>
                          <a:sym typeface=""/>
                        </a:rPr>
                        <a:t>hose external-internal</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Mm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37392671"/>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Sound pressure </a:t>
                      </a:r>
                      <a:r>
                        <a:rPr lang="it-IT" sz="900" b="0" i="0" u="none" strike="noStrike" kern="1200" cap="none" spc="0" normalizeH="0" baseline="0" dirty="0" err="1">
                          <a:solidFill>
                            <a:schemeClr val="tx1"/>
                          </a:solidFill>
                          <a:effectLst/>
                          <a:latin typeface="Roboto Light" panose="02000000000000000000" pitchFamily="2" charset="0"/>
                          <a:ea typeface="+mn-ea"/>
                          <a:cs typeface="+mn-cs"/>
                          <a:sym typeface=""/>
                        </a:rPr>
                        <a:t>level</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dB(A)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630925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Container capacity</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L</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06506766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Main filter type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 </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err="1">
                          <a:solidFill>
                            <a:schemeClr val="tx1"/>
                          </a:solidFill>
                          <a:effectLst/>
                          <a:latin typeface="Roboto Light" panose="02000000000000000000" pitchFamily="2" charset="0"/>
                          <a:ea typeface="+mn-ea"/>
                          <a:cs typeface="+mn-cs"/>
                          <a:sym typeface=""/>
                        </a:rPr>
                        <a:t>Fleece</a:t>
                      </a: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M </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a:solidFill>
                            <a:schemeClr val="tx1"/>
                          </a:solidFill>
                          <a:effectLst/>
                          <a:latin typeface="Roboto Light" panose="02000000000000000000" pitchFamily="2" charset="0"/>
                          <a:ea typeface="+mn-ea"/>
                          <a:cs typeface="+mn-cs"/>
                          <a:sym typeface=""/>
                        </a:rPr>
                        <a:t>Cartridge</a:t>
                      </a: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M </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Roboto Light" panose="02000000000000000000" pitchFamily="2" charset="0"/>
                          <a:ea typeface="+mn-ea"/>
                          <a:cs typeface="+mn-cs"/>
                          <a:sym typeface=""/>
                        </a:rPr>
                        <a:t>Cartridge</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 M 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Roboto Light" panose="02000000000000000000" pitchFamily="2" charset="0"/>
                          <a:ea typeface="+mn-ea"/>
                          <a:cs typeface="+mn-cs"/>
                          <a:sym typeface=""/>
                        </a:rPr>
                        <a:t>Cartridge</a:t>
                      </a: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 M 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64969452"/>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Main filter area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cm²</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9000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9000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9000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07347568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a:solidFill>
                            <a:schemeClr val="tx1"/>
                          </a:solidFill>
                          <a:effectLst/>
                          <a:latin typeface="Roboto Light" panose="02000000000000000000" pitchFamily="2" charset="0"/>
                          <a:ea typeface="+mn-ea"/>
                          <a:cs typeface="+mn-cs"/>
                          <a:sym typeface=""/>
                        </a:rPr>
                        <a:t>Upstream HEPA filter H14 area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cm²</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6975718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Inlet</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mm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1362491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a:solidFill>
                            <a:schemeClr val="tx1"/>
                          </a:solidFill>
                          <a:effectLst/>
                          <a:latin typeface="Roboto Light" panose="02000000000000000000" pitchFamily="2" charset="0"/>
                          <a:ea typeface="+mn-ea"/>
                          <a:cs typeface="+mn-cs"/>
                          <a:sym typeface=""/>
                        </a:rPr>
                        <a:t>Length x Width x Height</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0981339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Weight</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kg</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Light" panose="02000000000000000000" pitchFamily="2" charset="0"/>
                          <a:ea typeface="+mn-ea"/>
                          <a:cs typeface="+mn-cs"/>
                          <a:sym typeface=""/>
                        </a:rPr>
                        <a:t>19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35852341"/>
                  </a:ext>
                </a:extLst>
              </a:tr>
            </a:tbl>
          </a:graphicData>
        </a:graphic>
      </p:graphicFrame>
    </p:spTree>
    <p:extLst>
      <p:ext uri="{BB962C8B-B14F-4D97-AF65-F5344CB8AC3E}">
        <p14:creationId xmlns:p14="http://schemas.microsoft.com/office/powerpoint/2010/main" val="4642798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BFCD6-CB05-0248-A864-C66254A6EE7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64FF0D-6C5D-0B5B-38EC-88F5AE9C9380}"/>
              </a:ext>
            </a:extLst>
          </p:cNvPr>
          <p:cNvSpPr>
            <a:spLocks noGrp="1"/>
          </p:cNvSpPr>
          <p:nvPr>
            <p:ph type="ftr" sz="quarter" idx="19"/>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E4B75407-BED5-46B1-3E37-4AE5C90AF57B}"/>
              </a:ext>
            </a:extLst>
          </p:cNvPr>
          <p:cNvSpPr>
            <a:spLocks noGrp="1"/>
          </p:cNvSpPr>
          <p:nvPr>
            <p:ph type="sldNum" sz="quarter" idx="20"/>
          </p:nvPr>
        </p:nvSpPr>
        <p:spPr/>
        <p:txBody>
          <a:bodyPr/>
          <a:lstStyle/>
          <a:p>
            <a:fld id="{6C385236-B7BA-4938-9EA6-6DEC8CA653D7}" type="slidenum">
              <a:rPr lang="en-US" smtClean="0"/>
              <a:pPr/>
              <a:t>26</a:t>
            </a:fld>
            <a:endParaRPr lang="en-US"/>
          </a:p>
        </p:txBody>
      </p:sp>
      <p:sp>
        <p:nvSpPr>
          <p:cNvPr id="7" name="Text Placeholder 6">
            <a:extLst>
              <a:ext uri="{FF2B5EF4-FFF2-40B4-BE49-F238E27FC236}">
                <a16:creationId xmlns:a16="http://schemas.microsoft.com/office/drawing/2014/main" id="{709B5E65-D695-D955-907E-44D52281BD08}"/>
              </a:ext>
            </a:extLst>
          </p:cNvPr>
          <p:cNvSpPr>
            <a:spLocks noGrp="1"/>
          </p:cNvSpPr>
          <p:nvPr>
            <p:ph type="body" sz="quarter" idx="14"/>
          </p:nvPr>
        </p:nvSpPr>
        <p:spPr/>
        <p:txBody>
          <a:bodyPr/>
          <a:lstStyle/>
          <a:p>
            <a:r>
              <a:rPr lang="en-US"/>
              <a:t>Mini IVS compressed </a:t>
            </a:r>
          </a:p>
        </p:txBody>
      </p:sp>
      <p:sp>
        <p:nvSpPr>
          <p:cNvPr id="6" name="Title 5">
            <a:extLst>
              <a:ext uri="{FF2B5EF4-FFF2-40B4-BE49-F238E27FC236}">
                <a16:creationId xmlns:a16="http://schemas.microsoft.com/office/drawing/2014/main" id="{C424D649-05D7-1C9A-BC30-246A1BE0426C}"/>
              </a:ext>
            </a:extLst>
          </p:cNvPr>
          <p:cNvSpPr>
            <a:spLocks noGrp="1"/>
          </p:cNvSpPr>
          <p:nvPr>
            <p:ph type="title"/>
          </p:nvPr>
        </p:nvSpPr>
        <p:spPr/>
        <p:txBody>
          <a:bodyPr/>
          <a:lstStyle/>
          <a:p>
            <a:r>
              <a:rPr lang="en-US"/>
              <a:t>Technical data US</a:t>
            </a:r>
          </a:p>
        </p:txBody>
      </p:sp>
      <p:graphicFrame>
        <p:nvGraphicFramePr>
          <p:cNvPr id="8" name="Tabella 17">
            <a:extLst>
              <a:ext uri="{FF2B5EF4-FFF2-40B4-BE49-F238E27FC236}">
                <a16:creationId xmlns:a16="http://schemas.microsoft.com/office/drawing/2014/main" id="{A56DA059-246B-B1C2-F395-508CE6E0CC9A}"/>
              </a:ext>
            </a:extLst>
          </p:cNvPr>
          <p:cNvGraphicFramePr>
            <a:graphicFrameLocks noGrp="1"/>
          </p:cNvGraphicFramePr>
          <p:nvPr>
            <p:extLst>
              <p:ext uri="{D42A27DB-BD31-4B8C-83A1-F6EECF244321}">
                <p14:modId xmlns:p14="http://schemas.microsoft.com/office/powerpoint/2010/main" val="3220079481"/>
              </p:ext>
            </p:extLst>
          </p:nvPr>
        </p:nvGraphicFramePr>
        <p:xfrm>
          <a:off x="479425" y="1472715"/>
          <a:ext cx="11229840" cy="4526765"/>
        </p:xfrm>
        <a:graphic>
          <a:graphicData uri="http://schemas.openxmlformats.org/drawingml/2006/table">
            <a:tbl>
              <a:tblPr firstRow="1" bandRow="1">
                <a:effectLst/>
                <a:tableStyleId>{2D5ABB26-0587-4C30-8999-92F81FD0307C}</a:tableStyleId>
              </a:tblPr>
              <a:tblGrid>
                <a:gridCol w="2340000">
                  <a:extLst>
                    <a:ext uri="{9D8B030D-6E8A-4147-A177-3AD203B41FA5}">
                      <a16:colId xmlns:a16="http://schemas.microsoft.com/office/drawing/2014/main" val="2264820808"/>
                    </a:ext>
                  </a:extLst>
                </a:gridCol>
                <a:gridCol w="1005840">
                  <a:extLst>
                    <a:ext uri="{9D8B030D-6E8A-4147-A177-3AD203B41FA5}">
                      <a16:colId xmlns:a16="http://schemas.microsoft.com/office/drawing/2014/main" val="1183238228"/>
                    </a:ext>
                  </a:extLst>
                </a:gridCol>
                <a:gridCol w="1980000">
                  <a:extLst>
                    <a:ext uri="{9D8B030D-6E8A-4147-A177-3AD203B41FA5}">
                      <a16:colId xmlns:a16="http://schemas.microsoft.com/office/drawing/2014/main" val="1171133363"/>
                    </a:ext>
                  </a:extLst>
                </a:gridCol>
                <a:gridCol w="1980000">
                  <a:extLst>
                    <a:ext uri="{9D8B030D-6E8A-4147-A177-3AD203B41FA5}">
                      <a16:colId xmlns:a16="http://schemas.microsoft.com/office/drawing/2014/main" val="3798050745"/>
                    </a:ext>
                  </a:extLst>
                </a:gridCol>
                <a:gridCol w="1980000">
                  <a:extLst>
                    <a:ext uri="{9D8B030D-6E8A-4147-A177-3AD203B41FA5}">
                      <a16:colId xmlns:a16="http://schemas.microsoft.com/office/drawing/2014/main" val="3388787928"/>
                    </a:ext>
                  </a:extLst>
                </a:gridCol>
                <a:gridCol w="1944000">
                  <a:extLst>
                    <a:ext uri="{9D8B030D-6E8A-4147-A177-3AD203B41FA5}">
                      <a16:colId xmlns:a16="http://schemas.microsoft.com/office/drawing/2014/main" val="2419725259"/>
                    </a:ext>
                  </a:extLst>
                </a:gridCol>
              </a:tblGrid>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Technical data </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Bold" panose="02000000000000000000" pitchFamily="2" charset="0"/>
                          <a:ea typeface="+mn-ea"/>
                          <a:cs typeface="+mn-cs"/>
                          <a:sym typeface=""/>
                        </a:rPr>
                        <a:t>Unit</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VHC010 EXP SBS</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VHC010 EXP 2X SBS</a:t>
                      </a: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pl-PL" sz="900" b="0" i="0" u="none" strike="noStrike" kern="1200" cap="none" spc="0" normalizeH="0" baseline="0" dirty="0">
                          <a:solidFill>
                            <a:schemeClr val="tx1"/>
                          </a:solidFill>
                          <a:effectLst/>
                          <a:latin typeface="Roboto Bold" panose="02000000000000000000" pitchFamily="2" charset="0"/>
                          <a:ea typeface="+mn-ea"/>
                          <a:cs typeface="+mn-cs"/>
                          <a:sym typeface=""/>
                        </a:rPr>
                        <a:t>VHC011 EXP AU</a:t>
                      </a:r>
                      <a:endParaRPr lang="it-IT" sz="900" b="0" i="0" u="none" strike="noStrike" kern="1200" cap="none" spc="0" normalizeH="0" baseline="0" dirty="0">
                        <a:solidFill>
                          <a:schemeClr val="tx1"/>
                        </a:solidFill>
                        <a:effectLst/>
                        <a:latin typeface="Roboto Bold" panose="02000000000000000000" pitchFamily="2" charset="0"/>
                        <a:ea typeface="+mn-ea"/>
                        <a:cs typeface="+mn-cs"/>
                        <a:sym typeface=""/>
                      </a:endParaRPr>
                    </a:p>
                  </a:txBody>
                  <a:tcPr marL="54000" marR="54000" marT="72000" marB="72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panose="02000000000000000000" pitchFamily="2" charset="0"/>
                          <a:ea typeface="+mn-ea"/>
                          <a:cs typeface="+mn-cs"/>
                          <a:sym typeface=""/>
                        </a:rPr>
                        <a:t>VHC011 EXP AU 3X</a:t>
                      </a:r>
                    </a:p>
                  </a:txBody>
                  <a:tcPr marL="54000" marR="54000" marT="72000" marB="72000">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47453201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PN</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l" defTabSz="1023967" fontAlgn="ctr"/>
                      <a:endParaRPr lang="it-IT" sz="900" b="0" i="0" u="none" strike="noStrike" dirty="0">
                        <a:solidFill>
                          <a:schemeClr val="tx1"/>
                        </a:solidFill>
                        <a:effectLst/>
                        <a:latin typeface="+mn-lt"/>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dirty="0">
                          <a:solidFill>
                            <a:schemeClr val="tx1"/>
                          </a:solidFill>
                          <a:effectLst/>
                          <a:latin typeface="+mn-lt"/>
                        </a:rPr>
                        <a:t>4061300048</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dirty="0">
                          <a:solidFill>
                            <a:schemeClr val="tx1"/>
                          </a:solidFill>
                          <a:effectLst/>
                          <a:latin typeface="+mn-lt"/>
                        </a:rPr>
                        <a:t>4061300049</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dirty="0">
                          <a:solidFill>
                            <a:schemeClr val="tx1"/>
                          </a:solidFill>
                          <a:effectLst/>
                          <a:latin typeface="+mn-lt"/>
                        </a:rPr>
                        <a:t>4061300050</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l" fontAlgn="b"/>
                      <a:r>
                        <a:rPr lang="it-IT" sz="900" b="0" i="0" u="none" strike="noStrike" dirty="0">
                          <a:solidFill>
                            <a:schemeClr val="tx1"/>
                          </a:solidFill>
                          <a:effectLst/>
                          <a:latin typeface="+mn-lt"/>
                        </a:rPr>
                        <a:t>4061300051</a:t>
                      </a:r>
                    </a:p>
                  </a:txBody>
                  <a:tcPr marL="54000" marR="54000" marT="72000" marB="72000" anchor="b">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00984838"/>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Air </a:t>
                      </a:r>
                      <a:r>
                        <a:rPr lang="en-US" sz="900" b="0" i="0" u="none" strike="noStrike" kern="1200" cap="none" spc="0" normalizeH="0" baseline="0" noProof="0">
                          <a:solidFill>
                            <a:schemeClr val="tx1"/>
                          </a:solidFill>
                          <a:effectLst/>
                          <a:latin typeface="+mn-lt"/>
                          <a:ea typeface="+mn-ea"/>
                          <a:cs typeface="+mn-cs"/>
                          <a:sym typeface=""/>
                        </a:rPr>
                        <a:t>consumption</a:t>
                      </a:r>
                      <a:endParaRPr lang="en-US" sz="900" b="0" i="0" u="none" strike="noStrike" kern="1200" cap="none" spc="0" normalizeH="0" baseline="0" noProof="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NL/min</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59864924"/>
                  </a:ext>
                </a:extLst>
              </a:tr>
              <a:tr h="309365">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mn-lt"/>
                          <a:ea typeface="+mn-ea"/>
                          <a:cs typeface="+mn-cs"/>
                          <a:sym typeface=""/>
                        </a:rPr>
                        <a:t>Feeding</a:t>
                      </a:r>
                      <a:r>
                        <a:rPr lang="it-IT" sz="900" b="0" i="0" u="none" strike="noStrike" kern="1200" cap="none" spc="0" normalizeH="0" baseline="0" dirty="0">
                          <a:solidFill>
                            <a:schemeClr val="tx1"/>
                          </a:solidFill>
                          <a:effectLst/>
                          <a:latin typeface="+mn-lt"/>
                          <a:ea typeface="+mn-ea"/>
                          <a:cs typeface="+mn-cs"/>
                          <a:sym typeface=""/>
                        </a:rPr>
                        <a:t> pressure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Bar</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86616923"/>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Max </a:t>
                      </a:r>
                      <a:r>
                        <a:rPr lang="en-US" sz="900" b="0" i="0" u="none" strike="noStrike" kern="1200" cap="none" spc="0" normalizeH="0" baseline="0" noProof="0">
                          <a:solidFill>
                            <a:schemeClr val="tx1"/>
                          </a:solidFill>
                          <a:effectLst/>
                          <a:latin typeface="+mn-lt"/>
                          <a:ea typeface="+mn-ea"/>
                          <a:cs typeface="+mn-cs"/>
                          <a:sym typeface=""/>
                        </a:rPr>
                        <a:t>airflow</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L/min </a:t>
                      </a:r>
                      <a:r>
                        <a:rPr lang="it-IT" sz="900" b="0" i="0" u="none" strike="noStrike" kern="1200" cap="none" spc="0" normalizeH="0" baseline="0">
                          <a:solidFill>
                            <a:schemeClr val="tx1"/>
                          </a:solidFill>
                          <a:effectLst/>
                          <a:latin typeface="+mn-lt"/>
                          <a:ea typeface="+mn-ea"/>
                          <a:cs typeface="+mn-cs"/>
                          <a:sym typeface=""/>
                        </a:rPr>
                        <a:t>– m³/</a:t>
                      </a:r>
                      <a:r>
                        <a:rPr lang="it-IT" sz="900" b="0" i="0" u="none" strike="noStrike" kern="1200" cap="none" spc="0" normalizeH="0" baseline="0" dirty="0">
                          <a:solidFill>
                            <a:schemeClr val="tx1"/>
                          </a:solidFill>
                          <a:effectLst/>
                          <a:latin typeface="+mn-lt"/>
                          <a:ea typeface="+mn-ea"/>
                          <a:cs typeface="+mn-cs"/>
                          <a:sym typeface=""/>
                        </a:rPr>
                        <a:t>h</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2033 – 122</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606683507"/>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dirty="0">
                          <a:solidFill>
                            <a:schemeClr val="tx1"/>
                          </a:solidFill>
                          <a:effectLst/>
                          <a:latin typeface="+mn-lt"/>
                          <a:ea typeface="+mn-ea"/>
                          <a:cs typeface="+mn-cs"/>
                          <a:sym typeface=""/>
                        </a:rPr>
                        <a:t>Airflow with 3-meter hose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L/min </a:t>
                      </a:r>
                      <a:r>
                        <a:rPr lang="it-IT" sz="900" b="0" i="0" u="none" strike="noStrike" kern="1200" cap="none" spc="0" normalizeH="0" baseline="0">
                          <a:solidFill>
                            <a:schemeClr val="tx1"/>
                          </a:solidFill>
                          <a:effectLst/>
                          <a:latin typeface="+mn-lt"/>
                          <a:ea typeface="+mn-ea"/>
                          <a:cs typeface="+mn-cs"/>
                          <a:sym typeface=""/>
                        </a:rPr>
                        <a:t>– m³/</a:t>
                      </a:r>
                      <a:r>
                        <a:rPr lang="it-IT" sz="900" b="0" i="0" u="none" strike="noStrike" kern="1200" cap="none" spc="0" normalizeH="0" baseline="0" dirty="0">
                          <a:solidFill>
                            <a:schemeClr val="tx1"/>
                          </a:solidFill>
                          <a:effectLst/>
                          <a:latin typeface="+mn-lt"/>
                          <a:ea typeface="+mn-ea"/>
                          <a:cs typeface="+mn-cs"/>
                          <a:sym typeface=""/>
                        </a:rPr>
                        <a:t>h</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55384594"/>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Vacuum max</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kPa – mbar</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34 – 340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9435525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dirty="0">
                          <a:solidFill>
                            <a:schemeClr val="tx1"/>
                          </a:solidFill>
                          <a:effectLst/>
                          <a:latin typeface="+mn-lt"/>
                          <a:ea typeface="+mn-ea"/>
                          <a:cs typeface="+mn-cs"/>
                          <a:sym typeface=""/>
                        </a:rPr>
                        <a:t>Ø Air supply hose external-internal</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Mm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mn-lt"/>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mn-lt"/>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mn-lt"/>
                          <a:ea typeface="+mn-ea"/>
                          <a:cs typeface="+mn-cs"/>
                          <a:sym typeface=""/>
                        </a:rPr>
                        <a:t>12-10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37392671"/>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Sound pressure </a:t>
                      </a:r>
                      <a:r>
                        <a:rPr lang="it-IT" sz="900" b="0" i="0" u="none" strike="noStrike" kern="1200" cap="none" spc="0" normalizeH="0" baseline="0" dirty="0" err="1">
                          <a:solidFill>
                            <a:schemeClr val="tx1"/>
                          </a:solidFill>
                          <a:effectLst/>
                          <a:latin typeface="+mn-lt"/>
                          <a:ea typeface="+mn-ea"/>
                          <a:cs typeface="+mn-cs"/>
                          <a:sym typeface=""/>
                        </a:rPr>
                        <a:t>level</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dB(A)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70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630925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Container capacity</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L</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30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06506766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Main filter type</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 </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it-IT" sz="900" b="0" i="0" u="none" strike="noStrike" kern="1200" cap="none" spc="0" normalizeH="0" baseline="0" dirty="0">
                          <a:solidFill>
                            <a:schemeClr val="tx1"/>
                          </a:solidFill>
                          <a:effectLst/>
                          <a:latin typeface="+mn-lt"/>
                          <a:ea typeface="+mn-ea"/>
                          <a:cs typeface="+mn-cs"/>
                          <a:sym typeface=""/>
                        </a:rPr>
                        <a:t>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mn-lt"/>
                          <a:ea typeface="+mn-ea"/>
                          <a:cs typeface="+mn-cs"/>
                          <a:sym typeface=""/>
                        </a:rPr>
                        <a:t>Cartridge</a:t>
                      </a:r>
                      <a:r>
                        <a:rPr lang="it-IT" sz="900" b="0" i="0" u="none" strike="noStrike" kern="1200" cap="none" spc="0" normalizeH="0" baseline="0" dirty="0">
                          <a:solidFill>
                            <a:schemeClr val="tx1"/>
                          </a:solidFill>
                          <a:effectLst/>
                          <a:latin typeface="+mn-lt"/>
                          <a:ea typeface="+mn-ea"/>
                          <a:cs typeface="+mn-cs"/>
                          <a:sym typeface=""/>
                        </a:rPr>
                        <a:t> M 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noProof="0" dirty="0">
                          <a:solidFill>
                            <a:schemeClr val="tx1"/>
                          </a:solidFill>
                          <a:effectLst/>
                          <a:latin typeface="+mn-lt"/>
                          <a:ea typeface="+mn-ea"/>
                          <a:cs typeface="+mn-cs"/>
                          <a:sym typeface=""/>
                        </a:rPr>
                        <a:t>Cartridge</a:t>
                      </a:r>
                      <a:r>
                        <a:rPr lang="it-IT" sz="900" b="0" i="0" u="none" strike="noStrike" kern="1200" cap="none" spc="0" normalizeH="0" baseline="0" dirty="0">
                          <a:solidFill>
                            <a:schemeClr val="tx1"/>
                          </a:solidFill>
                          <a:effectLst/>
                          <a:latin typeface="+mn-lt"/>
                          <a:ea typeface="+mn-ea"/>
                          <a:cs typeface="+mn-cs"/>
                          <a:sym typeface=""/>
                        </a:rPr>
                        <a:t> M CLASS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64969452"/>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Main filter area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cm²</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 </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9000.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9000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07347568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a:solidFill>
                            <a:schemeClr val="tx1"/>
                          </a:solidFill>
                          <a:effectLst/>
                          <a:latin typeface="+mn-lt"/>
                          <a:ea typeface="+mn-ea"/>
                          <a:cs typeface="+mn-cs"/>
                          <a:sym typeface=""/>
                        </a:rPr>
                        <a:t>Upstream HEPA filter H14 area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Roboto Light" panose="02000000000000000000" pitchFamily="2" charset="0"/>
                          <a:ea typeface="+mn-ea"/>
                          <a:cs typeface="+mn-cs"/>
                          <a:sym typeface=""/>
                        </a:rPr>
                        <a:t>cm²</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12000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6975718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err="1">
                          <a:solidFill>
                            <a:schemeClr val="tx1"/>
                          </a:solidFill>
                          <a:effectLst/>
                          <a:latin typeface="+mn-lt"/>
                          <a:ea typeface="+mn-ea"/>
                          <a:cs typeface="+mn-cs"/>
                          <a:sym typeface=""/>
                        </a:rPr>
                        <a:t>Inlet</a:t>
                      </a:r>
                      <a:endParaRPr lang="it-IT" sz="900" b="0" i="0" u="none" strike="noStrike" kern="1200" cap="none" spc="0" normalizeH="0" baseline="0" dirty="0">
                        <a:solidFill>
                          <a:schemeClr val="tx1"/>
                        </a:solidFill>
                        <a:effectLst/>
                        <a:latin typeface="+mn-l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mm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EXA 40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1362491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en-US" sz="900" b="0" i="0" u="none" strike="noStrike" kern="1200" cap="none" spc="0" normalizeH="0" baseline="0">
                          <a:solidFill>
                            <a:schemeClr val="tx1"/>
                          </a:solidFill>
                          <a:effectLst/>
                          <a:latin typeface="+mn-lt"/>
                          <a:ea typeface="+mn-ea"/>
                          <a:cs typeface="+mn-cs"/>
                          <a:sym typeface=""/>
                        </a:rPr>
                        <a:t>Length x Width x Height</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cm</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41x43x83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0981339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a:solidFill>
                            <a:schemeClr val="tx1"/>
                          </a:solidFill>
                          <a:effectLst/>
                          <a:latin typeface="+mn-lt"/>
                          <a:ea typeface="+mn-ea"/>
                          <a:cs typeface="+mn-cs"/>
                          <a:sym typeface=""/>
                        </a:rPr>
                        <a:t>Weight</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kg</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mn-lt"/>
                          <a:ea typeface="+mn-ea"/>
                          <a:cs typeface="+mn-cs"/>
                          <a:sym typeface=""/>
                        </a:rPr>
                        <a:t>19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35852341"/>
                  </a:ext>
                </a:extLst>
              </a:tr>
            </a:tbl>
          </a:graphicData>
        </a:graphic>
      </p:graphicFrame>
    </p:spTree>
    <p:extLst>
      <p:ext uri="{BB962C8B-B14F-4D97-AF65-F5344CB8AC3E}">
        <p14:creationId xmlns:p14="http://schemas.microsoft.com/office/powerpoint/2010/main" val="138081591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498C6-522B-BFB4-BF12-6DBCE1EDA980}"/>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68020946-926D-D6A8-788A-7283130F3715}"/>
              </a:ext>
            </a:extLst>
          </p:cNvPr>
          <p:cNvSpPr>
            <a:spLocks noGrp="1"/>
          </p:cNvSpPr>
          <p:nvPr>
            <p:ph type="ctrTitle"/>
          </p:nvPr>
        </p:nvSpPr>
        <p:spPr/>
        <p:txBody>
          <a:bodyPr/>
          <a:lstStyle/>
          <a:p>
            <a:r>
              <a:rPr lang="en-US" dirty="0"/>
              <a:t>7</a:t>
            </a:r>
          </a:p>
        </p:txBody>
      </p:sp>
      <p:sp>
        <p:nvSpPr>
          <p:cNvPr id="19" name="Text Placeholder 18">
            <a:extLst>
              <a:ext uri="{FF2B5EF4-FFF2-40B4-BE49-F238E27FC236}">
                <a16:creationId xmlns:a16="http://schemas.microsoft.com/office/drawing/2014/main" id="{D418577E-4BE9-DE0A-89D7-8D607FAFF9B3}"/>
              </a:ext>
            </a:extLst>
          </p:cNvPr>
          <p:cNvSpPr>
            <a:spLocks noGrp="1"/>
          </p:cNvSpPr>
          <p:nvPr>
            <p:ph type="body" sz="quarter" idx="13"/>
          </p:nvPr>
        </p:nvSpPr>
        <p:spPr/>
        <p:txBody>
          <a:bodyPr/>
          <a:lstStyle/>
          <a:p>
            <a:r>
              <a:rPr lang="en-US"/>
              <a:t>Naming and product hierarchy</a:t>
            </a:r>
          </a:p>
        </p:txBody>
      </p:sp>
      <p:sp>
        <p:nvSpPr>
          <p:cNvPr id="16" name="Footer Placeholder 15">
            <a:extLst>
              <a:ext uri="{FF2B5EF4-FFF2-40B4-BE49-F238E27FC236}">
                <a16:creationId xmlns:a16="http://schemas.microsoft.com/office/drawing/2014/main" id="{37235222-73AA-207B-9169-BF5A2216A3B6}"/>
              </a:ext>
            </a:extLst>
          </p:cNvPr>
          <p:cNvSpPr>
            <a:spLocks noGrp="1"/>
          </p:cNvSpPr>
          <p:nvPr>
            <p:ph type="ftr" sz="quarter" idx="15"/>
          </p:nvPr>
        </p:nvSpPr>
        <p:spPr/>
        <p:txBody>
          <a:bodyPr/>
          <a:lstStyle/>
          <a:p>
            <a:pPr algn="l"/>
            <a:r>
              <a:rPr lang="en-US"/>
              <a:t>COMPANY CONFIDENTIAL</a:t>
            </a:r>
            <a:endParaRPr lang="en-US" dirty="0"/>
          </a:p>
        </p:txBody>
      </p:sp>
      <p:sp>
        <p:nvSpPr>
          <p:cNvPr id="17" name="Slide Number Placeholder 16">
            <a:extLst>
              <a:ext uri="{FF2B5EF4-FFF2-40B4-BE49-F238E27FC236}">
                <a16:creationId xmlns:a16="http://schemas.microsoft.com/office/drawing/2014/main" id="{C7C7F4A4-023D-95AB-1BA5-E729A68835FD}"/>
              </a:ext>
            </a:extLst>
          </p:cNvPr>
          <p:cNvSpPr>
            <a:spLocks noGrp="1"/>
          </p:cNvSpPr>
          <p:nvPr>
            <p:ph type="sldNum" sz="quarter" idx="16"/>
          </p:nvPr>
        </p:nvSpPr>
        <p:spPr/>
        <p:txBody>
          <a:bodyPr/>
          <a:lstStyle/>
          <a:p>
            <a:fld id="{6C385236-B7BA-4938-9EA6-6DEC8CA653D7}" type="slidenum">
              <a:rPr lang="en-US" smtClean="0"/>
              <a:pPr/>
              <a:t>27</a:t>
            </a:fld>
            <a:endParaRPr lang="en-US"/>
          </a:p>
        </p:txBody>
      </p:sp>
    </p:spTree>
    <p:extLst>
      <p:ext uri="{BB962C8B-B14F-4D97-AF65-F5344CB8AC3E}">
        <p14:creationId xmlns:p14="http://schemas.microsoft.com/office/powerpoint/2010/main" val="25053402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icture Placeholder 17">
            <a:extLst>
              <a:ext uri="{FF2B5EF4-FFF2-40B4-BE49-F238E27FC236}">
                <a16:creationId xmlns:a16="http://schemas.microsoft.com/office/drawing/2014/main" id="{E11E6A41-610C-E0A0-3671-F07DB58489C2}"/>
              </a:ext>
            </a:extLst>
          </p:cNvPr>
          <p:cNvSpPr>
            <a:spLocks noGrp="1"/>
          </p:cNvSpPr>
          <p:nvPr>
            <p:ph type="pic" sz="quarter" idx="17"/>
          </p:nvPr>
        </p:nvSpPr>
        <p:spPr>
          <a:xfrm>
            <a:off x="7083656" y="1"/>
            <a:ext cx="5108344" cy="4051300"/>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 </a:t>
            </a:r>
          </a:p>
        </p:txBody>
      </p:sp>
      <p:sp>
        <p:nvSpPr>
          <p:cNvPr id="107" name="Picture Placeholder 17">
            <a:extLst>
              <a:ext uri="{FF2B5EF4-FFF2-40B4-BE49-F238E27FC236}">
                <a16:creationId xmlns:a16="http://schemas.microsoft.com/office/drawing/2014/main" id="{C0820B14-86E9-DB6A-32D0-83D1A6C08206}"/>
              </a:ext>
            </a:extLst>
          </p:cNvPr>
          <p:cNvSpPr txBox="1">
            <a:spLocks/>
          </p:cNvSpPr>
          <p:nvPr/>
        </p:nvSpPr>
        <p:spPr>
          <a:xfrm>
            <a:off x="7083656" y="4082290"/>
            <a:ext cx="5108344" cy="2202624"/>
          </a:xfrm>
          <a:prstGeom prst="rect">
            <a:avLst/>
          </a:prstGeom>
          <a:solidFill>
            <a:schemeClr val="bg2">
              <a:lumMod val="20000"/>
              <a:lumOff val="80000"/>
            </a:schemeClr>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0458" tIns="60458" rIns="60458" bIns="61200" rtlCol="0" anchor="ctr" anchorCtr="0">
            <a:noAutofit/>
          </a:bodyPr>
          <a:lstStyle>
            <a:lvl1pPr marL="0" indent="0" algn="ctr" defTabSz="1023967" rtl="0" eaLnBrk="1" latinLnBrk="0" hangingPunct="1">
              <a:lnSpc>
                <a:spcPct val="120000"/>
              </a:lnSpc>
              <a:spcBef>
                <a:spcPts val="0"/>
              </a:spcBef>
              <a:buFont typeface="Arial" panose="020B0604020202020204" pitchFamily="34" charset="0"/>
              <a:buNone/>
              <a:defRPr sz="1400" kern="1200" baseline="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lt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lt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lt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lt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lt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lt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lt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lt1"/>
                </a:solidFill>
                <a:latin typeface="+mn-lt"/>
                <a:ea typeface="+mn-ea"/>
                <a:cs typeface="+mn-cs"/>
              </a:defRPr>
            </a:lvl9pPr>
          </a:lstStyle>
          <a:p>
            <a:r>
              <a:rPr lang="en-US" sz="2000"/>
              <a:t> </a:t>
            </a:r>
          </a:p>
        </p:txBody>
      </p:sp>
      <p:sp>
        <p:nvSpPr>
          <p:cNvPr id="4" name="Footer Placeholder 3">
            <a:extLst>
              <a:ext uri="{FF2B5EF4-FFF2-40B4-BE49-F238E27FC236}">
                <a16:creationId xmlns:a16="http://schemas.microsoft.com/office/drawing/2014/main" id="{B83B587E-C18E-9E03-9C63-3B114E01DBEE}"/>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A25CE332-73E0-4D26-EBF8-F17F921FF59A}"/>
              </a:ext>
            </a:extLst>
          </p:cNvPr>
          <p:cNvSpPr>
            <a:spLocks noGrp="1"/>
          </p:cNvSpPr>
          <p:nvPr>
            <p:ph type="sldNum" sz="quarter" idx="22"/>
          </p:nvPr>
        </p:nvSpPr>
        <p:spPr/>
        <p:txBody>
          <a:bodyPr/>
          <a:lstStyle/>
          <a:p>
            <a:fld id="{6C385236-B7BA-4938-9EA6-6DEC8CA653D7}" type="slidenum">
              <a:rPr lang="en-US" smtClean="0"/>
              <a:pPr/>
              <a:t>28</a:t>
            </a:fld>
            <a:endParaRPr lang="en-US"/>
          </a:p>
        </p:txBody>
      </p:sp>
      <p:sp>
        <p:nvSpPr>
          <p:cNvPr id="6" name="Title 5">
            <a:extLst>
              <a:ext uri="{FF2B5EF4-FFF2-40B4-BE49-F238E27FC236}">
                <a16:creationId xmlns:a16="http://schemas.microsoft.com/office/drawing/2014/main" id="{5B0DDF39-D0BD-D89A-06A9-FCBA2E3BE36B}"/>
              </a:ext>
            </a:extLst>
          </p:cNvPr>
          <p:cNvSpPr>
            <a:spLocks noGrp="1"/>
          </p:cNvSpPr>
          <p:nvPr>
            <p:ph type="title"/>
          </p:nvPr>
        </p:nvSpPr>
        <p:spPr/>
        <p:txBody>
          <a:bodyPr/>
          <a:lstStyle/>
          <a:p>
            <a:r>
              <a:rPr lang="en-US"/>
              <a:t>Naming and product hierarchy</a:t>
            </a:r>
          </a:p>
        </p:txBody>
      </p:sp>
      <p:sp>
        <p:nvSpPr>
          <p:cNvPr id="43" name="CasellaDiTesto 7">
            <a:extLst>
              <a:ext uri="{FF2B5EF4-FFF2-40B4-BE49-F238E27FC236}">
                <a16:creationId xmlns:a16="http://schemas.microsoft.com/office/drawing/2014/main" id="{DFE36392-5600-B288-6855-05A70100FE56}"/>
              </a:ext>
            </a:extLst>
          </p:cNvPr>
          <p:cNvSpPr txBox="1"/>
          <p:nvPr/>
        </p:nvSpPr>
        <p:spPr>
          <a:xfrm>
            <a:off x="365600" y="4976613"/>
            <a:ext cx="1430972" cy="738664"/>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177800" algn="l"/>
              </a:tabLst>
            </a:pPr>
            <a:r>
              <a:rPr lang="en-US" sz="1400" dirty="0">
                <a:latin typeface="Roboto Bold" panose="02000000000000000000" pitchFamily="2" charset="0"/>
              </a:rPr>
              <a:t>C:</a:t>
            </a:r>
          </a:p>
          <a:p>
            <a:pPr>
              <a:tabLst>
                <a:tab pos="177800" algn="l"/>
              </a:tabLst>
            </a:pPr>
            <a:r>
              <a:rPr lang="en-US" sz="1400" dirty="0"/>
              <a:t>compressed air driven</a:t>
            </a:r>
          </a:p>
        </p:txBody>
      </p:sp>
      <p:sp>
        <p:nvSpPr>
          <p:cNvPr id="44" name="Titolo 6">
            <a:extLst>
              <a:ext uri="{FF2B5EF4-FFF2-40B4-BE49-F238E27FC236}">
                <a16:creationId xmlns:a16="http://schemas.microsoft.com/office/drawing/2014/main" id="{09011FA7-30B9-0D62-836E-7A1CB8C3338F}"/>
              </a:ext>
            </a:extLst>
          </p:cNvPr>
          <p:cNvSpPr txBox="1">
            <a:spLocks/>
          </p:cNvSpPr>
          <p:nvPr/>
        </p:nvSpPr>
        <p:spPr>
          <a:xfrm>
            <a:off x="1181684" y="1675646"/>
            <a:ext cx="4507715" cy="436866"/>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it-IT" sz="3500" dirty="0"/>
              <a:t>VHC010 SBS Z1 EXA</a:t>
            </a:r>
          </a:p>
        </p:txBody>
      </p:sp>
      <p:cxnSp>
        <p:nvCxnSpPr>
          <p:cNvPr id="45" name="Connettore diritto 7">
            <a:extLst>
              <a:ext uri="{FF2B5EF4-FFF2-40B4-BE49-F238E27FC236}">
                <a16:creationId xmlns:a16="http://schemas.microsoft.com/office/drawing/2014/main" id="{C7B33421-6FCA-8813-C3E7-CC171B263049}"/>
              </a:ext>
            </a:extLst>
          </p:cNvPr>
          <p:cNvCxnSpPr>
            <a:cxnSpLocks/>
          </p:cNvCxnSpPr>
          <p:nvPr/>
        </p:nvCxnSpPr>
        <p:spPr>
          <a:xfrm rot="5400000">
            <a:off x="1623001" y="2264954"/>
            <a:ext cx="497931" cy="9955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6" name="CasellaDiTesto 7">
            <a:extLst>
              <a:ext uri="{FF2B5EF4-FFF2-40B4-BE49-F238E27FC236}">
                <a16:creationId xmlns:a16="http://schemas.microsoft.com/office/drawing/2014/main" id="{10966A19-430B-237F-2B67-DC222C377EC5}"/>
              </a:ext>
            </a:extLst>
          </p:cNvPr>
          <p:cNvSpPr txBox="1"/>
          <p:nvPr/>
        </p:nvSpPr>
        <p:spPr>
          <a:xfrm>
            <a:off x="2862867" y="3053757"/>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0: </a:t>
            </a:r>
            <a:r>
              <a:rPr lang="en-US" sz="1400" dirty="0"/>
              <a:t>320 mm platform</a:t>
            </a:r>
          </a:p>
        </p:txBody>
      </p:sp>
      <p:cxnSp>
        <p:nvCxnSpPr>
          <p:cNvPr id="47" name="Connettore diritto 19">
            <a:extLst>
              <a:ext uri="{FF2B5EF4-FFF2-40B4-BE49-F238E27FC236}">
                <a16:creationId xmlns:a16="http://schemas.microsoft.com/office/drawing/2014/main" id="{9A66C9F7-77C4-BF6B-E23F-2D069F3DDDC6}"/>
              </a:ext>
            </a:extLst>
          </p:cNvPr>
          <p:cNvCxnSpPr>
            <a:cxnSpLocks/>
            <a:endCxn id="46" idx="1"/>
          </p:cNvCxnSpPr>
          <p:nvPr/>
        </p:nvCxnSpPr>
        <p:spPr>
          <a:xfrm rot="16200000" flipH="1">
            <a:off x="1946629" y="2291408"/>
            <a:ext cx="1142392" cy="690083"/>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8" name="CasellaDiTesto 7">
            <a:extLst>
              <a:ext uri="{FF2B5EF4-FFF2-40B4-BE49-F238E27FC236}">
                <a16:creationId xmlns:a16="http://schemas.microsoft.com/office/drawing/2014/main" id="{D86572E5-4FDA-3FAD-03D5-7F631A49D46A}"/>
              </a:ext>
            </a:extLst>
          </p:cNvPr>
          <p:cNvSpPr txBox="1"/>
          <p:nvPr/>
        </p:nvSpPr>
        <p:spPr>
          <a:xfrm>
            <a:off x="2862867" y="2327551"/>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0: </a:t>
            </a:r>
            <a:r>
              <a:rPr lang="en-US" sz="1400" dirty="0"/>
              <a:t>Safe disposal</a:t>
            </a:r>
          </a:p>
        </p:txBody>
      </p:sp>
      <p:cxnSp>
        <p:nvCxnSpPr>
          <p:cNvPr id="49" name="Connettore diritto 25">
            <a:extLst>
              <a:ext uri="{FF2B5EF4-FFF2-40B4-BE49-F238E27FC236}">
                <a16:creationId xmlns:a16="http://schemas.microsoft.com/office/drawing/2014/main" id="{98874158-4C6F-4265-9852-E41D4DDB284B}"/>
              </a:ext>
            </a:extLst>
          </p:cNvPr>
          <p:cNvCxnSpPr>
            <a:cxnSpLocks/>
            <a:endCxn id="48" idx="1"/>
          </p:cNvCxnSpPr>
          <p:nvPr/>
        </p:nvCxnSpPr>
        <p:spPr>
          <a:xfrm rot="16200000" flipH="1">
            <a:off x="2568185" y="2186758"/>
            <a:ext cx="408686" cy="18067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0" name="Connettore diritto 14">
            <a:extLst>
              <a:ext uri="{FF2B5EF4-FFF2-40B4-BE49-F238E27FC236}">
                <a16:creationId xmlns:a16="http://schemas.microsoft.com/office/drawing/2014/main" id="{E8194ACD-E4F5-16F6-C06E-1D28192F879F}"/>
              </a:ext>
            </a:extLst>
          </p:cNvPr>
          <p:cNvCxnSpPr>
            <a:cxnSpLocks/>
            <a:endCxn id="75" idx="1"/>
          </p:cNvCxnSpPr>
          <p:nvPr/>
        </p:nvCxnSpPr>
        <p:spPr>
          <a:xfrm rot="16200000" flipH="1">
            <a:off x="2256827" y="2238073"/>
            <a:ext cx="771361" cy="440719"/>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ABAF262-04A9-0B94-44E7-92A6EBFB0B9D}"/>
              </a:ext>
            </a:extLst>
          </p:cNvPr>
          <p:cNvCxnSpPr/>
          <p:nvPr/>
        </p:nvCxnSpPr>
        <p:spPr>
          <a:xfrm>
            <a:off x="1831453" y="2065260"/>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84D569-F6C1-688B-61A1-906008DD9311}"/>
              </a:ext>
            </a:extLst>
          </p:cNvPr>
          <p:cNvCxnSpPr/>
          <p:nvPr/>
        </p:nvCxnSpPr>
        <p:spPr>
          <a:xfrm>
            <a:off x="2080818" y="2065260"/>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0BD6C7-E8BE-BDEF-C91A-7CC77D40BD3B}"/>
              </a:ext>
            </a:extLst>
          </p:cNvPr>
          <p:cNvCxnSpPr/>
          <p:nvPr/>
        </p:nvCxnSpPr>
        <p:spPr>
          <a:xfrm>
            <a:off x="2327978" y="2065260"/>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EBC1513-54E0-4C64-B7F8-F560AC524F58}"/>
              </a:ext>
            </a:extLst>
          </p:cNvPr>
          <p:cNvCxnSpPr/>
          <p:nvPr/>
        </p:nvCxnSpPr>
        <p:spPr>
          <a:xfrm>
            <a:off x="2603346" y="2065260"/>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itolo 6">
            <a:extLst>
              <a:ext uri="{FF2B5EF4-FFF2-40B4-BE49-F238E27FC236}">
                <a16:creationId xmlns:a16="http://schemas.microsoft.com/office/drawing/2014/main" id="{BEAE2CB8-3FAF-3CDD-C0E0-256EC8C49C6F}"/>
              </a:ext>
            </a:extLst>
          </p:cNvPr>
          <p:cNvSpPr txBox="1">
            <a:spLocks/>
          </p:cNvSpPr>
          <p:nvPr/>
        </p:nvSpPr>
        <p:spPr>
          <a:xfrm>
            <a:off x="1181684" y="4284405"/>
            <a:ext cx="4507715" cy="436866"/>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it-IT" sz="3500" dirty="0"/>
              <a:t>VHC011 Z1 EXA</a:t>
            </a:r>
          </a:p>
        </p:txBody>
      </p:sp>
      <p:cxnSp>
        <p:nvCxnSpPr>
          <p:cNvPr id="56" name="Connettore diritto 7">
            <a:extLst>
              <a:ext uri="{FF2B5EF4-FFF2-40B4-BE49-F238E27FC236}">
                <a16:creationId xmlns:a16="http://schemas.microsoft.com/office/drawing/2014/main" id="{D9A2C129-70EA-A4FB-40B6-8514073A18AD}"/>
              </a:ext>
            </a:extLst>
          </p:cNvPr>
          <p:cNvCxnSpPr>
            <a:cxnSpLocks/>
            <a:endCxn id="43" idx="3"/>
          </p:cNvCxnSpPr>
          <p:nvPr/>
        </p:nvCxnSpPr>
        <p:spPr>
          <a:xfrm rot="5400000">
            <a:off x="1523194" y="4947392"/>
            <a:ext cx="671931" cy="125174"/>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7" name="CasellaDiTesto 7">
            <a:extLst>
              <a:ext uri="{FF2B5EF4-FFF2-40B4-BE49-F238E27FC236}">
                <a16:creationId xmlns:a16="http://schemas.microsoft.com/office/drawing/2014/main" id="{898D8743-A0BB-E3DF-9992-2B295FB877CF}"/>
              </a:ext>
            </a:extLst>
          </p:cNvPr>
          <p:cNvSpPr txBox="1"/>
          <p:nvPr/>
        </p:nvSpPr>
        <p:spPr>
          <a:xfrm>
            <a:off x="2862867" y="5669418"/>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0:</a:t>
            </a:r>
            <a:r>
              <a:rPr lang="en-US" sz="1400" dirty="0"/>
              <a:t> 320 mm platform</a:t>
            </a:r>
          </a:p>
        </p:txBody>
      </p:sp>
      <p:cxnSp>
        <p:nvCxnSpPr>
          <p:cNvPr id="58" name="Connettore diritto 19">
            <a:extLst>
              <a:ext uri="{FF2B5EF4-FFF2-40B4-BE49-F238E27FC236}">
                <a16:creationId xmlns:a16="http://schemas.microsoft.com/office/drawing/2014/main" id="{6C0644A6-F575-0759-C299-3805D36C415E}"/>
              </a:ext>
            </a:extLst>
          </p:cNvPr>
          <p:cNvCxnSpPr>
            <a:cxnSpLocks/>
            <a:endCxn id="57" idx="1"/>
          </p:cNvCxnSpPr>
          <p:nvPr/>
        </p:nvCxnSpPr>
        <p:spPr>
          <a:xfrm rot="16200000" flipH="1">
            <a:off x="1942364" y="4902804"/>
            <a:ext cx="1150924" cy="690082"/>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9" name="CasellaDiTesto 7">
            <a:extLst>
              <a:ext uri="{FF2B5EF4-FFF2-40B4-BE49-F238E27FC236}">
                <a16:creationId xmlns:a16="http://schemas.microsoft.com/office/drawing/2014/main" id="{F69EBF55-1618-5F92-6183-EACB3BC1A9CC}"/>
              </a:ext>
            </a:extLst>
          </p:cNvPr>
          <p:cNvSpPr txBox="1"/>
          <p:nvPr/>
        </p:nvSpPr>
        <p:spPr>
          <a:xfrm>
            <a:off x="2862867" y="4945835"/>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1: </a:t>
            </a:r>
            <a:r>
              <a:rPr lang="en-US" sz="1400" dirty="0"/>
              <a:t>Pull&amp;Clean version</a:t>
            </a:r>
          </a:p>
        </p:txBody>
      </p:sp>
      <p:cxnSp>
        <p:nvCxnSpPr>
          <p:cNvPr id="60" name="Connettore diritto 25">
            <a:extLst>
              <a:ext uri="{FF2B5EF4-FFF2-40B4-BE49-F238E27FC236}">
                <a16:creationId xmlns:a16="http://schemas.microsoft.com/office/drawing/2014/main" id="{8D881573-530B-DAEE-3FB8-793C85CC735C}"/>
              </a:ext>
            </a:extLst>
          </p:cNvPr>
          <p:cNvCxnSpPr>
            <a:cxnSpLocks/>
            <a:endCxn id="59" idx="1"/>
          </p:cNvCxnSpPr>
          <p:nvPr/>
        </p:nvCxnSpPr>
        <p:spPr>
          <a:xfrm rot="16200000" flipH="1">
            <a:off x="2568186" y="4805043"/>
            <a:ext cx="408684" cy="18067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1" name="Connettore diritto 14">
            <a:extLst>
              <a:ext uri="{FF2B5EF4-FFF2-40B4-BE49-F238E27FC236}">
                <a16:creationId xmlns:a16="http://schemas.microsoft.com/office/drawing/2014/main" id="{1B0AF3A6-ACF8-076C-7763-D312BB2B2A10}"/>
              </a:ext>
            </a:extLst>
          </p:cNvPr>
          <p:cNvCxnSpPr>
            <a:cxnSpLocks/>
            <a:endCxn id="74" idx="1"/>
          </p:cNvCxnSpPr>
          <p:nvPr/>
        </p:nvCxnSpPr>
        <p:spPr>
          <a:xfrm rot="16200000" flipH="1">
            <a:off x="2246615" y="4841197"/>
            <a:ext cx="783438" cy="449066"/>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4A50A33-013E-34A0-42D4-DC3C89A596F4}"/>
              </a:ext>
            </a:extLst>
          </p:cNvPr>
          <p:cNvCxnSpPr/>
          <p:nvPr/>
        </p:nvCxnSpPr>
        <p:spPr>
          <a:xfrm>
            <a:off x="1831453"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B1E219A-F386-F149-3E0F-27B4C618A3E9}"/>
              </a:ext>
            </a:extLst>
          </p:cNvPr>
          <p:cNvCxnSpPr/>
          <p:nvPr/>
        </p:nvCxnSpPr>
        <p:spPr>
          <a:xfrm>
            <a:off x="2080818"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0D4CFE9-A1D8-5B60-500D-42D3FD39F1F0}"/>
              </a:ext>
            </a:extLst>
          </p:cNvPr>
          <p:cNvCxnSpPr/>
          <p:nvPr/>
        </p:nvCxnSpPr>
        <p:spPr>
          <a:xfrm>
            <a:off x="2327978"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262A68-B3F3-F65B-9A22-15702A44DF18}"/>
              </a:ext>
            </a:extLst>
          </p:cNvPr>
          <p:cNvCxnSpPr/>
          <p:nvPr/>
        </p:nvCxnSpPr>
        <p:spPr>
          <a:xfrm>
            <a:off x="2603346"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6" name="Connettore diritto 28">
            <a:extLst>
              <a:ext uri="{FF2B5EF4-FFF2-40B4-BE49-F238E27FC236}">
                <a16:creationId xmlns:a16="http://schemas.microsoft.com/office/drawing/2014/main" id="{01D157A0-DB4F-02C6-43F7-272891A2A21D}"/>
              </a:ext>
            </a:extLst>
          </p:cNvPr>
          <p:cNvCxnSpPr>
            <a:cxnSpLocks/>
            <a:endCxn id="67" idx="0"/>
          </p:cNvCxnSpPr>
          <p:nvPr/>
        </p:nvCxnSpPr>
        <p:spPr>
          <a:xfrm>
            <a:off x="4304744" y="2065254"/>
            <a:ext cx="1436469" cy="503735"/>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7" name="CasellaDiTesto 7">
            <a:extLst>
              <a:ext uri="{FF2B5EF4-FFF2-40B4-BE49-F238E27FC236}">
                <a16:creationId xmlns:a16="http://schemas.microsoft.com/office/drawing/2014/main" id="{515297ED-9E3F-88DF-F08B-17A747FAA7B0}"/>
              </a:ext>
            </a:extLst>
          </p:cNvPr>
          <p:cNvSpPr txBox="1"/>
          <p:nvPr/>
        </p:nvSpPr>
        <p:spPr>
          <a:xfrm>
            <a:off x="5157602" y="2568989"/>
            <a:ext cx="1167221" cy="261610"/>
          </a:xfrm>
          <a:prstGeom prst="rect">
            <a:avLst/>
          </a:prstGeom>
          <a:noFill/>
        </p:spPr>
        <p:txBody>
          <a:bodyPr wrap="square"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Acronyms</a:t>
            </a:r>
            <a:endParaRPr lang="en-US" sz="1400" dirty="0"/>
          </a:p>
        </p:txBody>
      </p:sp>
      <p:cxnSp>
        <p:nvCxnSpPr>
          <p:cNvPr id="68" name="Straight Connector 67">
            <a:extLst>
              <a:ext uri="{FF2B5EF4-FFF2-40B4-BE49-F238E27FC236}">
                <a16:creationId xmlns:a16="http://schemas.microsoft.com/office/drawing/2014/main" id="{F86D0EE6-DF9B-DE34-97CA-1BAA9B953658}"/>
              </a:ext>
            </a:extLst>
          </p:cNvPr>
          <p:cNvCxnSpPr>
            <a:cxnSpLocks/>
          </p:cNvCxnSpPr>
          <p:nvPr/>
        </p:nvCxnSpPr>
        <p:spPr>
          <a:xfrm>
            <a:off x="2962301" y="2065260"/>
            <a:ext cx="24250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Connettore diritto 28">
            <a:extLst>
              <a:ext uri="{FF2B5EF4-FFF2-40B4-BE49-F238E27FC236}">
                <a16:creationId xmlns:a16="http://schemas.microsoft.com/office/drawing/2014/main" id="{93B755B8-8246-037D-5ECB-9DCE938BBE6D}"/>
              </a:ext>
            </a:extLst>
          </p:cNvPr>
          <p:cNvCxnSpPr>
            <a:cxnSpLocks/>
            <a:endCxn id="71" idx="0"/>
          </p:cNvCxnSpPr>
          <p:nvPr/>
        </p:nvCxnSpPr>
        <p:spPr>
          <a:xfrm>
            <a:off x="4304744" y="4674014"/>
            <a:ext cx="1436469" cy="503735"/>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71" name="CasellaDiTesto 7">
            <a:extLst>
              <a:ext uri="{FF2B5EF4-FFF2-40B4-BE49-F238E27FC236}">
                <a16:creationId xmlns:a16="http://schemas.microsoft.com/office/drawing/2014/main" id="{1E9C1C71-A672-44B8-8792-D110035AAF7F}"/>
              </a:ext>
            </a:extLst>
          </p:cNvPr>
          <p:cNvSpPr txBox="1"/>
          <p:nvPr/>
        </p:nvSpPr>
        <p:spPr>
          <a:xfrm>
            <a:off x="5157602" y="5177749"/>
            <a:ext cx="1167221" cy="261610"/>
          </a:xfrm>
          <a:prstGeom prst="rect">
            <a:avLst/>
          </a:prstGeom>
          <a:noFill/>
        </p:spPr>
        <p:txBody>
          <a:bodyPr wrap="square"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Acronyms</a:t>
            </a:r>
            <a:endParaRPr lang="en-US" sz="1400" dirty="0"/>
          </a:p>
        </p:txBody>
      </p:sp>
      <p:cxnSp>
        <p:nvCxnSpPr>
          <p:cNvPr id="72" name="Straight Connector 71">
            <a:extLst>
              <a:ext uri="{FF2B5EF4-FFF2-40B4-BE49-F238E27FC236}">
                <a16:creationId xmlns:a16="http://schemas.microsoft.com/office/drawing/2014/main" id="{96D788F2-849F-5EFB-44C9-AB2A71331193}"/>
              </a:ext>
            </a:extLst>
          </p:cNvPr>
          <p:cNvCxnSpPr>
            <a:cxnSpLocks/>
          </p:cNvCxnSpPr>
          <p:nvPr/>
        </p:nvCxnSpPr>
        <p:spPr>
          <a:xfrm>
            <a:off x="2962301" y="4674020"/>
            <a:ext cx="24250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 name="CasellaDiTesto 7">
            <a:extLst>
              <a:ext uri="{FF2B5EF4-FFF2-40B4-BE49-F238E27FC236}">
                <a16:creationId xmlns:a16="http://schemas.microsoft.com/office/drawing/2014/main" id="{A3DE67BC-FFFD-C556-716F-2BA26E96AC8E}"/>
              </a:ext>
            </a:extLst>
          </p:cNvPr>
          <p:cNvSpPr txBox="1"/>
          <p:nvPr/>
        </p:nvSpPr>
        <p:spPr>
          <a:xfrm>
            <a:off x="387869" y="2187908"/>
            <a:ext cx="1430972" cy="738664"/>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177800" algn="l"/>
              </a:tabLst>
            </a:pPr>
            <a:r>
              <a:rPr lang="en-US" sz="1400" dirty="0">
                <a:latin typeface="Roboto Bold" panose="02000000000000000000" pitchFamily="2" charset="0"/>
              </a:rPr>
              <a:t>C:</a:t>
            </a:r>
          </a:p>
          <a:p>
            <a:pPr>
              <a:tabLst>
                <a:tab pos="177800" algn="l"/>
              </a:tabLst>
            </a:pPr>
            <a:r>
              <a:rPr lang="en-US" sz="1400"/>
              <a:t>compressed </a:t>
            </a:r>
            <a:r>
              <a:rPr lang="en-US" sz="1400" dirty="0"/>
              <a:t>air driven</a:t>
            </a:r>
          </a:p>
        </p:txBody>
      </p:sp>
      <p:sp>
        <p:nvSpPr>
          <p:cNvPr id="74" name="CasellaDiTesto 7">
            <a:extLst>
              <a:ext uri="{FF2B5EF4-FFF2-40B4-BE49-F238E27FC236}">
                <a16:creationId xmlns:a16="http://schemas.microsoft.com/office/drawing/2014/main" id="{86FB906A-9777-3BD9-7221-862F3B0B7AAD}"/>
              </a:ext>
            </a:extLst>
          </p:cNvPr>
          <p:cNvSpPr txBox="1"/>
          <p:nvPr/>
        </p:nvSpPr>
        <p:spPr>
          <a:xfrm>
            <a:off x="2862867" y="5303560"/>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1: </a:t>
            </a:r>
            <a:r>
              <a:rPr lang="en-US" sz="1400" dirty="0"/>
              <a:t>Pneumatic pump</a:t>
            </a:r>
          </a:p>
        </p:txBody>
      </p:sp>
      <p:sp>
        <p:nvSpPr>
          <p:cNvPr id="75" name="CasellaDiTesto 7">
            <a:extLst>
              <a:ext uri="{FF2B5EF4-FFF2-40B4-BE49-F238E27FC236}">
                <a16:creationId xmlns:a16="http://schemas.microsoft.com/office/drawing/2014/main" id="{985A155D-EE6F-348C-D58C-503C282CD929}"/>
              </a:ext>
            </a:extLst>
          </p:cNvPr>
          <p:cNvSpPr txBox="1"/>
          <p:nvPr/>
        </p:nvSpPr>
        <p:spPr>
          <a:xfrm>
            <a:off x="2862867" y="2690225"/>
            <a:ext cx="2520280" cy="307777"/>
          </a:xfrm>
          <a:prstGeom prst="rect">
            <a:avLst/>
          </a:prstGeom>
          <a:noFill/>
        </p:spPr>
        <p:txBody>
          <a:bodyPr wrap="square" rtlCol="0" anchor="ctr" anchorCtr="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Roboto Bold" panose="02000000000000000000" pitchFamily="2" charset="0"/>
              </a:rPr>
              <a:t>1: </a:t>
            </a:r>
            <a:r>
              <a:rPr lang="en-US" sz="1400" dirty="0"/>
              <a:t>Pneumatic pump</a:t>
            </a:r>
          </a:p>
        </p:txBody>
      </p:sp>
      <p:sp>
        <p:nvSpPr>
          <p:cNvPr id="79" name="Content Placeholder 14">
            <a:extLst>
              <a:ext uri="{FF2B5EF4-FFF2-40B4-BE49-F238E27FC236}">
                <a16:creationId xmlns:a16="http://schemas.microsoft.com/office/drawing/2014/main" id="{D1E8A896-084B-9A53-8CA1-F1BAFB9F7908}"/>
              </a:ext>
            </a:extLst>
          </p:cNvPr>
          <p:cNvSpPr txBox="1">
            <a:spLocks/>
          </p:cNvSpPr>
          <p:nvPr/>
        </p:nvSpPr>
        <p:spPr>
          <a:xfrm>
            <a:off x="7414175" y="629455"/>
            <a:ext cx="1933222" cy="3160737"/>
          </a:xfrm>
          <a:prstGeom prst="rect">
            <a:avLst/>
          </a:prstGeom>
        </p:spPr>
        <p:txBody>
          <a:bodyPr vert="horz" wrap="square" lIns="0" tIns="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tabLst>
                <a:tab pos="266700" algn="l"/>
              </a:tabLst>
            </a:pPr>
            <a:r>
              <a:rPr lang="en-US" sz="1600" dirty="0">
                <a:latin typeface="Roboto Bold" panose="02000000000000000000" pitchFamily="2" charset="0"/>
              </a:rPr>
              <a:t>L3 = </a:t>
            </a:r>
            <a:r>
              <a:rPr lang="en-US" sz="1600">
                <a:latin typeface="Roboto Bold" panose="02000000000000000000" pitchFamily="2" charset="0"/>
              </a:rPr>
              <a:t>Compressed air</a:t>
            </a:r>
            <a:endParaRPr lang="en-US" sz="1600" dirty="0">
              <a:latin typeface="Roboto Bold" panose="02000000000000000000" pitchFamily="2" charset="0"/>
            </a:endParaRPr>
          </a:p>
          <a:p>
            <a:pPr marL="0" indent="0">
              <a:lnSpc>
                <a:spcPct val="120000"/>
              </a:lnSpc>
              <a:spcBef>
                <a:spcPts val="0"/>
              </a:spcBef>
              <a:buFont typeface="Arial" panose="020B0604020202020204" pitchFamily="34" charset="0"/>
              <a:buNone/>
              <a:tabLst>
                <a:tab pos="266700" algn="l"/>
              </a:tabLst>
            </a:pPr>
            <a:endParaRPr lang="en-US" sz="1050" dirty="0">
              <a:latin typeface="Roboto Bold" panose="02000000000000000000" pitchFamily="2" charset="0"/>
            </a:endParaRPr>
          </a:p>
          <a:p>
            <a:pPr marL="0" indent="0">
              <a:lnSpc>
                <a:spcPct val="120000"/>
              </a:lnSpc>
              <a:spcBef>
                <a:spcPts val="0"/>
              </a:spcBef>
              <a:buFont typeface="Arial" panose="020B0604020202020204" pitchFamily="34" charset="0"/>
              <a:buNone/>
              <a:tabLst>
                <a:tab pos="266700" algn="l"/>
              </a:tabLst>
            </a:pPr>
            <a:r>
              <a:rPr lang="en-US" dirty="0">
                <a:latin typeface="Roboto Bold" panose="02000000000000000000" pitchFamily="2" charset="0"/>
              </a:rPr>
              <a:t>L4 = VHC01 ATEX</a:t>
            </a:r>
            <a:endParaRPr lang="en-US" sz="1100" dirty="0">
              <a:latin typeface="Roboto Bold" panose="02000000000000000000" pitchFamily="2" charset="0"/>
            </a:endParaRPr>
          </a:p>
          <a:p>
            <a:pPr marL="0" indent="0">
              <a:lnSpc>
                <a:spcPct val="120000"/>
              </a:lnSpc>
              <a:spcBef>
                <a:spcPts val="0"/>
              </a:spcBef>
              <a:buFont typeface="Arial" panose="020B0604020202020204" pitchFamily="34" charset="0"/>
              <a:buNone/>
              <a:tabLst>
                <a:tab pos="266700" algn="l"/>
              </a:tabLst>
            </a:pPr>
            <a:r>
              <a:rPr lang="en-US" sz="1100">
                <a:latin typeface="Roboto Bold" panose="02000000000000000000" pitchFamily="2" charset="0"/>
              </a:rPr>
              <a:t>L5 = </a:t>
            </a:r>
            <a:r>
              <a:rPr lang="en-US" sz="1100" dirty="0">
                <a:latin typeface="Roboto Bold" panose="02000000000000000000" pitchFamily="2" charset="0"/>
              </a:rPr>
              <a:t>VHC010 ATEX</a:t>
            </a:r>
          </a:p>
          <a:p>
            <a:pPr marL="0" indent="0">
              <a:lnSpc>
                <a:spcPct val="120000"/>
              </a:lnSpc>
              <a:spcBef>
                <a:spcPts val="0"/>
              </a:spcBef>
              <a:buFont typeface="Arial" panose="020B0604020202020204" pitchFamily="34" charset="0"/>
              <a:buNone/>
              <a:tabLst>
                <a:tab pos="266700" algn="l"/>
              </a:tabLst>
            </a:pPr>
            <a:r>
              <a:rPr lang="en-US" sz="1050">
                <a:latin typeface="Roboto Bold" panose="02000000000000000000" pitchFamily="2" charset="0"/>
              </a:rPr>
              <a:t>L6:	</a:t>
            </a:r>
            <a:r>
              <a:rPr lang="en-US" sz="1050"/>
              <a:t>• VHC010 </a:t>
            </a:r>
            <a:r>
              <a:rPr lang="en-US" sz="1050" dirty="0"/>
              <a:t>Z1 EXA</a:t>
            </a:r>
          </a:p>
          <a:p>
            <a:pPr marL="0" indent="0">
              <a:lnSpc>
                <a:spcPct val="120000"/>
              </a:lnSpc>
              <a:spcBef>
                <a:spcPts val="0"/>
              </a:spcBef>
              <a:buClr>
                <a:schemeClr val="tx1"/>
              </a:buClr>
              <a:buNone/>
              <a:tabLst>
                <a:tab pos="266700" algn="l"/>
              </a:tabLst>
            </a:pPr>
            <a:r>
              <a:rPr lang="en-US" sz="1050"/>
              <a:t>	• VHC010 </a:t>
            </a:r>
            <a:r>
              <a:rPr lang="en-US" sz="1050" dirty="0"/>
              <a:t>SBS </a:t>
            </a:r>
            <a:r>
              <a:rPr lang="en-US" sz="1050"/>
              <a:t>Z1 EXA</a:t>
            </a:r>
            <a:endParaRPr lang="en-US" sz="1050" dirty="0"/>
          </a:p>
          <a:p>
            <a:pPr marL="0" indent="0">
              <a:lnSpc>
                <a:spcPct val="120000"/>
              </a:lnSpc>
              <a:spcBef>
                <a:spcPts val="0"/>
              </a:spcBef>
              <a:buClr>
                <a:schemeClr val="tx1"/>
              </a:buClr>
              <a:buNone/>
              <a:tabLst>
                <a:tab pos="266700" algn="l"/>
              </a:tabLst>
            </a:pPr>
            <a:r>
              <a:rPr lang="en-US" sz="1100" dirty="0">
                <a:latin typeface="Roboto Bold" panose="02000000000000000000" pitchFamily="2" charset="0"/>
              </a:rPr>
              <a:t>L5 = VHC011 ATEX</a:t>
            </a:r>
            <a:endParaRPr lang="en-US" sz="1200" dirty="0">
              <a:latin typeface="Roboto Bold" panose="02000000000000000000" pitchFamily="2" charset="0"/>
            </a:endParaRPr>
          </a:p>
          <a:p>
            <a:pPr marL="0" indent="0">
              <a:lnSpc>
                <a:spcPct val="120000"/>
              </a:lnSpc>
              <a:spcBef>
                <a:spcPts val="0"/>
              </a:spcBef>
              <a:buFont typeface="Arial" panose="020B0604020202020204" pitchFamily="34" charset="0"/>
              <a:buNone/>
              <a:tabLst>
                <a:tab pos="266700" algn="l"/>
              </a:tabLst>
            </a:pPr>
            <a:r>
              <a:rPr lang="en-US" sz="1100">
                <a:latin typeface="Roboto Bold" panose="02000000000000000000" pitchFamily="2" charset="0"/>
              </a:rPr>
              <a:t>L6:	</a:t>
            </a:r>
            <a:r>
              <a:rPr lang="en-US" sz="1050"/>
              <a:t>• VHC011 </a:t>
            </a:r>
            <a:r>
              <a:rPr lang="en-US" sz="1050" dirty="0"/>
              <a:t>Z1 EXA</a:t>
            </a:r>
          </a:p>
          <a:p>
            <a:pPr marL="0" indent="0">
              <a:lnSpc>
                <a:spcPct val="120000"/>
              </a:lnSpc>
              <a:spcBef>
                <a:spcPts val="0"/>
              </a:spcBef>
              <a:buClr>
                <a:schemeClr val="tx1"/>
              </a:buClr>
              <a:buNone/>
              <a:tabLst>
                <a:tab pos="266700" algn="l"/>
              </a:tabLst>
            </a:pPr>
            <a:r>
              <a:rPr lang="en-US" sz="1050"/>
              <a:t>	• VHC011 </a:t>
            </a:r>
            <a:r>
              <a:rPr lang="en-US" sz="1050" dirty="0"/>
              <a:t>Z1 EXA AU </a:t>
            </a:r>
          </a:p>
          <a:p>
            <a:pPr marL="0" indent="0">
              <a:lnSpc>
                <a:spcPct val="120000"/>
              </a:lnSpc>
              <a:spcBef>
                <a:spcPts val="0"/>
              </a:spcBef>
              <a:buFont typeface="Arial" panose="020B0604020202020204" pitchFamily="34" charset="0"/>
              <a:buNone/>
              <a:tabLst>
                <a:tab pos="266700" algn="l"/>
              </a:tabLst>
            </a:pPr>
            <a:r>
              <a:rPr lang="en-US" sz="1100" dirty="0">
                <a:latin typeface="Roboto Bold" panose="02000000000000000000" pitchFamily="2" charset="0"/>
              </a:rPr>
              <a:t>L5 = VHC010 EXP</a:t>
            </a:r>
          </a:p>
          <a:p>
            <a:pPr marL="0" indent="0">
              <a:lnSpc>
                <a:spcPct val="120000"/>
              </a:lnSpc>
              <a:spcBef>
                <a:spcPts val="0"/>
              </a:spcBef>
              <a:buFont typeface="Arial" panose="020B0604020202020204" pitchFamily="34" charset="0"/>
              <a:buNone/>
              <a:tabLst>
                <a:tab pos="266700" algn="l"/>
              </a:tabLst>
            </a:pPr>
            <a:r>
              <a:rPr lang="en-US" sz="1050">
                <a:latin typeface="Roboto Bold" panose="02000000000000000000" pitchFamily="2" charset="0"/>
              </a:rPr>
              <a:t>L6:</a:t>
            </a:r>
            <a:r>
              <a:rPr lang="en-US" sz="1050"/>
              <a:t>	• VHC010 </a:t>
            </a:r>
            <a:r>
              <a:rPr lang="en-US" sz="1050" dirty="0"/>
              <a:t>EXP</a:t>
            </a:r>
          </a:p>
          <a:p>
            <a:pPr marL="0" indent="0">
              <a:lnSpc>
                <a:spcPct val="120000"/>
              </a:lnSpc>
              <a:spcBef>
                <a:spcPts val="0"/>
              </a:spcBef>
              <a:buClr>
                <a:schemeClr val="tx1"/>
              </a:buClr>
              <a:buNone/>
              <a:tabLst>
                <a:tab pos="266700" algn="l"/>
              </a:tabLst>
            </a:pPr>
            <a:r>
              <a:rPr lang="en-US" sz="1050"/>
              <a:t>	• VHC010 </a:t>
            </a:r>
            <a:r>
              <a:rPr lang="en-US" sz="1050" dirty="0"/>
              <a:t>SBS EXP</a:t>
            </a:r>
          </a:p>
          <a:p>
            <a:pPr marL="0" indent="0">
              <a:lnSpc>
                <a:spcPct val="120000"/>
              </a:lnSpc>
              <a:spcBef>
                <a:spcPts val="0"/>
              </a:spcBef>
              <a:buClr>
                <a:schemeClr val="tx1"/>
              </a:buClr>
              <a:buNone/>
              <a:tabLst>
                <a:tab pos="266700" algn="l"/>
              </a:tabLst>
            </a:pPr>
            <a:r>
              <a:rPr lang="en-US" sz="1200" dirty="0">
                <a:latin typeface="Roboto Bold" panose="02000000000000000000" pitchFamily="2" charset="0"/>
              </a:rPr>
              <a:t>L5 = VHC011 EXP</a:t>
            </a:r>
            <a:endParaRPr lang="en-US" sz="1400" dirty="0">
              <a:latin typeface="Roboto Bold" panose="02000000000000000000" pitchFamily="2" charset="0"/>
            </a:endParaRPr>
          </a:p>
          <a:p>
            <a:pPr marL="0" indent="0">
              <a:lnSpc>
                <a:spcPct val="120000"/>
              </a:lnSpc>
              <a:spcBef>
                <a:spcPts val="0"/>
              </a:spcBef>
              <a:buFont typeface="Arial" panose="020B0604020202020204" pitchFamily="34" charset="0"/>
              <a:buNone/>
              <a:tabLst>
                <a:tab pos="266700" algn="l"/>
              </a:tabLst>
            </a:pPr>
            <a:r>
              <a:rPr lang="en-US" sz="1200">
                <a:latin typeface="Roboto Bold" panose="02000000000000000000" pitchFamily="2" charset="0"/>
              </a:rPr>
              <a:t>L6:</a:t>
            </a:r>
            <a:r>
              <a:rPr lang="en-US" sz="1100"/>
              <a:t>	• VHC011 </a:t>
            </a:r>
            <a:r>
              <a:rPr lang="en-US" sz="1100" dirty="0"/>
              <a:t>EXP</a:t>
            </a:r>
          </a:p>
          <a:p>
            <a:pPr marL="0" indent="0">
              <a:lnSpc>
                <a:spcPct val="120000"/>
              </a:lnSpc>
              <a:spcBef>
                <a:spcPts val="0"/>
              </a:spcBef>
              <a:buClr>
                <a:schemeClr val="tx1"/>
              </a:buClr>
              <a:buNone/>
              <a:tabLst>
                <a:tab pos="266700" algn="l"/>
              </a:tabLst>
            </a:pPr>
            <a:r>
              <a:rPr lang="en-US" sz="1100"/>
              <a:t>	• VHC011 EXP AU</a:t>
            </a:r>
            <a:endParaRPr lang="en-US" sz="1600" dirty="0">
              <a:latin typeface="Roboto Bold" panose="02000000000000000000" pitchFamily="2" charset="0"/>
            </a:endParaRPr>
          </a:p>
        </p:txBody>
      </p:sp>
      <p:pic>
        <p:nvPicPr>
          <p:cNvPr id="90" name="Picture 89" descr="A close-up of a vacuum&#10;&#10;AI-generated content may be incorrect.">
            <a:extLst>
              <a:ext uri="{FF2B5EF4-FFF2-40B4-BE49-F238E27FC236}">
                <a16:creationId xmlns:a16="http://schemas.microsoft.com/office/drawing/2014/main" id="{611D86F8-6A50-00F5-073F-5762F4AC3B0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88451" y="1114067"/>
            <a:ext cx="1112466" cy="1480984"/>
          </a:xfrm>
          <a:prstGeom prst="rect">
            <a:avLst/>
          </a:prstGeom>
        </p:spPr>
      </p:pic>
      <p:pic>
        <p:nvPicPr>
          <p:cNvPr id="91" name="Picture 90" descr="A close-up of a vacuum&#10;&#10;AI-generated content may be incorrect.">
            <a:extLst>
              <a:ext uri="{FF2B5EF4-FFF2-40B4-BE49-F238E27FC236}">
                <a16:creationId xmlns:a16="http://schemas.microsoft.com/office/drawing/2014/main" id="{57998AB3-9653-51AF-41F0-F8ABB54C3B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30145" y="1114066"/>
            <a:ext cx="1221856" cy="1521262"/>
          </a:xfrm>
          <a:prstGeom prst="rect">
            <a:avLst/>
          </a:prstGeom>
        </p:spPr>
      </p:pic>
      <p:pic>
        <p:nvPicPr>
          <p:cNvPr id="92" name="Picture 91" descr="A close-up of a vacuum&#10;&#10;AI-generated content may be incorrect.">
            <a:extLst>
              <a:ext uri="{FF2B5EF4-FFF2-40B4-BE49-F238E27FC236}">
                <a16:creationId xmlns:a16="http://schemas.microsoft.com/office/drawing/2014/main" id="{99A2780D-3B6A-C062-56B0-E9A3182689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88451" y="2561029"/>
            <a:ext cx="1112466" cy="1480984"/>
          </a:xfrm>
          <a:prstGeom prst="rect">
            <a:avLst/>
          </a:prstGeom>
        </p:spPr>
      </p:pic>
      <p:pic>
        <p:nvPicPr>
          <p:cNvPr id="93" name="Picture 92" descr="A close-up of a vacuum&#10;&#10;AI-generated content may be incorrect.">
            <a:extLst>
              <a:ext uri="{FF2B5EF4-FFF2-40B4-BE49-F238E27FC236}">
                <a16:creationId xmlns:a16="http://schemas.microsoft.com/office/drawing/2014/main" id="{0A96768E-05F2-1866-7246-A7B5B3226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30145" y="2561028"/>
            <a:ext cx="1221856" cy="1521262"/>
          </a:xfrm>
          <a:prstGeom prst="rect">
            <a:avLst/>
          </a:prstGeom>
        </p:spPr>
      </p:pic>
      <p:pic>
        <p:nvPicPr>
          <p:cNvPr id="94" name="Picture 93" descr="A close-up of a vacuum&#10;&#10;AI-generated content may be incorrect.">
            <a:extLst>
              <a:ext uri="{FF2B5EF4-FFF2-40B4-BE49-F238E27FC236}">
                <a16:creationId xmlns:a16="http://schemas.microsoft.com/office/drawing/2014/main" id="{50FCB1CF-34FC-593A-3049-55CAFBE258C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88451" y="4672383"/>
            <a:ext cx="1112466" cy="1480984"/>
          </a:xfrm>
          <a:prstGeom prst="rect">
            <a:avLst/>
          </a:prstGeom>
        </p:spPr>
      </p:pic>
      <p:pic>
        <p:nvPicPr>
          <p:cNvPr id="95" name="Picture 94" descr="A close-up of a vacuum&#10;&#10;AI-generated content may be incorrect.">
            <a:extLst>
              <a:ext uri="{FF2B5EF4-FFF2-40B4-BE49-F238E27FC236}">
                <a16:creationId xmlns:a16="http://schemas.microsoft.com/office/drawing/2014/main" id="{C7F5317C-2D1B-6432-794A-13BCD52736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30145" y="4672382"/>
            <a:ext cx="1221856" cy="1521262"/>
          </a:xfrm>
          <a:prstGeom prst="rect">
            <a:avLst/>
          </a:prstGeom>
        </p:spPr>
      </p:pic>
      <p:sp>
        <p:nvSpPr>
          <p:cNvPr id="108" name="CasellaDiTesto 1">
            <a:extLst>
              <a:ext uri="{FF2B5EF4-FFF2-40B4-BE49-F238E27FC236}">
                <a16:creationId xmlns:a16="http://schemas.microsoft.com/office/drawing/2014/main" id="{638316B4-0CFD-FE54-332D-CD4541160001}"/>
              </a:ext>
            </a:extLst>
          </p:cNvPr>
          <p:cNvSpPr txBox="1"/>
          <p:nvPr/>
        </p:nvSpPr>
        <p:spPr>
          <a:xfrm>
            <a:off x="7269341" y="6052749"/>
            <a:ext cx="2927350" cy="232165"/>
          </a:xfrm>
          <a:prstGeom prst="rect">
            <a:avLst/>
          </a:prstGeom>
          <a:noFill/>
        </p:spPr>
        <p:txBody>
          <a:bodyPr wrap="square" lIns="144000" tIns="0" rIns="0" bIns="108000" rtlCol="0" anchor="b" anchorCtr="0">
            <a:spAutoFit/>
          </a:bodyPr>
          <a:lstStyle/>
          <a:p>
            <a:pPr algn="l"/>
            <a:r>
              <a:rPr lang="en-US" sz="800"/>
              <a:t>* Non HazLoc/Atex model upon request </a:t>
            </a:r>
            <a:endParaRPr lang="en-US" sz="800" dirty="0"/>
          </a:p>
        </p:txBody>
      </p:sp>
      <p:sp>
        <p:nvSpPr>
          <p:cNvPr id="112" name="TextBox 111">
            <a:extLst>
              <a:ext uri="{FF2B5EF4-FFF2-40B4-BE49-F238E27FC236}">
                <a16:creationId xmlns:a16="http://schemas.microsoft.com/office/drawing/2014/main" id="{7806DC8F-C0A8-9330-D930-F9F771E3F2E5}"/>
              </a:ext>
            </a:extLst>
          </p:cNvPr>
          <p:cNvSpPr txBox="1"/>
          <p:nvPr/>
        </p:nvSpPr>
        <p:spPr>
          <a:xfrm>
            <a:off x="7414175" y="4376308"/>
            <a:ext cx="1319272" cy="1480983"/>
          </a:xfrm>
          <a:prstGeom prst="rect">
            <a:avLst/>
          </a:prstGeom>
          <a:noFill/>
        </p:spPr>
        <p:txBody>
          <a:bodyPr vert="horz" wrap="square" lIns="0" tIns="0" rIns="0" bIns="0">
            <a:spAutoFit/>
          </a:bodyPr>
          <a:lstStyle/>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600" b="0" i="0" u="none" strike="noStrike" kern="1200" cap="none" spc="0" normalizeH="0" baseline="0" noProof="0">
                <a:ln>
                  <a:noFill/>
                </a:ln>
                <a:solidFill>
                  <a:srgbClr val="28313F"/>
                </a:solidFill>
                <a:effectLst/>
                <a:uLnTx/>
                <a:uFillTx/>
                <a:latin typeface="Roboto Bold" panose="02000000000000000000" pitchFamily="2" charset="0"/>
                <a:ea typeface="+mn-ea"/>
                <a:cs typeface="+mn-cs"/>
              </a:rPr>
              <a:t>*L4 = VHC01</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100" b="0" i="0" u="none" strike="noStrike" kern="1200" cap="none" spc="0" normalizeH="0" baseline="0" noProof="0">
                <a:ln>
                  <a:noFill/>
                </a:ln>
                <a:solidFill>
                  <a:srgbClr val="28313F"/>
                </a:solidFill>
                <a:effectLst/>
                <a:uLnTx/>
                <a:uFillTx/>
                <a:latin typeface="Roboto Bold" panose="02000000000000000000" pitchFamily="2" charset="0"/>
                <a:ea typeface="+mn-ea"/>
                <a:cs typeface="+mn-cs"/>
              </a:rPr>
              <a:t>L5 = VHC010</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100" b="0" i="0" u="none" strike="noStrike" kern="1200" cap="none" spc="0" normalizeH="0" baseline="0" noProof="0">
                <a:ln>
                  <a:noFill/>
                </a:ln>
                <a:solidFill>
                  <a:srgbClr val="28313F"/>
                </a:solidFill>
                <a:effectLst/>
                <a:uLnTx/>
                <a:uFillTx/>
                <a:latin typeface="Roboto Bold" panose="02000000000000000000" pitchFamily="2" charset="0"/>
                <a:ea typeface="+mn-ea"/>
                <a:cs typeface="+mn-cs"/>
              </a:rPr>
              <a:t>L6:</a:t>
            </a:r>
            <a:r>
              <a:rPr kumimoji="0" lang="en-US" sz="1050" b="0" i="0" u="none" strike="noStrike" kern="1200" cap="none" spc="0" normalizeH="0" baseline="0" noProof="0">
                <a:ln>
                  <a:noFill/>
                </a:ln>
                <a:solidFill>
                  <a:srgbClr val="28313F"/>
                </a:solidFill>
                <a:effectLst/>
                <a:uLnTx/>
                <a:uFillTx/>
                <a:latin typeface="Roboto Light"/>
                <a:ea typeface="+mn-ea"/>
                <a:cs typeface="+mn-cs"/>
              </a:rPr>
              <a:t>	• VHC010 CD</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050" b="0" i="0" u="none" strike="noStrike" kern="1200" cap="none" spc="0" normalizeH="0" baseline="0" noProof="0">
                <a:ln>
                  <a:noFill/>
                </a:ln>
                <a:solidFill>
                  <a:srgbClr val="28313F"/>
                </a:solidFill>
                <a:effectLst/>
                <a:uLnTx/>
                <a:uFillTx/>
                <a:latin typeface="Roboto Light"/>
                <a:ea typeface="+mn-ea"/>
                <a:cs typeface="+mn-cs"/>
              </a:rPr>
              <a:t>	• VHC010 CD SBS</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100" b="0" i="0" u="none" strike="noStrike" kern="1200" cap="none" spc="0" normalizeH="0" baseline="0" noProof="0">
                <a:ln>
                  <a:noFill/>
                </a:ln>
                <a:solidFill>
                  <a:srgbClr val="28313F"/>
                </a:solidFill>
                <a:effectLst/>
                <a:uLnTx/>
                <a:uFillTx/>
                <a:latin typeface="Roboto Bold" panose="02000000000000000000" pitchFamily="2" charset="0"/>
                <a:ea typeface="+mn-ea"/>
                <a:cs typeface="+mn-cs"/>
              </a:rPr>
              <a:t>L5 = VHC011 </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100" b="0" i="0" u="none" strike="noStrike" kern="1200" cap="none" spc="0" normalizeH="0" baseline="0" noProof="0">
                <a:ln>
                  <a:noFill/>
                </a:ln>
                <a:solidFill>
                  <a:srgbClr val="28313F"/>
                </a:solidFill>
                <a:effectLst/>
                <a:uLnTx/>
                <a:uFillTx/>
                <a:latin typeface="Roboto Bold" panose="02000000000000000000" pitchFamily="2" charset="0"/>
                <a:ea typeface="+mn-ea"/>
                <a:cs typeface="+mn-cs"/>
              </a:rPr>
              <a:t>L6:</a:t>
            </a:r>
            <a:r>
              <a:rPr kumimoji="0" lang="en-US" sz="1050" b="0" i="0" u="none" strike="noStrike" kern="1200" cap="none" spc="0" normalizeH="0" baseline="0" noProof="0">
                <a:ln>
                  <a:noFill/>
                </a:ln>
                <a:solidFill>
                  <a:srgbClr val="28313F"/>
                </a:solidFill>
                <a:effectLst/>
                <a:uLnTx/>
                <a:uFillTx/>
                <a:latin typeface="Roboto Light"/>
                <a:ea typeface="+mn-ea"/>
                <a:cs typeface="+mn-cs"/>
              </a:rPr>
              <a:t>	• VHC011 CD</a:t>
            </a:r>
          </a:p>
          <a:p>
            <a:pPr marL="0" marR="0" lvl="0" indent="0" algn="l" defTabSz="1023967" rtl="0" eaLnBrk="1" fontAlgn="auto" latinLnBrk="0" hangingPunct="1">
              <a:lnSpc>
                <a:spcPct val="120000"/>
              </a:lnSpc>
              <a:spcBef>
                <a:spcPts val="0"/>
              </a:spcBef>
              <a:spcAft>
                <a:spcPts val="0"/>
              </a:spcAft>
              <a:buClr>
                <a:srgbClr val="28313F"/>
              </a:buClr>
              <a:buSzTx/>
              <a:buFontTx/>
              <a:buNone/>
              <a:tabLst>
                <a:tab pos="266700" algn="l"/>
              </a:tabLst>
              <a:defRPr/>
            </a:pPr>
            <a:r>
              <a:rPr kumimoji="0" lang="en-US" sz="1050" b="0" i="0" u="none" strike="noStrike" kern="1200" cap="none" spc="0" normalizeH="0" baseline="0" noProof="0">
                <a:ln>
                  <a:noFill/>
                </a:ln>
                <a:solidFill>
                  <a:srgbClr val="28313F"/>
                </a:solidFill>
                <a:effectLst/>
                <a:uLnTx/>
                <a:uFillTx/>
                <a:latin typeface="Roboto Light"/>
                <a:ea typeface="+mn-ea"/>
                <a:cs typeface="+mn-cs"/>
              </a:rPr>
              <a:t>	• VHC011 CD AU</a:t>
            </a:r>
            <a:endParaRPr kumimoji="0" lang="en-US" sz="1100" b="0" i="0" u="none" strike="noStrike" kern="1200" cap="none" spc="0" normalizeH="0" baseline="0" noProof="0" dirty="0">
              <a:ln>
                <a:noFill/>
              </a:ln>
              <a:solidFill>
                <a:srgbClr val="28313F"/>
              </a:solidFill>
              <a:effectLst/>
              <a:uLnTx/>
              <a:uFillTx/>
              <a:latin typeface="Roboto Light"/>
              <a:ea typeface="+mn-ea"/>
              <a:cs typeface="+mn-cs"/>
            </a:endParaRPr>
          </a:p>
        </p:txBody>
      </p:sp>
    </p:spTree>
    <p:extLst>
      <p:ext uri="{BB962C8B-B14F-4D97-AF65-F5344CB8AC3E}">
        <p14:creationId xmlns:p14="http://schemas.microsoft.com/office/powerpoint/2010/main" val="30473370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5CBC-208E-2152-B4AB-7F089162AF5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6C7243-D2B5-74EC-A5CE-9B5DEB245446}"/>
              </a:ext>
            </a:extLst>
          </p:cNvPr>
          <p:cNvSpPr>
            <a:spLocks noGrp="1"/>
          </p:cNvSpPr>
          <p:nvPr>
            <p:ph type="ftr" sz="quarter" idx="19"/>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3AA408DE-1574-D197-9F5D-96DA32FD4ADA}"/>
              </a:ext>
            </a:extLst>
          </p:cNvPr>
          <p:cNvSpPr>
            <a:spLocks noGrp="1"/>
          </p:cNvSpPr>
          <p:nvPr>
            <p:ph type="sldNum" sz="quarter" idx="20"/>
          </p:nvPr>
        </p:nvSpPr>
        <p:spPr/>
        <p:txBody>
          <a:bodyPr/>
          <a:lstStyle/>
          <a:p>
            <a:fld id="{6C385236-B7BA-4938-9EA6-6DEC8CA653D7}" type="slidenum">
              <a:rPr lang="en-US" smtClean="0"/>
              <a:pPr/>
              <a:t>29</a:t>
            </a:fld>
            <a:endParaRPr lang="en-US"/>
          </a:p>
        </p:txBody>
      </p:sp>
      <p:sp>
        <p:nvSpPr>
          <p:cNvPr id="6" name="Title 5">
            <a:extLst>
              <a:ext uri="{FF2B5EF4-FFF2-40B4-BE49-F238E27FC236}">
                <a16:creationId xmlns:a16="http://schemas.microsoft.com/office/drawing/2014/main" id="{5F80E92D-01C0-72F5-983C-C50BCDC61E4F}"/>
              </a:ext>
            </a:extLst>
          </p:cNvPr>
          <p:cNvSpPr>
            <a:spLocks noGrp="1"/>
          </p:cNvSpPr>
          <p:nvPr>
            <p:ph type="title"/>
          </p:nvPr>
        </p:nvSpPr>
        <p:spPr/>
        <p:txBody>
          <a:bodyPr/>
          <a:lstStyle/>
          <a:p>
            <a:r>
              <a:rPr lang="en-US"/>
              <a:t>PNs and versions available at launch date</a:t>
            </a:r>
          </a:p>
        </p:txBody>
      </p:sp>
      <p:graphicFrame>
        <p:nvGraphicFramePr>
          <p:cNvPr id="8" name="Tabella 17">
            <a:extLst>
              <a:ext uri="{FF2B5EF4-FFF2-40B4-BE49-F238E27FC236}">
                <a16:creationId xmlns:a16="http://schemas.microsoft.com/office/drawing/2014/main" id="{48052BC2-3A89-888A-6066-38B34154A72F}"/>
              </a:ext>
            </a:extLst>
          </p:cNvPr>
          <p:cNvGraphicFramePr>
            <a:graphicFrameLocks noGrp="1"/>
          </p:cNvGraphicFramePr>
          <p:nvPr>
            <p:extLst>
              <p:ext uri="{D42A27DB-BD31-4B8C-83A1-F6EECF244321}">
                <p14:modId xmlns:p14="http://schemas.microsoft.com/office/powerpoint/2010/main" val="1383837375"/>
              </p:ext>
            </p:extLst>
          </p:nvPr>
        </p:nvGraphicFramePr>
        <p:xfrm>
          <a:off x="479425" y="1472715"/>
          <a:ext cx="4500000" cy="3120965"/>
        </p:xfrm>
        <a:graphic>
          <a:graphicData uri="http://schemas.openxmlformats.org/drawingml/2006/table">
            <a:tbl>
              <a:tblPr firstRow="1" bandRow="1">
                <a:effectLst/>
                <a:tableStyleId>{2D5ABB26-0587-4C30-8999-92F81FD0307C}</a:tableStyleId>
              </a:tblPr>
              <a:tblGrid>
                <a:gridCol w="1260000">
                  <a:extLst>
                    <a:ext uri="{9D8B030D-6E8A-4147-A177-3AD203B41FA5}">
                      <a16:colId xmlns:a16="http://schemas.microsoft.com/office/drawing/2014/main" val="2264820808"/>
                    </a:ext>
                  </a:extLst>
                </a:gridCol>
                <a:gridCol w="2160000">
                  <a:extLst>
                    <a:ext uri="{9D8B030D-6E8A-4147-A177-3AD203B41FA5}">
                      <a16:colId xmlns:a16="http://schemas.microsoft.com/office/drawing/2014/main" val="1183238228"/>
                    </a:ext>
                  </a:extLst>
                </a:gridCol>
                <a:gridCol w="1080000">
                  <a:extLst>
                    <a:ext uri="{9D8B030D-6E8A-4147-A177-3AD203B41FA5}">
                      <a16:colId xmlns:a16="http://schemas.microsoft.com/office/drawing/2014/main" val="1171133363"/>
                    </a:ext>
                  </a:extLst>
                </a:gridCol>
              </a:tblGrid>
              <a:tr h="182880">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a:ea typeface="+mn-ea"/>
                          <a:cs typeface="+mn-cs"/>
                          <a:sym typeface=""/>
                        </a:rPr>
                        <a:t>Model </a:t>
                      </a:r>
                      <a:r>
                        <a:rPr lang="it-IT" sz="900" b="0" i="0" u="none" strike="noStrike" kern="1200" cap="none" spc="0" normalizeH="0" baseline="0" dirty="0" err="1">
                          <a:solidFill>
                            <a:schemeClr val="tx1"/>
                          </a:solidFill>
                          <a:effectLst/>
                          <a:latin typeface="Roboto Bold"/>
                          <a:ea typeface="+mn-ea"/>
                          <a:cs typeface="+mn-cs"/>
                          <a:sym typeface=""/>
                        </a:rPr>
                        <a:t>type</a:t>
                      </a:r>
                      <a:r>
                        <a:rPr lang="it-IT" sz="900" b="0" i="0" u="none" strike="noStrike" kern="1200" cap="none" spc="0" normalizeH="0" baseline="0" dirty="0">
                          <a:solidFill>
                            <a:schemeClr val="tx1"/>
                          </a:solidFill>
                          <a:effectLst/>
                          <a:latin typeface="Roboto Bold"/>
                          <a:ea typeface="+mn-ea"/>
                          <a:cs typeface="+mn-cs"/>
                          <a:sym typeface=""/>
                        </a:rPr>
                        <a:t> </a:t>
                      </a:r>
                    </a:p>
                  </a:txBody>
                  <a:tcPr marL="54000" marR="54000" marT="72000" marB="72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solidFill>
                          <a:effectLst/>
                          <a:latin typeface="Roboto Bold"/>
                          <a:ea typeface="+mn-ea"/>
                          <a:cs typeface="+mn-cs"/>
                          <a:sym typeface=""/>
                        </a:rPr>
                        <a:t>PN</a:t>
                      </a:r>
                    </a:p>
                  </a:txBody>
                  <a:tcPr marL="54000" marR="54000" marT="72000" marB="72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endParaRPr lang="it-IT" sz="900" b="0" i="0" u="none" strike="noStrike" kern="1200" cap="none" spc="0" normalizeH="0" baseline="0" dirty="0">
                        <a:solidFill>
                          <a:schemeClr val="tx1"/>
                        </a:solidFill>
                        <a:effectLst/>
                        <a:latin typeface="Roboto Bold" panose="02000000000000000000" pitchFamily="2" charset="0"/>
                        <a:ea typeface="+mn-ea"/>
                        <a:cs typeface="+mn-cs"/>
                        <a:sym typeface=""/>
                      </a:endParaRPr>
                    </a:p>
                  </a:txBody>
                  <a:tcPr marL="54000" marR="54000" marT="72000" marB="72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474532019"/>
                  </a:ext>
                </a:extLst>
              </a:tr>
              <a:tr h="309365">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4061300042</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VHC010 Z1 EXA</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rowSpan="6">
                  <a:txBody>
                    <a:bodyPr/>
                    <a:lstStyle/>
                    <a:p>
                      <a:pPr marL="0" marR="0" lvl="0" indent="0" algn="ctr"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EU</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86616923"/>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4061300043</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VHC010 Z1 EXA 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606683507"/>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4061300044</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pl-PL"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VHC010 Z1 EXA 2X 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55384594"/>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4061300045</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VHC011 Z1 EXA</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94355259"/>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4061300046</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VHC011 Z1 EXA AU</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37392671"/>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4061300047</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VHC011 Z1 EXA 3X</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6309256"/>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4061300048</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a:ea typeface="+mn-ea"/>
                          <a:cs typeface="+mn-cs"/>
                        </a:rPr>
                        <a:t>VHC010 EXP 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rowSpan="4">
                  <a:txBody>
                    <a:bodyPr/>
                    <a:lstStyle/>
                    <a:p>
                      <a:pPr marL="0" marR="0" lvl="0" indent="0" algn="ctr" defTabSz="1023967" rtl="0" eaLnBrk="1" fontAlgn="auto"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US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065067669"/>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4061300049</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VHC010 EXP 2X SBS</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64969452"/>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4061300050</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VHC011 EXP AU</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073475686"/>
                  </a:ext>
                </a:extLst>
              </a:tr>
              <a:tr h="182880">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mn-lt"/>
                          <a:ea typeface="+mn-ea"/>
                          <a:cs typeface="+mn-cs"/>
                        </a:rPr>
                        <a:t>4061300051</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latinLnBrk="0" hangingPunct="1">
                        <a:lnSpc>
                          <a:spcPct val="100000"/>
                        </a:lnSpc>
                        <a:spcBef>
                          <a:spcPts val="0"/>
                        </a:spcBef>
                        <a:spcAft>
                          <a:spcPts val="0"/>
                        </a:spcAft>
                        <a:buFontTx/>
                        <a:buNone/>
                      </a:pPr>
                      <a:r>
                        <a:rPr lang="it-IT" sz="900" b="0" i="0" u="none" strike="noStrike" kern="1200" cap="none" spc="0" normalizeH="0" baseline="0" dirty="0">
                          <a:solidFill>
                            <a:schemeClr val="tx1">
                              <a:lumMod val="100000"/>
                            </a:schemeClr>
                          </a:solidFill>
                          <a:effectLst/>
                          <a:latin typeface="Roboto Light" panose="02000000000000000000" pitchFamily="2" charset="0"/>
                          <a:ea typeface="+mn-ea"/>
                          <a:cs typeface="+mn-cs"/>
                        </a:rPr>
                        <a:t>VHC011 EXP AU 3X</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it-IT" sz="1000" dirty="0">
                        <a:latin typeface="+mn-lt"/>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69757186"/>
                  </a:ext>
                </a:extLst>
              </a:tr>
            </a:tbl>
          </a:graphicData>
        </a:graphic>
      </p:graphicFrame>
      <p:grpSp>
        <p:nvGrpSpPr>
          <p:cNvPr id="9" name="Group 8">
            <a:extLst>
              <a:ext uri="{FF2B5EF4-FFF2-40B4-BE49-F238E27FC236}">
                <a16:creationId xmlns:a16="http://schemas.microsoft.com/office/drawing/2014/main" id="{41BEC332-249C-6EF6-97BB-041970EA01F8}"/>
              </a:ext>
            </a:extLst>
          </p:cNvPr>
          <p:cNvGrpSpPr/>
          <p:nvPr/>
        </p:nvGrpSpPr>
        <p:grpSpPr>
          <a:xfrm>
            <a:off x="6405355" y="1848871"/>
            <a:ext cx="5520162" cy="4294257"/>
            <a:chOff x="749596" y="3635098"/>
            <a:chExt cx="4077701" cy="3172134"/>
          </a:xfrm>
        </p:grpSpPr>
        <p:pic>
          <p:nvPicPr>
            <p:cNvPr id="10" name="Picture 9" descr="A close-up of a vacuum&#10;&#10;AI-generated content may be incorrect.">
              <a:extLst>
                <a:ext uri="{FF2B5EF4-FFF2-40B4-BE49-F238E27FC236}">
                  <a16:creationId xmlns:a16="http://schemas.microsoft.com/office/drawing/2014/main" id="{D33410D7-609A-9453-93CD-FBA59CE9E758}"/>
                </a:ext>
              </a:extLst>
            </p:cNvPr>
            <p:cNvPicPr>
              <a:picLocks noChangeAspect="1"/>
            </p:cNvPicPr>
            <p:nvPr/>
          </p:nvPicPr>
          <p:blipFill>
            <a:blip r:embed="rId2"/>
            <a:stretch>
              <a:fillRect/>
            </a:stretch>
          </p:blipFill>
          <p:spPr>
            <a:xfrm>
              <a:off x="749596" y="3635098"/>
              <a:ext cx="2306686" cy="3070805"/>
            </a:xfrm>
            <a:prstGeom prst="rect">
              <a:avLst/>
            </a:prstGeom>
          </p:spPr>
        </p:pic>
        <p:pic>
          <p:nvPicPr>
            <p:cNvPr id="11" name="Picture 10" descr="A close-up of a vacuum&#10;&#10;AI-generated content may be incorrect.">
              <a:extLst>
                <a:ext uri="{FF2B5EF4-FFF2-40B4-BE49-F238E27FC236}">
                  <a16:creationId xmlns:a16="http://schemas.microsoft.com/office/drawing/2014/main" id="{D44D1A18-42F9-D6A1-F017-A6D54D8549D5}"/>
                </a:ext>
              </a:extLst>
            </p:cNvPr>
            <p:cNvPicPr>
              <a:picLocks noChangeAspect="1"/>
            </p:cNvPicPr>
            <p:nvPr/>
          </p:nvPicPr>
          <p:blipFill>
            <a:blip r:embed="rId3"/>
            <a:stretch>
              <a:fillRect/>
            </a:stretch>
          </p:blipFill>
          <p:spPr>
            <a:xfrm>
              <a:off x="2293793" y="3652912"/>
              <a:ext cx="2533504" cy="3154320"/>
            </a:xfrm>
            <a:prstGeom prst="rect">
              <a:avLst/>
            </a:prstGeom>
          </p:spPr>
        </p:pic>
      </p:grpSp>
    </p:spTree>
    <p:extLst>
      <p:ext uri="{BB962C8B-B14F-4D97-AF65-F5344CB8AC3E}">
        <p14:creationId xmlns:p14="http://schemas.microsoft.com/office/powerpoint/2010/main" val="31709390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D234C464-C9E6-18E2-DAC8-DD95E766F83D}"/>
              </a:ext>
            </a:extLst>
          </p:cNvPr>
          <p:cNvSpPr>
            <a:spLocks noGrp="1"/>
          </p:cNvSpPr>
          <p:nvPr>
            <p:ph type="ctrTitle"/>
          </p:nvPr>
        </p:nvSpPr>
        <p:spPr/>
        <p:txBody>
          <a:bodyPr/>
          <a:lstStyle/>
          <a:p>
            <a:r>
              <a:rPr lang="en-US" dirty="0"/>
              <a:t>1</a:t>
            </a:r>
          </a:p>
        </p:txBody>
      </p:sp>
      <p:sp>
        <p:nvSpPr>
          <p:cNvPr id="19" name="Text Placeholder 18">
            <a:extLst>
              <a:ext uri="{FF2B5EF4-FFF2-40B4-BE49-F238E27FC236}">
                <a16:creationId xmlns:a16="http://schemas.microsoft.com/office/drawing/2014/main" id="{ABAD22E9-997D-AA79-99CE-DCD6303A1098}"/>
              </a:ext>
            </a:extLst>
          </p:cNvPr>
          <p:cNvSpPr>
            <a:spLocks noGrp="1"/>
          </p:cNvSpPr>
          <p:nvPr>
            <p:ph type="body" sz="quarter" idx="13"/>
          </p:nvPr>
        </p:nvSpPr>
        <p:spPr/>
        <p:txBody>
          <a:bodyPr/>
          <a:lstStyle/>
          <a:p>
            <a:r>
              <a:rPr lang="en-US" dirty="0"/>
              <a:t>Mini IVS compressed air layouts</a:t>
            </a:r>
          </a:p>
        </p:txBody>
      </p:sp>
      <p:sp>
        <p:nvSpPr>
          <p:cNvPr id="16" name="Footer Placeholder 15">
            <a:extLst>
              <a:ext uri="{FF2B5EF4-FFF2-40B4-BE49-F238E27FC236}">
                <a16:creationId xmlns:a16="http://schemas.microsoft.com/office/drawing/2014/main" id="{5A9487AA-EECB-0021-6629-0052922F4A6B}"/>
              </a:ext>
            </a:extLst>
          </p:cNvPr>
          <p:cNvSpPr>
            <a:spLocks noGrp="1"/>
          </p:cNvSpPr>
          <p:nvPr>
            <p:ph type="ftr" sz="quarter" idx="15"/>
          </p:nvPr>
        </p:nvSpPr>
        <p:spPr/>
        <p:txBody>
          <a:bodyPr/>
          <a:lstStyle/>
          <a:p>
            <a:pPr algn="l"/>
            <a:r>
              <a:rPr lang="en-US" dirty="0"/>
              <a:t>COMPANY CONFIDENTIAL</a:t>
            </a:r>
          </a:p>
        </p:txBody>
      </p:sp>
      <p:sp>
        <p:nvSpPr>
          <p:cNvPr id="17" name="Slide Number Placeholder 16">
            <a:extLst>
              <a:ext uri="{FF2B5EF4-FFF2-40B4-BE49-F238E27FC236}">
                <a16:creationId xmlns:a16="http://schemas.microsoft.com/office/drawing/2014/main" id="{D64A9892-B617-8686-11C2-61F847F28E99}"/>
              </a:ext>
            </a:extLst>
          </p:cNvPr>
          <p:cNvSpPr>
            <a:spLocks noGrp="1"/>
          </p:cNvSpPr>
          <p:nvPr>
            <p:ph type="sldNum" sz="quarter" idx="16"/>
          </p:nvPr>
        </p:nvSpPr>
        <p:spPr/>
        <p:txBody>
          <a:bodyPr/>
          <a:lstStyle/>
          <a:p>
            <a:fld id="{6C385236-B7BA-4938-9EA6-6DEC8CA653D7}" type="slidenum">
              <a:rPr lang="en-US" smtClean="0"/>
              <a:pPr/>
              <a:t>3</a:t>
            </a:fld>
            <a:endParaRPr lang="en-US" dirty="0"/>
          </a:p>
        </p:txBody>
      </p:sp>
    </p:spTree>
    <p:extLst>
      <p:ext uri="{BB962C8B-B14F-4D97-AF65-F5344CB8AC3E}">
        <p14:creationId xmlns:p14="http://schemas.microsoft.com/office/powerpoint/2010/main" val="64858548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5BB37-448D-B1FA-6ED3-6FDB61B0113B}"/>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81ACCC7-2451-7549-D107-95DCD8974AB8}"/>
              </a:ext>
            </a:extLst>
          </p:cNvPr>
          <p:cNvSpPr>
            <a:spLocks noGrp="1"/>
          </p:cNvSpPr>
          <p:nvPr>
            <p:ph type="ctrTitle"/>
          </p:nvPr>
        </p:nvSpPr>
        <p:spPr/>
        <p:txBody>
          <a:bodyPr/>
          <a:lstStyle/>
          <a:p>
            <a:r>
              <a:rPr lang="en-US" dirty="0"/>
              <a:t>8</a:t>
            </a:r>
          </a:p>
        </p:txBody>
      </p:sp>
      <p:sp>
        <p:nvSpPr>
          <p:cNvPr id="19" name="Text Placeholder 18">
            <a:extLst>
              <a:ext uri="{FF2B5EF4-FFF2-40B4-BE49-F238E27FC236}">
                <a16:creationId xmlns:a16="http://schemas.microsoft.com/office/drawing/2014/main" id="{B958A74B-0961-1BBC-CE11-C2C0F1CC6CB6}"/>
              </a:ext>
            </a:extLst>
          </p:cNvPr>
          <p:cNvSpPr>
            <a:spLocks noGrp="1"/>
          </p:cNvSpPr>
          <p:nvPr>
            <p:ph type="body" sz="quarter" idx="13"/>
          </p:nvPr>
        </p:nvSpPr>
        <p:spPr/>
        <p:txBody>
          <a:bodyPr/>
          <a:lstStyle/>
          <a:p>
            <a:r>
              <a:rPr lang="en-US"/>
              <a:t>The corporate responsibility</a:t>
            </a:r>
          </a:p>
        </p:txBody>
      </p:sp>
      <p:sp>
        <p:nvSpPr>
          <p:cNvPr id="16" name="Footer Placeholder 15">
            <a:extLst>
              <a:ext uri="{FF2B5EF4-FFF2-40B4-BE49-F238E27FC236}">
                <a16:creationId xmlns:a16="http://schemas.microsoft.com/office/drawing/2014/main" id="{FB1837EF-48D7-2EAA-1F11-130B530AE6C4}"/>
              </a:ext>
            </a:extLst>
          </p:cNvPr>
          <p:cNvSpPr>
            <a:spLocks noGrp="1"/>
          </p:cNvSpPr>
          <p:nvPr>
            <p:ph type="ftr" sz="quarter" idx="15"/>
          </p:nvPr>
        </p:nvSpPr>
        <p:spPr/>
        <p:txBody>
          <a:bodyPr/>
          <a:lstStyle/>
          <a:p>
            <a:pPr algn="l"/>
            <a:r>
              <a:rPr lang="en-US"/>
              <a:t>COMPANY CONFIDENTIAL</a:t>
            </a:r>
            <a:endParaRPr lang="en-US" dirty="0"/>
          </a:p>
        </p:txBody>
      </p:sp>
      <p:sp>
        <p:nvSpPr>
          <p:cNvPr id="17" name="Slide Number Placeholder 16">
            <a:extLst>
              <a:ext uri="{FF2B5EF4-FFF2-40B4-BE49-F238E27FC236}">
                <a16:creationId xmlns:a16="http://schemas.microsoft.com/office/drawing/2014/main" id="{7804E5E2-5BD8-C198-7CE2-163C3960373A}"/>
              </a:ext>
            </a:extLst>
          </p:cNvPr>
          <p:cNvSpPr>
            <a:spLocks noGrp="1"/>
          </p:cNvSpPr>
          <p:nvPr>
            <p:ph type="sldNum" sz="quarter" idx="16"/>
          </p:nvPr>
        </p:nvSpPr>
        <p:spPr/>
        <p:txBody>
          <a:bodyPr/>
          <a:lstStyle/>
          <a:p>
            <a:fld id="{6C385236-B7BA-4938-9EA6-6DEC8CA653D7}" type="slidenum">
              <a:rPr lang="en-US" smtClean="0"/>
              <a:pPr/>
              <a:t>30</a:t>
            </a:fld>
            <a:endParaRPr lang="en-US"/>
          </a:p>
        </p:txBody>
      </p:sp>
    </p:spTree>
    <p:extLst>
      <p:ext uri="{BB962C8B-B14F-4D97-AF65-F5344CB8AC3E}">
        <p14:creationId xmlns:p14="http://schemas.microsoft.com/office/powerpoint/2010/main" val="368346620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holding a small plant&#10;&#10;AI-generated content may be incorrect.">
            <a:extLst>
              <a:ext uri="{FF2B5EF4-FFF2-40B4-BE49-F238E27FC236}">
                <a16:creationId xmlns:a16="http://schemas.microsoft.com/office/drawing/2014/main" id="{488AD233-68AC-9BE7-B396-538108B247A9}"/>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l="18215" r="18215"/>
          <a:stretch>
            <a:fillRect/>
          </a:stretch>
        </p:blipFill>
        <p:spPr/>
      </p:pic>
      <p:sp>
        <p:nvSpPr>
          <p:cNvPr id="4" name="Footer Placeholder 3">
            <a:extLst>
              <a:ext uri="{FF2B5EF4-FFF2-40B4-BE49-F238E27FC236}">
                <a16:creationId xmlns:a16="http://schemas.microsoft.com/office/drawing/2014/main" id="{AFCFC741-534D-8A80-6D8F-C1E1842159E4}"/>
              </a:ext>
            </a:extLst>
          </p:cNvPr>
          <p:cNvSpPr>
            <a:spLocks noGrp="1"/>
          </p:cNvSpPr>
          <p:nvPr>
            <p:ph type="ftr" sz="quarter" idx="21"/>
          </p:nvPr>
        </p:nvSpPr>
        <p:spPr/>
        <p:txBody>
          <a:bodyPr/>
          <a:lstStyle/>
          <a:p>
            <a:pPr algn="l"/>
            <a:r>
              <a:rPr lang="en-US"/>
              <a:t>COMPANY CONFIDENTIAL</a:t>
            </a:r>
            <a:endParaRPr lang="en-US" dirty="0"/>
          </a:p>
        </p:txBody>
      </p:sp>
      <p:sp>
        <p:nvSpPr>
          <p:cNvPr id="5" name="Slide Number Placeholder 4">
            <a:extLst>
              <a:ext uri="{FF2B5EF4-FFF2-40B4-BE49-F238E27FC236}">
                <a16:creationId xmlns:a16="http://schemas.microsoft.com/office/drawing/2014/main" id="{E0094F31-2A8B-B4BB-B5F4-6410C88BFD06}"/>
              </a:ext>
            </a:extLst>
          </p:cNvPr>
          <p:cNvSpPr>
            <a:spLocks noGrp="1"/>
          </p:cNvSpPr>
          <p:nvPr>
            <p:ph type="sldNum" sz="quarter" idx="22"/>
          </p:nvPr>
        </p:nvSpPr>
        <p:spPr/>
        <p:txBody>
          <a:bodyPr/>
          <a:lstStyle/>
          <a:p>
            <a:fld id="{6C385236-B7BA-4938-9EA6-6DEC8CA653D7}" type="slidenum">
              <a:rPr lang="en-US" smtClean="0"/>
              <a:pPr/>
              <a:t>31</a:t>
            </a:fld>
            <a:endParaRPr lang="en-US"/>
          </a:p>
        </p:txBody>
      </p:sp>
      <p:sp>
        <p:nvSpPr>
          <p:cNvPr id="6" name="Title 5">
            <a:extLst>
              <a:ext uri="{FF2B5EF4-FFF2-40B4-BE49-F238E27FC236}">
                <a16:creationId xmlns:a16="http://schemas.microsoft.com/office/drawing/2014/main" id="{B0442FF7-5184-8D84-2485-0CAF9544CF73}"/>
              </a:ext>
            </a:extLst>
          </p:cNvPr>
          <p:cNvSpPr>
            <a:spLocks noGrp="1"/>
          </p:cNvSpPr>
          <p:nvPr>
            <p:ph type="title"/>
          </p:nvPr>
        </p:nvSpPr>
        <p:spPr/>
        <p:txBody>
          <a:bodyPr/>
          <a:lstStyle/>
          <a:p>
            <a:r>
              <a:rPr lang="en-US"/>
              <a:t>The corporate responsibility</a:t>
            </a:r>
          </a:p>
        </p:txBody>
      </p:sp>
      <p:sp>
        <p:nvSpPr>
          <p:cNvPr id="13" name="Content Placeholder 1">
            <a:extLst>
              <a:ext uri="{FF2B5EF4-FFF2-40B4-BE49-F238E27FC236}">
                <a16:creationId xmlns:a16="http://schemas.microsoft.com/office/drawing/2014/main" id="{C15E9166-DC35-1561-065A-68DAAAC26045}"/>
              </a:ext>
            </a:extLst>
          </p:cNvPr>
          <p:cNvSpPr txBox="1">
            <a:spLocks/>
          </p:cNvSpPr>
          <p:nvPr/>
        </p:nvSpPr>
        <p:spPr>
          <a:xfrm>
            <a:off x="1225732" y="2555031"/>
            <a:ext cx="4021328" cy="272895"/>
          </a:xfrm>
          <a:prstGeom prst="rect">
            <a:avLst/>
          </a:prstGeom>
        </p:spPr>
        <p:txBody>
          <a:bodyPr vert="horz" lIns="365760" tIns="0" rIns="0" bIns="0" rtlCol="0" anchor="ctr"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600">
                <a:solidFill>
                  <a:schemeClr val="accent3"/>
                </a:solidFill>
                <a:latin typeface="+mj-lt"/>
              </a:rPr>
              <a:t>No emissions during production</a:t>
            </a:r>
          </a:p>
        </p:txBody>
      </p:sp>
      <p:sp>
        <p:nvSpPr>
          <p:cNvPr id="14" name="Content Placeholder 1">
            <a:extLst>
              <a:ext uri="{FF2B5EF4-FFF2-40B4-BE49-F238E27FC236}">
                <a16:creationId xmlns:a16="http://schemas.microsoft.com/office/drawing/2014/main" id="{6CFF1A94-7CBA-B2E8-58BC-65BAD2AD80E4}"/>
              </a:ext>
            </a:extLst>
          </p:cNvPr>
          <p:cNvSpPr txBox="1">
            <a:spLocks/>
          </p:cNvSpPr>
          <p:nvPr/>
        </p:nvSpPr>
        <p:spPr>
          <a:xfrm>
            <a:off x="1225732" y="3586049"/>
            <a:ext cx="3559175" cy="797270"/>
          </a:xfrm>
          <a:prstGeom prst="rect">
            <a:avLst/>
          </a:prstGeom>
        </p:spPr>
        <p:txBody>
          <a:bodyPr vert="horz" wrap="square" lIns="365760" tIns="0" rIns="0" bIns="0" rtlCol="0" anchor="ctr"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buNone/>
            </a:pPr>
            <a:r>
              <a:rPr lang="en-US" sz="1600">
                <a:solidFill>
                  <a:schemeClr val="accent3"/>
                </a:solidFill>
                <a:latin typeface="+mj-lt"/>
              </a:rPr>
              <a:t>Recyclable metal and parts</a:t>
            </a:r>
          </a:p>
          <a:p>
            <a:pPr marL="0" indent="0">
              <a:lnSpc>
                <a:spcPct val="120000"/>
              </a:lnSpc>
              <a:buFont typeface="Arial" panose="020B0604020202020204" pitchFamily="34" charset="0"/>
              <a:buNone/>
            </a:pPr>
            <a:r>
              <a:rPr lang="en-US" sz="1300"/>
              <a:t>All the parts (except for the filters) are made of recyclable materials</a:t>
            </a:r>
          </a:p>
        </p:txBody>
      </p:sp>
      <p:grpSp>
        <p:nvGrpSpPr>
          <p:cNvPr id="15" name="Group 14">
            <a:extLst>
              <a:ext uri="{FF2B5EF4-FFF2-40B4-BE49-F238E27FC236}">
                <a16:creationId xmlns:a16="http://schemas.microsoft.com/office/drawing/2014/main" id="{8E13A95A-10E6-688A-20E0-AABF3F3FD74F}"/>
              </a:ext>
            </a:extLst>
          </p:cNvPr>
          <p:cNvGrpSpPr>
            <a:grpSpLocks noChangeAspect="1"/>
          </p:cNvGrpSpPr>
          <p:nvPr/>
        </p:nvGrpSpPr>
        <p:grpSpPr>
          <a:xfrm>
            <a:off x="479424" y="2392783"/>
            <a:ext cx="731520" cy="731520"/>
            <a:chOff x="1307428" y="3800135"/>
            <a:chExt cx="597389" cy="597389"/>
          </a:xfrm>
        </p:grpSpPr>
        <p:sp>
          <p:nvSpPr>
            <p:cNvPr id="16" name="Oval 15">
              <a:extLst>
                <a:ext uri="{FF2B5EF4-FFF2-40B4-BE49-F238E27FC236}">
                  <a16:creationId xmlns:a16="http://schemas.microsoft.com/office/drawing/2014/main" id="{C548C474-CA6A-719D-5CE9-496C961D090E}"/>
                </a:ext>
              </a:extLst>
            </p:cNvPr>
            <p:cNvSpPr/>
            <p:nvPr/>
          </p:nvSpPr>
          <p:spPr>
            <a:xfrm>
              <a:off x="1307428" y="3800135"/>
              <a:ext cx="597389" cy="59738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7" name="Graphic 16">
              <a:extLst>
                <a:ext uri="{FF2B5EF4-FFF2-40B4-BE49-F238E27FC236}">
                  <a16:creationId xmlns:a16="http://schemas.microsoft.com/office/drawing/2014/main" id="{52E039ED-DF97-55A4-DB48-5A037ABE0B3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52262" y="3897846"/>
              <a:ext cx="307720" cy="314876"/>
            </a:xfrm>
            <a:prstGeom prst="rect">
              <a:avLst/>
            </a:prstGeom>
          </p:spPr>
        </p:pic>
      </p:grpSp>
      <p:grpSp>
        <p:nvGrpSpPr>
          <p:cNvPr id="18" name="Group 17">
            <a:extLst>
              <a:ext uri="{FF2B5EF4-FFF2-40B4-BE49-F238E27FC236}">
                <a16:creationId xmlns:a16="http://schemas.microsoft.com/office/drawing/2014/main" id="{DA155A1C-CB24-2882-5A10-4FABA9164D2E}"/>
              </a:ext>
            </a:extLst>
          </p:cNvPr>
          <p:cNvGrpSpPr>
            <a:grpSpLocks noChangeAspect="1"/>
          </p:cNvGrpSpPr>
          <p:nvPr/>
        </p:nvGrpSpPr>
        <p:grpSpPr>
          <a:xfrm>
            <a:off x="479424" y="3618924"/>
            <a:ext cx="731520" cy="731520"/>
            <a:chOff x="6229102" y="5474414"/>
            <a:chExt cx="597389" cy="597389"/>
          </a:xfrm>
        </p:grpSpPr>
        <p:sp>
          <p:nvSpPr>
            <p:cNvPr id="19" name="Oval 18">
              <a:extLst>
                <a:ext uri="{FF2B5EF4-FFF2-40B4-BE49-F238E27FC236}">
                  <a16:creationId xmlns:a16="http://schemas.microsoft.com/office/drawing/2014/main" id="{2F64544A-B3FD-4E13-F7DD-794D871090EB}"/>
                </a:ext>
              </a:extLst>
            </p:cNvPr>
            <p:cNvSpPr/>
            <p:nvPr/>
          </p:nvSpPr>
          <p:spPr>
            <a:xfrm>
              <a:off x="6229102" y="5474414"/>
              <a:ext cx="597389" cy="59738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0" name="Graphic 19">
              <a:extLst>
                <a:ext uri="{FF2B5EF4-FFF2-40B4-BE49-F238E27FC236}">
                  <a16:creationId xmlns:a16="http://schemas.microsoft.com/office/drawing/2014/main" id="{39BA51A1-D439-FE94-2D27-716CCFE1361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78165" y="5623477"/>
              <a:ext cx="299262" cy="299262"/>
            </a:xfrm>
            <a:prstGeom prst="rect">
              <a:avLst/>
            </a:prstGeom>
          </p:spPr>
        </p:pic>
      </p:grpSp>
    </p:spTree>
    <p:extLst>
      <p:ext uri="{BB962C8B-B14F-4D97-AF65-F5344CB8AC3E}">
        <p14:creationId xmlns:p14="http://schemas.microsoft.com/office/powerpoint/2010/main" val="152359170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49464F2-C050-9C71-CD1D-5F507456CBEC}"/>
              </a:ext>
            </a:extLst>
          </p:cNvPr>
          <p:cNvSpPr>
            <a:spLocks noGrp="1"/>
          </p:cNvSpPr>
          <p:nvPr>
            <p:ph type="body" sz="quarter" idx="18"/>
          </p:nvPr>
        </p:nvSpPr>
        <p:spPr>
          <a:xfrm>
            <a:off x="479425" y="1412875"/>
            <a:ext cx="5212715" cy="4870450"/>
          </a:xfrm>
        </p:spPr>
        <p:txBody>
          <a:bodyPr/>
          <a:lstStyle/>
          <a:p>
            <a:pPr marL="0" indent="0">
              <a:buNone/>
            </a:pPr>
            <a:endParaRPr lang="en-US" dirty="0">
              <a:latin typeface="+mj-lt"/>
            </a:endParaRPr>
          </a:p>
          <a:p>
            <a:pPr marL="0" indent="0">
              <a:buNone/>
            </a:pPr>
            <a:r>
              <a:rPr lang="en-US" sz="1500" dirty="0">
                <a:latin typeface="+mj-lt"/>
              </a:rPr>
              <a:t>Compressed air driven industrial vacuum cleaner </a:t>
            </a:r>
          </a:p>
          <a:p>
            <a:pPr marL="0" indent="0">
              <a:buNone/>
            </a:pPr>
            <a:r>
              <a:rPr lang="en-US" dirty="0"/>
              <a:t>An industrial vacuum powered by compressed air is a device used for cleaning and maintaining industrial environments. It operates by using a high-speed air stream, generated through an air compressor, to create powerful suction that collects dust, debris, liquids, and other materials. </a:t>
            </a:r>
          </a:p>
          <a:p>
            <a:pPr marL="0" indent="0">
              <a:buNone/>
            </a:pPr>
            <a:endParaRPr lang="en-US" dirty="0"/>
          </a:p>
          <a:p>
            <a:pPr marL="0" indent="0">
              <a:buNone/>
            </a:pPr>
            <a:r>
              <a:rPr lang="en-US" sz="1500" dirty="0">
                <a:latin typeface="+mj-lt"/>
              </a:rPr>
              <a:t>Main applications</a:t>
            </a:r>
          </a:p>
          <a:p>
            <a:pPr marL="0" indent="0">
              <a:buNone/>
            </a:pPr>
            <a:r>
              <a:rPr lang="en-US" dirty="0"/>
              <a:t>Compressed air is often preferred in environments where electricity could pose a risk or where it's necessary to handle flammable or combustible materials, as the use of compressed air eliminates the risk of electrical sparks. They are </a:t>
            </a:r>
            <a:r>
              <a:rPr lang="en-US" dirty="0" err="1"/>
              <a:t>utilised</a:t>
            </a:r>
            <a:r>
              <a:rPr lang="en-US" dirty="0"/>
              <a:t> in a variety of industries, including, electronic, pharmaceutical, additive manufacturing, and chemical industry, to keep workplaces clean and improve safety and operational efficiency.</a:t>
            </a:r>
          </a:p>
        </p:txBody>
      </p:sp>
      <p:sp>
        <p:nvSpPr>
          <p:cNvPr id="4" name="Footer Placeholder 3">
            <a:extLst>
              <a:ext uri="{FF2B5EF4-FFF2-40B4-BE49-F238E27FC236}">
                <a16:creationId xmlns:a16="http://schemas.microsoft.com/office/drawing/2014/main" id="{BA2F44CC-3785-63A5-1C80-CD709FCF90DD}"/>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EFA67D6D-9A65-E2E1-5C39-0AF23BB34EFF}"/>
              </a:ext>
            </a:extLst>
          </p:cNvPr>
          <p:cNvSpPr>
            <a:spLocks noGrp="1"/>
          </p:cNvSpPr>
          <p:nvPr>
            <p:ph type="sldNum" sz="quarter" idx="22"/>
          </p:nvPr>
        </p:nvSpPr>
        <p:spPr/>
        <p:txBody>
          <a:bodyPr/>
          <a:lstStyle/>
          <a:p>
            <a:fld id="{6C385236-B7BA-4938-9EA6-6DEC8CA653D7}" type="slidenum">
              <a:rPr lang="en-US" smtClean="0"/>
              <a:pPr/>
              <a:t>4</a:t>
            </a:fld>
            <a:endParaRPr lang="en-US" dirty="0"/>
          </a:p>
        </p:txBody>
      </p:sp>
      <p:sp>
        <p:nvSpPr>
          <p:cNvPr id="7" name="Text Placeholder 6">
            <a:extLst>
              <a:ext uri="{FF2B5EF4-FFF2-40B4-BE49-F238E27FC236}">
                <a16:creationId xmlns:a16="http://schemas.microsoft.com/office/drawing/2014/main" id="{261067AA-C744-31EA-EE1F-DA4D6DBEEF6B}"/>
              </a:ext>
            </a:extLst>
          </p:cNvPr>
          <p:cNvSpPr>
            <a:spLocks noGrp="1"/>
          </p:cNvSpPr>
          <p:nvPr>
            <p:ph type="body" sz="quarter" idx="14"/>
          </p:nvPr>
        </p:nvSpPr>
        <p:spPr/>
        <p:txBody>
          <a:bodyPr/>
          <a:lstStyle/>
          <a:p>
            <a:r>
              <a:rPr lang="en-US" dirty="0"/>
              <a:t>Compressed air industrial vacuum cleaner </a:t>
            </a:r>
          </a:p>
        </p:txBody>
      </p:sp>
      <p:sp>
        <p:nvSpPr>
          <p:cNvPr id="6" name="Title 5">
            <a:extLst>
              <a:ext uri="{FF2B5EF4-FFF2-40B4-BE49-F238E27FC236}">
                <a16:creationId xmlns:a16="http://schemas.microsoft.com/office/drawing/2014/main" id="{41322E25-03F0-82EA-A9F9-BD9B402D485E}"/>
              </a:ext>
            </a:extLst>
          </p:cNvPr>
          <p:cNvSpPr>
            <a:spLocks noGrp="1"/>
          </p:cNvSpPr>
          <p:nvPr>
            <p:ph type="title"/>
          </p:nvPr>
        </p:nvSpPr>
        <p:spPr/>
        <p:txBody>
          <a:bodyPr/>
          <a:lstStyle/>
          <a:p>
            <a:r>
              <a:rPr lang="en-US" dirty="0"/>
              <a:t>VHC010 / VHC011 Z1</a:t>
            </a:r>
          </a:p>
        </p:txBody>
      </p:sp>
      <p:pic>
        <p:nvPicPr>
          <p:cNvPr id="10" name="Immagine 7">
            <a:extLst>
              <a:ext uri="{FF2B5EF4-FFF2-40B4-BE49-F238E27FC236}">
                <a16:creationId xmlns:a16="http://schemas.microsoft.com/office/drawing/2014/main" id="{841782E6-4C85-0A51-9668-6AE6CD7E8BB5}"/>
              </a:ext>
            </a:extLst>
          </p:cNvPr>
          <p:cNvPicPr>
            <a:picLocks noGrp="1" noChangeAspect="1"/>
          </p:cNvPicPr>
          <p:nvPr>
            <p:ph type="pic" sz="quarter" idx="17"/>
          </p:nvPr>
        </p:nvPicPr>
        <p:blipFill>
          <a:blip r:embed="rId2"/>
          <a:srcRect l="13365" r="13365"/>
          <a:stretch>
            <a:fillRect/>
          </a:stretch>
        </p:blipFill>
        <p:spPr>
          <a:xfrm>
            <a:off x="6205538" y="0"/>
            <a:ext cx="5986462" cy="6284913"/>
          </a:xfrm>
          <a:prstGeom prst="rect">
            <a:avLst/>
          </a:prstGeom>
        </p:spPr>
      </p:pic>
    </p:spTree>
    <p:extLst>
      <p:ext uri="{BB962C8B-B14F-4D97-AF65-F5344CB8AC3E}">
        <p14:creationId xmlns:p14="http://schemas.microsoft.com/office/powerpoint/2010/main" val="282083632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873A5-591D-342C-49AB-1235C719E1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BDDB19-7834-F60F-5482-09E88A7C1F60}"/>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035BCFF9-E0DD-708A-8EF3-1A28BACA9B67}"/>
              </a:ext>
            </a:extLst>
          </p:cNvPr>
          <p:cNvSpPr>
            <a:spLocks noGrp="1"/>
          </p:cNvSpPr>
          <p:nvPr>
            <p:ph type="sldNum" sz="quarter" idx="22"/>
          </p:nvPr>
        </p:nvSpPr>
        <p:spPr/>
        <p:txBody>
          <a:bodyPr/>
          <a:lstStyle/>
          <a:p>
            <a:fld id="{6C385236-B7BA-4938-9EA6-6DEC8CA653D7}" type="slidenum">
              <a:rPr lang="en-US" smtClean="0"/>
              <a:pPr/>
              <a:t>5</a:t>
            </a:fld>
            <a:endParaRPr lang="en-US" dirty="0"/>
          </a:p>
        </p:txBody>
      </p:sp>
      <p:sp>
        <p:nvSpPr>
          <p:cNvPr id="6" name="Text Placeholder 5">
            <a:extLst>
              <a:ext uri="{FF2B5EF4-FFF2-40B4-BE49-F238E27FC236}">
                <a16:creationId xmlns:a16="http://schemas.microsoft.com/office/drawing/2014/main" id="{366E2651-D872-1BBD-6F82-56A8A4FE328A}"/>
              </a:ext>
            </a:extLst>
          </p:cNvPr>
          <p:cNvSpPr>
            <a:spLocks noGrp="1"/>
          </p:cNvSpPr>
          <p:nvPr>
            <p:ph type="body" sz="quarter" idx="14"/>
          </p:nvPr>
        </p:nvSpPr>
        <p:spPr/>
        <p:txBody>
          <a:bodyPr/>
          <a:lstStyle/>
          <a:p>
            <a:r>
              <a:rPr lang="en-US" dirty="0"/>
              <a:t>Range introduction</a:t>
            </a:r>
          </a:p>
        </p:txBody>
      </p:sp>
      <p:sp>
        <p:nvSpPr>
          <p:cNvPr id="7" name="Title 6">
            <a:extLst>
              <a:ext uri="{FF2B5EF4-FFF2-40B4-BE49-F238E27FC236}">
                <a16:creationId xmlns:a16="http://schemas.microsoft.com/office/drawing/2014/main" id="{93FD48B3-F8EC-D273-863F-3D5AEBDA732D}"/>
              </a:ext>
            </a:extLst>
          </p:cNvPr>
          <p:cNvSpPr>
            <a:spLocks noGrp="1"/>
          </p:cNvSpPr>
          <p:nvPr>
            <p:ph type="title"/>
          </p:nvPr>
        </p:nvSpPr>
        <p:spPr/>
        <p:txBody>
          <a:bodyPr/>
          <a:lstStyle/>
          <a:p>
            <a:r>
              <a:rPr lang="en-US" dirty="0"/>
              <a:t>Mini IVS</a:t>
            </a:r>
          </a:p>
        </p:txBody>
      </p:sp>
      <p:sp>
        <p:nvSpPr>
          <p:cNvPr id="8" name="Rectangle 7">
            <a:extLst>
              <a:ext uri="{FF2B5EF4-FFF2-40B4-BE49-F238E27FC236}">
                <a16:creationId xmlns:a16="http://schemas.microsoft.com/office/drawing/2014/main" id="{336A2A1C-B11E-1312-8BC0-26E258491286}"/>
              </a:ext>
            </a:extLst>
          </p:cNvPr>
          <p:cNvSpPr/>
          <p:nvPr/>
        </p:nvSpPr>
        <p:spPr>
          <a:xfrm>
            <a:off x="6205538" y="0"/>
            <a:ext cx="5986462"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TextBox 8">
            <a:extLst>
              <a:ext uri="{FF2B5EF4-FFF2-40B4-BE49-F238E27FC236}">
                <a16:creationId xmlns:a16="http://schemas.microsoft.com/office/drawing/2014/main" id="{52DE5F28-3E35-2B2B-6769-75AAC5FCE894}"/>
              </a:ext>
            </a:extLst>
          </p:cNvPr>
          <p:cNvSpPr txBox="1"/>
          <p:nvPr/>
        </p:nvSpPr>
        <p:spPr>
          <a:xfrm>
            <a:off x="6205538" y="1796510"/>
            <a:ext cx="5507037" cy="4477289"/>
          </a:xfrm>
          <a:prstGeom prst="rect">
            <a:avLst/>
          </a:prstGeom>
          <a:noFill/>
        </p:spPr>
        <p:txBody>
          <a:bodyPr wrap="square" lIns="360000" tIns="0" rIns="0" bIns="720000" anchor="b">
            <a:spAutoFit/>
          </a:bodyPr>
          <a:lstStyle/>
          <a:p>
            <a:pPr marL="0">
              <a:lnSpc>
                <a:spcPct val="120000"/>
              </a:lnSpc>
              <a:buFont typeface="Arial" panose="020B0604020202020204" pitchFamily="34" charset="0"/>
              <a:buNone/>
            </a:pPr>
            <a:r>
              <a:rPr lang="en-US" sz="1200" dirty="0">
                <a:latin typeface="Roboto Bold" panose="02000000000000000000" pitchFamily="2" charset="0"/>
              </a:rPr>
              <a:t>Introduction</a:t>
            </a:r>
          </a:p>
          <a:p>
            <a:pPr marL="0">
              <a:lnSpc>
                <a:spcPct val="120000"/>
              </a:lnSpc>
              <a:buFont typeface="Arial" panose="020B0604020202020204" pitchFamily="34" charset="0"/>
              <a:buNone/>
            </a:pPr>
            <a:r>
              <a:rPr lang="en-US" sz="1200" dirty="0">
                <a:latin typeface="Roboto Light" panose="02000000000000000000" pitchFamily="2" charset="0"/>
              </a:rPr>
              <a:t>Mini-IVS is a platform of industrial vacuum cleaner of small and compact footprint. The range is designed for industrial application as alternative solution to the 400 mm platform, bigger machine VHC110 and VHC120, always compressed air driven.</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en-US" sz="1200" dirty="0">
                <a:latin typeface="Roboto Light" panose="02000000000000000000" pitchFamily="2" charset="0"/>
              </a:rPr>
              <a:t>Designed for dry collection of powders and fine powders or grains, combustible and or conductive and hazardous dusts.</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en-US" sz="1200" dirty="0">
                <a:latin typeface="Roboto Bold" panose="02000000000000000000" pitchFamily="2" charset="0"/>
              </a:rPr>
              <a:t>Range key feature:</a:t>
            </a:r>
          </a:p>
          <a:p>
            <a:pPr marL="177800" indent="-177800">
              <a:lnSpc>
                <a:spcPct val="120000"/>
              </a:lnSpc>
              <a:buFont typeface="Arial" panose="020B0604020202020204" pitchFamily="34" charset="0"/>
              <a:buChar char="•"/>
            </a:pPr>
            <a:r>
              <a:rPr lang="en-US" sz="1200" dirty="0">
                <a:latin typeface="Roboto Light" panose="02000000000000000000" pitchFamily="2" charset="0"/>
              </a:rPr>
              <a:t>One layout with safe disposal – </a:t>
            </a:r>
            <a:r>
              <a:rPr lang="en-US" sz="1200">
                <a:latin typeface="Roboto Light" panose="02000000000000000000" pitchFamily="2" charset="0"/>
              </a:rPr>
              <a:t>body 010</a:t>
            </a:r>
            <a:endParaRPr lang="en-US" sz="1200" dirty="0">
              <a:latin typeface="Roboto Light" panose="02000000000000000000" pitchFamily="2" charset="0"/>
            </a:endParaRPr>
          </a:p>
          <a:p>
            <a:pPr marL="177800" indent="-177800">
              <a:lnSpc>
                <a:spcPct val="120000"/>
              </a:lnSpc>
              <a:buFont typeface="Arial" panose="020B0604020202020204" pitchFamily="34" charset="0"/>
              <a:buChar char="•"/>
            </a:pPr>
            <a:r>
              <a:rPr lang="en-US" sz="1200" dirty="0">
                <a:latin typeface="Roboto Light" panose="02000000000000000000" pitchFamily="2" charset="0"/>
              </a:rPr>
              <a:t>One layout with pull clean filter cleaning system without needs of consumable – body 011</a:t>
            </a:r>
          </a:p>
          <a:p>
            <a:pPr marL="177800" indent="-177800">
              <a:lnSpc>
                <a:spcPct val="120000"/>
              </a:lnSpc>
              <a:buFont typeface="Arial" panose="020B0604020202020204" pitchFamily="34" charset="0"/>
              <a:buChar char="•"/>
            </a:pPr>
            <a:r>
              <a:rPr lang="en-US" sz="1200" dirty="0">
                <a:latin typeface="Roboto Light" panose="02000000000000000000" pitchFamily="2" charset="0"/>
              </a:rPr>
              <a:t>Lightweight and robust, perfect solution for fast and frequent cleaning job also in narrow spaces or when the are obstacles on the floors or difficult places to reach</a:t>
            </a:r>
          </a:p>
          <a:p>
            <a:pPr marL="177800" indent="-177800">
              <a:lnSpc>
                <a:spcPct val="120000"/>
              </a:lnSpc>
              <a:buFont typeface="Arial" panose="020B0604020202020204" pitchFamily="34" charset="0"/>
              <a:buChar char="•"/>
            </a:pPr>
            <a:r>
              <a:rPr lang="en-US" sz="1200" dirty="0">
                <a:latin typeface="Roboto Light" panose="02000000000000000000" pitchFamily="2" charset="0"/>
              </a:rPr>
              <a:t>New dedicated range of industrial reduced footprint accessories, EXA</a:t>
            </a:r>
          </a:p>
        </p:txBody>
      </p:sp>
      <p:sp>
        <p:nvSpPr>
          <p:cNvPr id="11" name="Content Placeholder 1">
            <a:extLst>
              <a:ext uri="{FF2B5EF4-FFF2-40B4-BE49-F238E27FC236}">
                <a16:creationId xmlns:a16="http://schemas.microsoft.com/office/drawing/2014/main" id="{952C45EA-F56C-ADF0-7867-F36ED70A1E53}"/>
              </a:ext>
            </a:extLst>
          </p:cNvPr>
          <p:cNvSpPr txBox="1">
            <a:spLocks/>
          </p:cNvSpPr>
          <p:nvPr/>
        </p:nvSpPr>
        <p:spPr>
          <a:xfrm>
            <a:off x="479425" y="1837652"/>
            <a:ext cx="5395595" cy="1126719"/>
          </a:xfrm>
          <a:prstGeom prst="rect">
            <a:avLst/>
          </a:prstGeom>
        </p:spPr>
        <p:txBody>
          <a:bodyPr lIns="0" tIns="0" rIns="0" bIns="0" anchor="t" anchorCtr="0">
            <a:spAutoFit/>
          </a:bodyPr>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DK" sz="1200" spc="50" dirty="0">
                <a:latin typeface="Roboto regular" panose="02000000000000000000" pitchFamily="2" charset="0"/>
                <a:ea typeface="Roboto regular" panose="02000000000000000000" pitchFamily="2" charset="0"/>
                <a:cs typeface="Roboto regular" panose="02000000000000000000" pitchFamily="2" charset="0"/>
              </a:rPr>
              <a:t>MEET NILFISK’S MINI INDUSTRIAL VACUUMS </a:t>
            </a:r>
            <a:endParaRPr lang="en-US" sz="1200" spc="50" dirty="0">
              <a:latin typeface="Roboto regular" panose="02000000000000000000" pitchFamily="2" charset="0"/>
              <a:ea typeface="Roboto regular" panose="02000000000000000000" pitchFamily="2" charset="0"/>
              <a:cs typeface="Roboto regular" panose="02000000000000000000" pitchFamily="2" charset="0"/>
            </a:endParaRPr>
          </a:p>
          <a:p>
            <a:pPr marL="0" indent="0">
              <a:spcBef>
                <a:spcPts val="0"/>
              </a:spcBef>
              <a:spcAft>
                <a:spcPts val="300"/>
              </a:spcAft>
              <a:buFont typeface="Arial" panose="020B0604020202020204" pitchFamily="34" charset="0"/>
              <a:buNone/>
            </a:pPr>
            <a:r>
              <a:rPr lang="en-US" sz="3400" dirty="0">
                <a:latin typeface="Roboto Bold" panose="02000000000000000000" pitchFamily="2" charset="0"/>
              </a:rPr>
              <a:t>Small but mighty</a:t>
            </a:r>
          </a:p>
          <a:p>
            <a:pPr marL="0" indent="0">
              <a:spcBef>
                <a:spcPts val="0"/>
              </a:spcBef>
              <a:buFont typeface="Arial" panose="020B0604020202020204" pitchFamily="34" charset="0"/>
              <a:buNone/>
            </a:pPr>
            <a:r>
              <a:rPr lang="en-US" dirty="0"/>
              <a:t>Maximum performance, safety, and flexibility. Minimum footprint. </a:t>
            </a:r>
          </a:p>
        </p:txBody>
      </p:sp>
      <p:grpSp>
        <p:nvGrpSpPr>
          <p:cNvPr id="17" name="Group 16">
            <a:extLst>
              <a:ext uri="{FF2B5EF4-FFF2-40B4-BE49-F238E27FC236}">
                <a16:creationId xmlns:a16="http://schemas.microsoft.com/office/drawing/2014/main" id="{54A9122A-792E-C4BA-4BF7-EA0C0E704AE7}"/>
              </a:ext>
            </a:extLst>
          </p:cNvPr>
          <p:cNvGrpSpPr/>
          <p:nvPr/>
        </p:nvGrpSpPr>
        <p:grpSpPr>
          <a:xfrm>
            <a:off x="749596" y="3685866"/>
            <a:ext cx="4077701" cy="3172134"/>
            <a:chOff x="749596" y="3635098"/>
            <a:chExt cx="4077701" cy="3172134"/>
          </a:xfrm>
        </p:grpSpPr>
        <p:pic>
          <p:nvPicPr>
            <p:cNvPr id="13" name="Picture 12" descr="A close-up of a vacuum&#10;&#10;AI-generated content may be incorrect.">
              <a:extLst>
                <a:ext uri="{FF2B5EF4-FFF2-40B4-BE49-F238E27FC236}">
                  <a16:creationId xmlns:a16="http://schemas.microsoft.com/office/drawing/2014/main" id="{8E238C31-64E9-0F80-6419-C80CD6F813C2}"/>
                </a:ext>
              </a:extLst>
            </p:cNvPr>
            <p:cNvPicPr>
              <a:picLocks noChangeAspect="1"/>
            </p:cNvPicPr>
            <p:nvPr/>
          </p:nvPicPr>
          <p:blipFill>
            <a:blip r:embed="rId2"/>
            <a:stretch>
              <a:fillRect/>
            </a:stretch>
          </p:blipFill>
          <p:spPr>
            <a:xfrm>
              <a:off x="749596" y="3635098"/>
              <a:ext cx="2306686" cy="3070805"/>
            </a:xfrm>
            <a:prstGeom prst="rect">
              <a:avLst/>
            </a:prstGeom>
          </p:spPr>
        </p:pic>
        <p:pic>
          <p:nvPicPr>
            <p:cNvPr id="15" name="Picture 14" descr="A close-up of a vacuum&#10;&#10;AI-generated content may be incorrect.">
              <a:extLst>
                <a:ext uri="{FF2B5EF4-FFF2-40B4-BE49-F238E27FC236}">
                  <a16:creationId xmlns:a16="http://schemas.microsoft.com/office/drawing/2014/main" id="{8C2306D1-1FA2-0225-ED98-DB5A282AD718}"/>
                </a:ext>
              </a:extLst>
            </p:cNvPr>
            <p:cNvPicPr>
              <a:picLocks noChangeAspect="1"/>
            </p:cNvPicPr>
            <p:nvPr/>
          </p:nvPicPr>
          <p:blipFill>
            <a:blip r:embed="rId3"/>
            <a:stretch>
              <a:fillRect/>
            </a:stretch>
          </p:blipFill>
          <p:spPr>
            <a:xfrm>
              <a:off x="2293793" y="3652912"/>
              <a:ext cx="2533504" cy="3154320"/>
            </a:xfrm>
            <a:prstGeom prst="rect">
              <a:avLst/>
            </a:prstGeom>
          </p:spPr>
        </p:pic>
      </p:grpSp>
    </p:spTree>
    <p:extLst>
      <p:ext uri="{BB962C8B-B14F-4D97-AF65-F5344CB8AC3E}">
        <p14:creationId xmlns:p14="http://schemas.microsoft.com/office/powerpoint/2010/main" val="19060372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63BB8-C9E3-6FFE-C582-DA349903B8A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8385B2-9269-385D-1542-81BB99911B7C}"/>
              </a:ext>
            </a:extLst>
          </p:cNvPr>
          <p:cNvSpPr>
            <a:spLocks noGrp="1"/>
          </p:cNvSpPr>
          <p:nvPr>
            <p:ph type="ftr" sz="quarter" idx="21"/>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518E6EB4-D363-E476-66B5-76B2F5427E47}"/>
              </a:ext>
            </a:extLst>
          </p:cNvPr>
          <p:cNvSpPr>
            <a:spLocks noGrp="1"/>
          </p:cNvSpPr>
          <p:nvPr>
            <p:ph type="sldNum" sz="quarter" idx="22"/>
          </p:nvPr>
        </p:nvSpPr>
        <p:spPr/>
        <p:txBody>
          <a:bodyPr/>
          <a:lstStyle/>
          <a:p>
            <a:fld id="{6C385236-B7BA-4938-9EA6-6DEC8CA653D7}" type="slidenum">
              <a:rPr lang="en-US" smtClean="0"/>
              <a:pPr/>
              <a:t>6</a:t>
            </a:fld>
            <a:endParaRPr lang="en-US" dirty="0"/>
          </a:p>
        </p:txBody>
      </p:sp>
      <p:sp>
        <p:nvSpPr>
          <p:cNvPr id="6" name="Text Placeholder 5">
            <a:extLst>
              <a:ext uri="{FF2B5EF4-FFF2-40B4-BE49-F238E27FC236}">
                <a16:creationId xmlns:a16="http://schemas.microsoft.com/office/drawing/2014/main" id="{84470F32-8057-BB4C-1B33-117C279FE065}"/>
              </a:ext>
            </a:extLst>
          </p:cNvPr>
          <p:cNvSpPr>
            <a:spLocks noGrp="1"/>
          </p:cNvSpPr>
          <p:nvPr>
            <p:ph type="body" sz="quarter" idx="14"/>
          </p:nvPr>
        </p:nvSpPr>
        <p:spPr/>
        <p:txBody>
          <a:bodyPr/>
          <a:lstStyle/>
          <a:p>
            <a:r>
              <a:rPr lang="en-US" dirty="0"/>
              <a:t>Layout</a:t>
            </a:r>
          </a:p>
        </p:txBody>
      </p:sp>
      <p:sp>
        <p:nvSpPr>
          <p:cNvPr id="7" name="Title 6">
            <a:extLst>
              <a:ext uri="{FF2B5EF4-FFF2-40B4-BE49-F238E27FC236}">
                <a16:creationId xmlns:a16="http://schemas.microsoft.com/office/drawing/2014/main" id="{B96286C6-2B94-8DD3-3CF2-24626024309E}"/>
              </a:ext>
            </a:extLst>
          </p:cNvPr>
          <p:cNvSpPr>
            <a:spLocks noGrp="1"/>
          </p:cNvSpPr>
          <p:nvPr>
            <p:ph type="title"/>
          </p:nvPr>
        </p:nvSpPr>
        <p:spPr>
          <a:xfrm>
            <a:off x="479425" y="494490"/>
            <a:ext cx="5506081" cy="388013"/>
          </a:xfrm>
        </p:spPr>
        <p:txBody>
          <a:bodyPr/>
          <a:lstStyle/>
          <a:p>
            <a:r>
              <a:rPr lang="en-US" dirty="0"/>
              <a:t>Mini IVS</a:t>
            </a:r>
          </a:p>
        </p:txBody>
      </p:sp>
      <p:sp>
        <p:nvSpPr>
          <p:cNvPr id="2" name="TextBox 6">
            <a:extLst>
              <a:ext uri="{FF2B5EF4-FFF2-40B4-BE49-F238E27FC236}">
                <a16:creationId xmlns:a16="http://schemas.microsoft.com/office/drawing/2014/main" id="{133B8C9C-0D1E-8F78-ADA4-0DB760A64115}"/>
              </a:ext>
            </a:extLst>
          </p:cNvPr>
          <p:cNvSpPr txBox="1"/>
          <p:nvPr/>
        </p:nvSpPr>
        <p:spPr>
          <a:xfrm>
            <a:off x="479425" y="4201134"/>
            <a:ext cx="3796740" cy="1394100"/>
          </a:xfrm>
          <a:prstGeom prst="rect">
            <a:avLst/>
          </a:prstGeom>
          <a:noFill/>
        </p:spPr>
        <p:txBody>
          <a:bodyPr wrap="square" lIns="0" tIns="0" rIns="0" bIns="0">
            <a:spAutoFit/>
          </a:bodyPr>
          <a:lstStyle/>
          <a:p>
            <a:pPr marL="0">
              <a:lnSpc>
                <a:spcPct val="120000"/>
              </a:lnSpc>
              <a:spcAft>
                <a:spcPts val="1200"/>
              </a:spcAft>
              <a:buFont typeface="Arial" panose="020B0604020202020204" pitchFamily="34" charset="0"/>
              <a:buNone/>
            </a:pPr>
            <a:r>
              <a:rPr lang="en-GB" sz="2400" dirty="0">
                <a:latin typeface="+mj-lt"/>
              </a:rPr>
              <a:t>Safe disposal – </a:t>
            </a:r>
            <a:r>
              <a:rPr lang="en-GB" sz="2400" dirty="0">
                <a:solidFill>
                  <a:schemeClr val="accent6"/>
                </a:solidFill>
                <a:latin typeface="+mj-lt"/>
              </a:rPr>
              <a:t>body 010</a:t>
            </a:r>
          </a:p>
          <a:p>
            <a:pPr marL="171450" indent="-171450">
              <a:lnSpc>
                <a:spcPct val="120000"/>
              </a:lnSpc>
              <a:buFont typeface="Arial" panose="020B0604020202020204" pitchFamily="34" charset="0"/>
              <a:buChar char="•"/>
            </a:pPr>
            <a:r>
              <a:rPr lang="en-US" sz="1100"/>
              <a:t>Container 30 L</a:t>
            </a:r>
            <a:endParaRPr lang="en-US" sz="1100" dirty="0"/>
          </a:p>
          <a:p>
            <a:pPr marL="171450" indent="-171450">
              <a:lnSpc>
                <a:spcPct val="120000"/>
              </a:lnSpc>
              <a:buFont typeface="Arial" panose="020B0604020202020204" pitchFamily="34" charset="0"/>
              <a:buChar char="•"/>
            </a:pPr>
            <a:r>
              <a:rPr lang="en-US" sz="1100" dirty="0"/>
              <a:t>Configuration: bag filter + safety filter H14</a:t>
            </a:r>
          </a:p>
          <a:p>
            <a:pPr marL="171450" indent="-171450">
              <a:lnSpc>
                <a:spcPct val="120000"/>
              </a:lnSpc>
              <a:buFont typeface="Arial" panose="020B0604020202020204" pitchFamily="34" charset="0"/>
              <a:buChar char="•"/>
            </a:pPr>
            <a:r>
              <a:rPr lang="en-US" sz="1100" dirty="0"/>
              <a:t>Suitable for combustible dust and ATEX</a:t>
            </a:r>
          </a:p>
          <a:p>
            <a:pPr marL="171450" indent="-171450">
              <a:lnSpc>
                <a:spcPct val="120000"/>
              </a:lnSpc>
              <a:buFont typeface="Arial" panose="020B0604020202020204" pitchFamily="34" charset="0"/>
              <a:buChar char="•"/>
            </a:pPr>
            <a:r>
              <a:rPr lang="en-US" sz="1100" dirty="0"/>
              <a:t>Suitable for hazardous dusts</a:t>
            </a:r>
          </a:p>
        </p:txBody>
      </p:sp>
      <p:sp>
        <p:nvSpPr>
          <p:cNvPr id="3" name="TextBox 7">
            <a:extLst>
              <a:ext uri="{FF2B5EF4-FFF2-40B4-BE49-F238E27FC236}">
                <a16:creationId xmlns:a16="http://schemas.microsoft.com/office/drawing/2014/main" id="{AC76DDE0-1F73-203A-A127-C1761F211B2B}"/>
              </a:ext>
            </a:extLst>
          </p:cNvPr>
          <p:cNvSpPr txBox="1"/>
          <p:nvPr/>
        </p:nvSpPr>
        <p:spPr>
          <a:xfrm>
            <a:off x="479425" y="1857782"/>
            <a:ext cx="3796740" cy="1394100"/>
          </a:xfrm>
          <a:prstGeom prst="rect">
            <a:avLst/>
          </a:prstGeom>
          <a:noFill/>
        </p:spPr>
        <p:txBody>
          <a:bodyPr wrap="square" lIns="0" tIns="0" rIns="0" bIns="0">
            <a:spAutoFit/>
          </a:bodyPr>
          <a:lstStyle/>
          <a:p>
            <a:pPr marL="0">
              <a:lnSpc>
                <a:spcPct val="120000"/>
              </a:lnSpc>
              <a:spcAft>
                <a:spcPts val="1200"/>
              </a:spcAft>
              <a:buFont typeface="Arial" panose="020B0604020202020204" pitchFamily="34" charset="0"/>
              <a:buNone/>
            </a:pPr>
            <a:r>
              <a:rPr lang="en-GB" sz="2400" dirty="0">
                <a:latin typeface="+mj-lt"/>
              </a:rPr>
              <a:t>Pull&amp;Clean – </a:t>
            </a:r>
            <a:r>
              <a:rPr lang="en-GB" sz="2400" dirty="0">
                <a:solidFill>
                  <a:schemeClr val="accent3"/>
                </a:solidFill>
                <a:latin typeface="+mj-lt"/>
              </a:rPr>
              <a:t>body 011</a:t>
            </a:r>
          </a:p>
          <a:p>
            <a:pPr marL="171450" indent="-171450">
              <a:lnSpc>
                <a:spcPct val="120000"/>
              </a:lnSpc>
              <a:buFont typeface="Arial" panose="020B0604020202020204" pitchFamily="34" charset="0"/>
              <a:buChar char="•"/>
            </a:pPr>
            <a:r>
              <a:rPr lang="en-US" sz="1100" dirty="0"/>
              <a:t>Container 15 L with removable wheel-base</a:t>
            </a:r>
          </a:p>
          <a:p>
            <a:pPr marL="171450" indent="-171450">
              <a:lnSpc>
                <a:spcPct val="120000"/>
              </a:lnSpc>
              <a:buFont typeface="Arial" panose="020B0604020202020204" pitchFamily="34" charset="0"/>
              <a:buChar char="•"/>
            </a:pPr>
            <a:r>
              <a:rPr lang="en-US" sz="1100" dirty="0"/>
              <a:t>Optional Upstream HEPA14 filter (US included)</a:t>
            </a:r>
          </a:p>
          <a:p>
            <a:pPr marL="171450" indent="-171450">
              <a:lnSpc>
                <a:spcPct val="120000"/>
              </a:lnSpc>
              <a:buFont typeface="Arial" panose="020B0604020202020204" pitchFamily="34" charset="0"/>
              <a:buChar char="•"/>
            </a:pPr>
            <a:r>
              <a:rPr lang="en-US" sz="1100" dirty="0"/>
              <a:t>Suitable for combustible dust and ATEX</a:t>
            </a:r>
          </a:p>
          <a:p>
            <a:pPr marL="171450" indent="-171450">
              <a:lnSpc>
                <a:spcPct val="120000"/>
              </a:lnSpc>
              <a:buFont typeface="Arial" panose="020B0604020202020204" pitchFamily="34" charset="0"/>
              <a:buChar char="•"/>
            </a:pPr>
            <a:r>
              <a:rPr lang="en-US" sz="1100" dirty="0"/>
              <a:t>Suitable for hazardous dust</a:t>
            </a:r>
          </a:p>
        </p:txBody>
      </p:sp>
      <p:sp>
        <p:nvSpPr>
          <p:cNvPr id="10" name="Rectangle 9">
            <a:extLst>
              <a:ext uri="{FF2B5EF4-FFF2-40B4-BE49-F238E27FC236}">
                <a16:creationId xmlns:a16="http://schemas.microsoft.com/office/drawing/2014/main" id="{CF0EEB03-F96C-1696-BBE4-3644B4DC6F8F}"/>
              </a:ext>
            </a:extLst>
          </p:cNvPr>
          <p:cNvSpPr/>
          <p:nvPr/>
        </p:nvSpPr>
        <p:spPr>
          <a:xfrm>
            <a:off x="4771558" y="0"/>
            <a:ext cx="7420442"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pic>
        <p:nvPicPr>
          <p:cNvPr id="12" name="Immagine 78">
            <a:extLst>
              <a:ext uri="{FF2B5EF4-FFF2-40B4-BE49-F238E27FC236}">
                <a16:creationId xmlns:a16="http://schemas.microsoft.com/office/drawing/2014/main" id="{706DCC4C-3E41-7B23-6129-4D87BCD555A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12" b="98558" l="6061" r="93266">
                        <a14:foregroundMark x1="20202" y1="87019" x2="68350" y2="86058"/>
                        <a14:foregroundMark x1="66667" y1="81250" x2="27609" y2="99519"/>
                        <a14:foregroundMark x1="16498" y1="89904" x2="78114" y2="82692"/>
                        <a14:foregroundMark x1="78114" y1="82692" x2="87879" y2="99519"/>
                        <a14:foregroundMark x1="93266" y1="85096" x2="93266" y2="85096"/>
                        <a14:foregroundMark x1="6061" y1="86058" x2="6061" y2="86058"/>
                        <a14:foregroundMark x1="49495" y1="11058" x2="49495" y2="11058"/>
                        <a14:foregroundMark x1="68687" y1="8173" x2="68687" y2="8173"/>
                        <a14:foregroundMark x1="32660" y1="7212" x2="32660" y2="7212"/>
                      </a14:backgroundRemoval>
                    </a14:imgEffect>
                  </a14:imgLayer>
                </a14:imgProps>
              </a:ext>
              <a:ext uri="{28A0092B-C50C-407E-A947-70E740481C1C}">
                <a14:useLocalDpi xmlns:a14="http://schemas.microsoft.com/office/drawing/2010/main"/>
              </a:ext>
            </a:extLst>
          </a:blip>
          <a:stretch>
            <a:fillRect/>
          </a:stretch>
        </p:blipFill>
        <p:spPr>
          <a:xfrm>
            <a:off x="5422453" y="3144571"/>
            <a:ext cx="932460" cy="653036"/>
          </a:xfrm>
          <a:prstGeom prst="rect">
            <a:avLst/>
          </a:prstGeom>
        </p:spPr>
      </p:pic>
      <p:cxnSp>
        <p:nvCxnSpPr>
          <p:cNvPr id="16" name="Straight Connector 15">
            <a:extLst>
              <a:ext uri="{FF2B5EF4-FFF2-40B4-BE49-F238E27FC236}">
                <a16:creationId xmlns:a16="http://schemas.microsoft.com/office/drawing/2014/main" id="{55E38F87-8D0E-7D8D-999A-15395628A85B}"/>
              </a:ext>
            </a:extLst>
          </p:cNvPr>
          <p:cNvCxnSpPr>
            <a:cxnSpLocks/>
          </p:cNvCxnSpPr>
          <p:nvPr/>
        </p:nvCxnSpPr>
        <p:spPr>
          <a:xfrm>
            <a:off x="6532566" y="3475353"/>
            <a:ext cx="3095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63E386B-AD2B-C9C2-3626-6BDD290A4153}"/>
              </a:ext>
            </a:extLst>
          </p:cNvPr>
          <p:cNvCxnSpPr>
            <a:cxnSpLocks/>
          </p:cNvCxnSpPr>
          <p:nvPr/>
        </p:nvCxnSpPr>
        <p:spPr>
          <a:xfrm rot="5400000" flipH="1" flipV="1">
            <a:off x="6465704" y="2234144"/>
            <a:ext cx="1625884" cy="873161"/>
          </a:xfrm>
          <a:prstGeom prst="bentConnector3">
            <a:avLst>
              <a:gd name="adj1" fmla="val 99991"/>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141CC01-9606-C655-FAE4-64AAD62594D6}"/>
              </a:ext>
            </a:extLst>
          </p:cNvPr>
          <p:cNvCxnSpPr>
            <a:cxnSpLocks/>
          </p:cNvCxnSpPr>
          <p:nvPr/>
        </p:nvCxnSpPr>
        <p:spPr>
          <a:xfrm rot="16200000" flipH="1">
            <a:off x="6552867" y="3764556"/>
            <a:ext cx="1451559" cy="873156"/>
          </a:xfrm>
          <a:prstGeom prst="bentConnector2">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7E1C00-BADD-9977-4733-DC05A0C1BC0B}"/>
              </a:ext>
            </a:extLst>
          </p:cNvPr>
          <p:cNvCxnSpPr>
            <a:cxnSpLocks/>
          </p:cNvCxnSpPr>
          <p:nvPr/>
        </p:nvCxnSpPr>
        <p:spPr>
          <a:xfrm>
            <a:off x="8808192" y="1859076"/>
            <a:ext cx="140785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881E10-769C-E494-B578-E64C2D836AC6}"/>
              </a:ext>
            </a:extLst>
          </p:cNvPr>
          <p:cNvCxnSpPr>
            <a:cxnSpLocks/>
          </p:cNvCxnSpPr>
          <p:nvPr/>
        </p:nvCxnSpPr>
        <p:spPr>
          <a:xfrm>
            <a:off x="8808192" y="4926914"/>
            <a:ext cx="140785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Immagine 66">
            <a:extLst>
              <a:ext uri="{FF2B5EF4-FFF2-40B4-BE49-F238E27FC236}">
                <a16:creationId xmlns:a16="http://schemas.microsoft.com/office/drawing/2014/main" id="{95BDCBF7-0507-6EF5-0F1A-67B8E4B482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269" b="-16991"/>
          <a:stretch/>
        </p:blipFill>
        <p:spPr>
          <a:xfrm>
            <a:off x="9395298" y="4038037"/>
            <a:ext cx="565131" cy="653035"/>
          </a:xfrm>
          <a:prstGeom prst="rect">
            <a:avLst/>
          </a:prstGeom>
        </p:spPr>
      </p:pic>
      <p:pic>
        <p:nvPicPr>
          <p:cNvPr id="24" name="Immagine 66">
            <a:extLst>
              <a:ext uri="{FF2B5EF4-FFF2-40B4-BE49-F238E27FC236}">
                <a16:creationId xmlns:a16="http://schemas.microsoft.com/office/drawing/2014/main" id="{F4DD0CAD-360E-B6FF-1F94-2EBF4B8DCB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269" b="-16991"/>
          <a:stretch/>
        </p:blipFill>
        <p:spPr>
          <a:xfrm>
            <a:off x="9345844" y="1063341"/>
            <a:ext cx="565131" cy="653035"/>
          </a:xfrm>
          <a:prstGeom prst="rect">
            <a:avLst/>
          </a:prstGeom>
        </p:spPr>
      </p:pic>
      <p:pic>
        <p:nvPicPr>
          <p:cNvPr id="25" name="Immagine 2">
            <a:extLst>
              <a:ext uri="{FF2B5EF4-FFF2-40B4-BE49-F238E27FC236}">
                <a16:creationId xmlns:a16="http://schemas.microsoft.com/office/drawing/2014/main" id="{02EC689F-8B32-6B84-F75B-92D1432E3E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5920"/>
          <a:stretch/>
        </p:blipFill>
        <p:spPr>
          <a:xfrm>
            <a:off x="7475213" y="931479"/>
            <a:ext cx="1495958" cy="1625885"/>
          </a:xfrm>
          <a:prstGeom prst="rect">
            <a:avLst/>
          </a:prstGeom>
        </p:spPr>
      </p:pic>
      <p:pic>
        <p:nvPicPr>
          <p:cNvPr id="26" name="Immagine 4">
            <a:extLst>
              <a:ext uri="{FF2B5EF4-FFF2-40B4-BE49-F238E27FC236}">
                <a16:creationId xmlns:a16="http://schemas.microsoft.com/office/drawing/2014/main" id="{7456CFD3-79B8-4322-422A-D934790C37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0025"/>
          <a:stretch/>
        </p:blipFill>
        <p:spPr>
          <a:xfrm>
            <a:off x="7465121" y="3933440"/>
            <a:ext cx="1543365" cy="1882351"/>
          </a:xfrm>
          <a:prstGeom prst="rect">
            <a:avLst/>
          </a:prstGeom>
        </p:spPr>
      </p:pic>
      <p:pic>
        <p:nvPicPr>
          <p:cNvPr id="30" name="Picture 29" descr="A close-up of a vacuum&#10;&#10;AI-generated content may be incorrect.">
            <a:extLst>
              <a:ext uri="{FF2B5EF4-FFF2-40B4-BE49-F238E27FC236}">
                <a16:creationId xmlns:a16="http://schemas.microsoft.com/office/drawing/2014/main" id="{89278B98-A2A0-5826-6C80-CCF4B59506C1}"/>
              </a:ext>
            </a:extLst>
          </p:cNvPr>
          <p:cNvPicPr>
            <a:picLocks noChangeAspect="1"/>
          </p:cNvPicPr>
          <p:nvPr/>
        </p:nvPicPr>
        <p:blipFill>
          <a:blip r:embed="rId7"/>
          <a:stretch>
            <a:fillRect/>
          </a:stretch>
        </p:blipFill>
        <p:spPr>
          <a:xfrm>
            <a:off x="9769677" y="383417"/>
            <a:ext cx="2056147" cy="2737272"/>
          </a:xfrm>
          <a:prstGeom prst="rect">
            <a:avLst/>
          </a:prstGeom>
        </p:spPr>
      </p:pic>
      <p:pic>
        <p:nvPicPr>
          <p:cNvPr id="31" name="Picture 30" descr="A close-up of a vacuum&#10;&#10;AI-generated content may be incorrect.">
            <a:extLst>
              <a:ext uri="{FF2B5EF4-FFF2-40B4-BE49-F238E27FC236}">
                <a16:creationId xmlns:a16="http://schemas.microsoft.com/office/drawing/2014/main" id="{CF03A2A8-E1FA-D905-A327-51927301F011}"/>
              </a:ext>
            </a:extLst>
          </p:cNvPr>
          <p:cNvPicPr>
            <a:picLocks noChangeAspect="1"/>
          </p:cNvPicPr>
          <p:nvPr/>
        </p:nvPicPr>
        <p:blipFill>
          <a:blip r:embed="rId8"/>
          <a:stretch>
            <a:fillRect/>
          </a:stretch>
        </p:blipFill>
        <p:spPr>
          <a:xfrm>
            <a:off x="9654791" y="3468757"/>
            <a:ext cx="2258329" cy="2811716"/>
          </a:xfrm>
          <a:prstGeom prst="rect">
            <a:avLst/>
          </a:prstGeom>
        </p:spPr>
      </p:pic>
      <p:sp>
        <p:nvSpPr>
          <p:cNvPr id="13" name="TextBox 12">
            <a:extLst>
              <a:ext uri="{FF2B5EF4-FFF2-40B4-BE49-F238E27FC236}">
                <a16:creationId xmlns:a16="http://schemas.microsoft.com/office/drawing/2014/main" id="{E86FB94C-E5DC-060B-1C82-86B2C7D81962}"/>
              </a:ext>
            </a:extLst>
          </p:cNvPr>
          <p:cNvSpPr txBox="1"/>
          <p:nvPr/>
        </p:nvSpPr>
        <p:spPr>
          <a:xfrm>
            <a:off x="5150118" y="3859332"/>
            <a:ext cx="1448617" cy="523220"/>
          </a:xfrm>
          <a:prstGeom prst="rect">
            <a:avLst/>
          </a:prstGeom>
          <a:noFill/>
        </p:spPr>
        <p:txBody>
          <a:bodyPr wrap="square">
            <a:spAutoFit/>
          </a:bodyPr>
          <a:lstStyle/>
          <a:p>
            <a:pPr algn="ctr"/>
            <a:r>
              <a:rPr lang="en-US" sz="1400" dirty="0">
                <a:latin typeface="Roboto Bold" panose="02000000000000000000" pitchFamily="2" charset="0"/>
              </a:rPr>
              <a:t>Pump enclosure </a:t>
            </a:r>
          </a:p>
        </p:txBody>
      </p:sp>
      <p:sp>
        <p:nvSpPr>
          <p:cNvPr id="14" name="TextBox 13">
            <a:extLst>
              <a:ext uri="{FF2B5EF4-FFF2-40B4-BE49-F238E27FC236}">
                <a16:creationId xmlns:a16="http://schemas.microsoft.com/office/drawing/2014/main" id="{AF1F3042-84D9-49DC-7BC6-5D8BD565285B}"/>
              </a:ext>
            </a:extLst>
          </p:cNvPr>
          <p:cNvSpPr txBox="1"/>
          <p:nvPr/>
        </p:nvSpPr>
        <p:spPr>
          <a:xfrm>
            <a:off x="7203486" y="2246439"/>
            <a:ext cx="2066636" cy="307777"/>
          </a:xfrm>
          <a:prstGeom prst="rect">
            <a:avLst/>
          </a:prstGeom>
          <a:noFill/>
        </p:spPr>
        <p:txBody>
          <a:bodyPr wrap="square">
            <a:spAutoFit/>
          </a:bodyPr>
          <a:lstStyle/>
          <a:p>
            <a:pPr algn="ctr"/>
            <a:r>
              <a:rPr lang="en-US" sz="1400" dirty="0">
                <a:solidFill>
                  <a:schemeClr val="accent3"/>
                </a:solidFill>
                <a:latin typeface="Roboto Bold" panose="02000000000000000000" pitchFamily="2" charset="0"/>
              </a:rPr>
              <a:t>Body 011</a:t>
            </a:r>
          </a:p>
        </p:txBody>
      </p:sp>
      <p:sp>
        <p:nvSpPr>
          <p:cNvPr id="15" name="TextBox 14">
            <a:extLst>
              <a:ext uri="{FF2B5EF4-FFF2-40B4-BE49-F238E27FC236}">
                <a16:creationId xmlns:a16="http://schemas.microsoft.com/office/drawing/2014/main" id="{3AB147FA-AF53-9C90-E183-D27CD066CF9B}"/>
              </a:ext>
            </a:extLst>
          </p:cNvPr>
          <p:cNvSpPr txBox="1"/>
          <p:nvPr/>
        </p:nvSpPr>
        <p:spPr>
          <a:xfrm>
            <a:off x="7203486" y="5310582"/>
            <a:ext cx="2066636" cy="307777"/>
          </a:xfrm>
          <a:prstGeom prst="rect">
            <a:avLst/>
          </a:prstGeom>
          <a:noFill/>
        </p:spPr>
        <p:txBody>
          <a:bodyPr wrap="square">
            <a:spAutoFit/>
          </a:bodyPr>
          <a:lstStyle/>
          <a:p>
            <a:pPr algn="ctr"/>
            <a:r>
              <a:rPr lang="en-US" sz="1400" dirty="0">
                <a:solidFill>
                  <a:schemeClr val="accent6"/>
                </a:solidFill>
                <a:latin typeface="Roboto Bold" panose="02000000000000000000" pitchFamily="2" charset="0"/>
              </a:rPr>
              <a:t>Body 010</a:t>
            </a:r>
          </a:p>
        </p:txBody>
      </p:sp>
      <p:sp>
        <p:nvSpPr>
          <p:cNvPr id="19" name="TextBox 18">
            <a:extLst>
              <a:ext uri="{FF2B5EF4-FFF2-40B4-BE49-F238E27FC236}">
                <a16:creationId xmlns:a16="http://schemas.microsoft.com/office/drawing/2014/main" id="{58E87EAE-61F1-E818-2390-F0571D28A205}"/>
              </a:ext>
            </a:extLst>
          </p:cNvPr>
          <p:cNvSpPr txBox="1"/>
          <p:nvPr/>
        </p:nvSpPr>
        <p:spPr>
          <a:xfrm>
            <a:off x="9741795" y="2588677"/>
            <a:ext cx="2066636" cy="307777"/>
          </a:xfrm>
          <a:prstGeom prst="rect">
            <a:avLst/>
          </a:prstGeom>
          <a:noFill/>
        </p:spPr>
        <p:txBody>
          <a:bodyPr wrap="square">
            <a:spAutoFit/>
          </a:bodyPr>
          <a:lstStyle/>
          <a:p>
            <a:pPr algn="ctr"/>
            <a:r>
              <a:rPr lang="en-US" sz="1400" dirty="0">
                <a:latin typeface="Roboto Bold" panose="02000000000000000000" pitchFamily="2" charset="0"/>
              </a:rPr>
              <a:t>VHC011 Z1 EXA</a:t>
            </a:r>
          </a:p>
        </p:txBody>
      </p:sp>
      <p:sp>
        <p:nvSpPr>
          <p:cNvPr id="20" name="TextBox 19">
            <a:extLst>
              <a:ext uri="{FF2B5EF4-FFF2-40B4-BE49-F238E27FC236}">
                <a16:creationId xmlns:a16="http://schemas.microsoft.com/office/drawing/2014/main" id="{6E700100-CDE7-6D07-60D6-B0B559DAEA62}"/>
              </a:ext>
            </a:extLst>
          </p:cNvPr>
          <p:cNvSpPr txBox="1"/>
          <p:nvPr/>
        </p:nvSpPr>
        <p:spPr>
          <a:xfrm>
            <a:off x="9741795" y="5709350"/>
            <a:ext cx="2066636" cy="307777"/>
          </a:xfrm>
          <a:prstGeom prst="rect">
            <a:avLst/>
          </a:prstGeom>
          <a:noFill/>
        </p:spPr>
        <p:txBody>
          <a:bodyPr wrap="square">
            <a:spAutoFit/>
          </a:bodyPr>
          <a:lstStyle/>
          <a:p>
            <a:pPr algn="ctr"/>
            <a:r>
              <a:rPr lang="pl-PL" sz="1400" dirty="0">
                <a:latin typeface="Roboto Bold" panose="02000000000000000000" pitchFamily="2" charset="0"/>
              </a:rPr>
              <a:t>VH</a:t>
            </a:r>
            <a:r>
              <a:rPr lang="it-IT" sz="1400" dirty="0">
                <a:latin typeface="Roboto Bold" panose="02000000000000000000" pitchFamily="2" charset="0"/>
              </a:rPr>
              <a:t>C</a:t>
            </a:r>
            <a:r>
              <a:rPr lang="pl-PL" sz="1400" dirty="0">
                <a:latin typeface="Roboto Bold" panose="02000000000000000000" pitchFamily="2" charset="0"/>
              </a:rPr>
              <a:t>01</a:t>
            </a:r>
            <a:r>
              <a:rPr lang="it-IT" sz="1400" dirty="0">
                <a:latin typeface="Roboto Bold" panose="02000000000000000000" pitchFamily="2" charset="0"/>
              </a:rPr>
              <a:t>0</a:t>
            </a:r>
            <a:r>
              <a:rPr lang="pl-PL" sz="1400" dirty="0">
                <a:latin typeface="Roboto Bold" panose="02000000000000000000" pitchFamily="2" charset="0"/>
              </a:rPr>
              <a:t> </a:t>
            </a:r>
            <a:r>
              <a:rPr lang="it-IT" sz="1400" dirty="0">
                <a:latin typeface="Roboto Bold" panose="02000000000000000000" pitchFamily="2" charset="0"/>
              </a:rPr>
              <a:t>SBS Z1 </a:t>
            </a:r>
            <a:r>
              <a:rPr lang="pl-PL" sz="1400" dirty="0">
                <a:latin typeface="Roboto Bold" panose="02000000000000000000" pitchFamily="2" charset="0"/>
              </a:rPr>
              <a:t>EXA</a:t>
            </a:r>
          </a:p>
        </p:txBody>
      </p:sp>
    </p:spTree>
    <p:extLst>
      <p:ext uri="{BB962C8B-B14F-4D97-AF65-F5344CB8AC3E}">
        <p14:creationId xmlns:p14="http://schemas.microsoft.com/office/powerpoint/2010/main" val="420328089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B6A2BA7B-36D8-20DC-83BD-F8A91266F054}"/>
              </a:ext>
            </a:extLst>
          </p:cNvPr>
          <p:cNvSpPr txBox="1">
            <a:spLocks/>
          </p:cNvSpPr>
          <p:nvPr/>
        </p:nvSpPr>
        <p:spPr>
          <a:xfrm>
            <a:off x="6206962" y="1419099"/>
            <a:ext cx="5537459"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822960" rIns="180000" bIns="216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10000"/>
              </a:lnSpc>
              <a:buNone/>
            </a:pPr>
            <a:r>
              <a:rPr lang="en-US" sz="1100" dirty="0"/>
              <a:t> </a:t>
            </a:r>
          </a:p>
        </p:txBody>
      </p:sp>
      <p:sp>
        <p:nvSpPr>
          <p:cNvPr id="45" name="Content Placeholder 1">
            <a:extLst>
              <a:ext uri="{FF2B5EF4-FFF2-40B4-BE49-F238E27FC236}">
                <a16:creationId xmlns:a16="http://schemas.microsoft.com/office/drawing/2014/main" id="{0DCF0415-B95A-EB0F-77A5-30513F1980B5}"/>
              </a:ext>
            </a:extLst>
          </p:cNvPr>
          <p:cNvSpPr txBox="1">
            <a:spLocks/>
          </p:cNvSpPr>
          <p:nvPr/>
        </p:nvSpPr>
        <p:spPr>
          <a:xfrm>
            <a:off x="479425" y="1419099"/>
            <a:ext cx="5537459" cy="4852380"/>
          </a:xfrm>
          <a:prstGeom prst="rect">
            <a:avLst/>
          </a:prstGeom>
          <a:solidFill>
            <a:schemeClr val="bg1"/>
          </a:solidFill>
          <a:effectLst>
            <a:outerShdw blurRad="139700" sx="102000" sy="102000" algn="ctr" rotWithShape="0">
              <a:schemeClr val="bg2">
                <a:alpha val="30000"/>
              </a:schemeClr>
            </a:outerShdw>
          </a:effectLst>
        </p:spPr>
        <p:txBody>
          <a:bodyPr vert="horz" lIns="216000" tIns="822960" rIns="180000" bIns="216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10000"/>
              </a:lnSpc>
              <a:buNone/>
            </a:pPr>
            <a:r>
              <a:rPr lang="en-US" sz="1100" dirty="0"/>
              <a:t> </a:t>
            </a:r>
          </a:p>
        </p:txBody>
      </p:sp>
      <p:sp>
        <p:nvSpPr>
          <p:cNvPr id="4" name="Footer Placeholder 3">
            <a:extLst>
              <a:ext uri="{FF2B5EF4-FFF2-40B4-BE49-F238E27FC236}">
                <a16:creationId xmlns:a16="http://schemas.microsoft.com/office/drawing/2014/main" id="{480CB1E4-47FC-C495-432F-5A01056CFA58}"/>
              </a:ext>
            </a:extLst>
          </p:cNvPr>
          <p:cNvSpPr>
            <a:spLocks noGrp="1"/>
          </p:cNvSpPr>
          <p:nvPr>
            <p:ph type="ftr" sz="quarter" idx="19"/>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B73CB04F-9FC6-2669-43B7-5116ED09E76F}"/>
              </a:ext>
            </a:extLst>
          </p:cNvPr>
          <p:cNvSpPr>
            <a:spLocks noGrp="1"/>
          </p:cNvSpPr>
          <p:nvPr>
            <p:ph type="sldNum" sz="quarter" idx="20"/>
          </p:nvPr>
        </p:nvSpPr>
        <p:spPr/>
        <p:txBody>
          <a:bodyPr/>
          <a:lstStyle/>
          <a:p>
            <a:fld id="{6C385236-B7BA-4938-9EA6-6DEC8CA653D7}" type="slidenum">
              <a:rPr lang="en-US" smtClean="0"/>
              <a:pPr/>
              <a:t>7</a:t>
            </a:fld>
            <a:endParaRPr lang="en-US" dirty="0"/>
          </a:p>
        </p:txBody>
      </p:sp>
      <p:sp>
        <p:nvSpPr>
          <p:cNvPr id="9" name="Text Placeholder 8">
            <a:extLst>
              <a:ext uri="{FF2B5EF4-FFF2-40B4-BE49-F238E27FC236}">
                <a16:creationId xmlns:a16="http://schemas.microsoft.com/office/drawing/2014/main" id="{0262DFB3-37D2-9798-1993-F4E9FA3E8B6C}"/>
              </a:ext>
            </a:extLst>
          </p:cNvPr>
          <p:cNvSpPr>
            <a:spLocks noGrp="1"/>
          </p:cNvSpPr>
          <p:nvPr>
            <p:ph type="body" sz="quarter" idx="14"/>
          </p:nvPr>
        </p:nvSpPr>
        <p:spPr/>
        <p:txBody>
          <a:bodyPr/>
          <a:lstStyle/>
          <a:p>
            <a:r>
              <a:rPr lang="en-US" dirty="0"/>
              <a:t>Section view: flow schematic and architecture Z1/EXP models</a:t>
            </a:r>
          </a:p>
        </p:txBody>
      </p:sp>
      <p:sp>
        <p:nvSpPr>
          <p:cNvPr id="8" name="Title 7">
            <a:extLst>
              <a:ext uri="{FF2B5EF4-FFF2-40B4-BE49-F238E27FC236}">
                <a16:creationId xmlns:a16="http://schemas.microsoft.com/office/drawing/2014/main" id="{7C21501A-172A-ED0C-54C5-9A29CE4D3EE4}"/>
              </a:ext>
            </a:extLst>
          </p:cNvPr>
          <p:cNvSpPr>
            <a:spLocks noGrp="1"/>
          </p:cNvSpPr>
          <p:nvPr>
            <p:ph type="title"/>
          </p:nvPr>
        </p:nvSpPr>
        <p:spPr/>
        <p:txBody>
          <a:bodyPr/>
          <a:lstStyle/>
          <a:p>
            <a:r>
              <a:rPr lang="en-US" dirty="0"/>
              <a:t>Product definition: compressed air architecture</a:t>
            </a:r>
          </a:p>
        </p:txBody>
      </p:sp>
      <p:sp>
        <p:nvSpPr>
          <p:cNvPr id="16" name="TextBox 15">
            <a:extLst>
              <a:ext uri="{FF2B5EF4-FFF2-40B4-BE49-F238E27FC236}">
                <a16:creationId xmlns:a16="http://schemas.microsoft.com/office/drawing/2014/main" id="{09386668-F910-CE2F-D6EF-CC8D219072E6}"/>
              </a:ext>
            </a:extLst>
          </p:cNvPr>
          <p:cNvSpPr txBox="1"/>
          <p:nvPr/>
        </p:nvSpPr>
        <p:spPr>
          <a:xfrm>
            <a:off x="9017433" y="1947260"/>
            <a:ext cx="2381890" cy="1018740"/>
          </a:xfrm>
          <a:prstGeom prst="rect">
            <a:avLst/>
          </a:prstGeom>
          <a:noFill/>
        </p:spPr>
        <p:txBody>
          <a:bodyPr wrap="square" lIns="0" tIns="0" rIns="0" bIns="0">
            <a:spAutoFit/>
          </a:bodyPr>
          <a:lstStyle/>
          <a:p>
            <a:pPr marL="0" marR="0" lvl="0" indent="0" algn="l" defTabSz="1023967" rtl="0" eaLnBrk="1" fontAlgn="auto" latinLnBrk="0" hangingPunct="1">
              <a:lnSpc>
                <a:spcPct val="12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VHC010 Z1 EXA</a:t>
            </a:r>
          </a:p>
          <a:p>
            <a:pPr>
              <a:lnSpc>
                <a:spcPct val="120000"/>
              </a:lnSpc>
            </a:pPr>
            <a:r>
              <a:rPr lang="en-US" sz="1200" dirty="0">
                <a:latin typeface="Roboto Bold" panose="02000000000000000000" pitchFamily="2" charset="0"/>
              </a:rPr>
              <a:t>Safe disposal with:</a:t>
            </a:r>
          </a:p>
          <a:p>
            <a:pPr>
              <a:lnSpc>
                <a:spcPct val="120000"/>
              </a:lnSpc>
            </a:pPr>
            <a:r>
              <a:rPr lang="en-US" sz="1200" dirty="0"/>
              <a:t>Class M antistatic </a:t>
            </a:r>
            <a:br>
              <a:rPr lang="en-US" sz="1200" dirty="0"/>
            </a:br>
            <a:r>
              <a:rPr lang="en-US" sz="1200" dirty="0"/>
              <a:t>fleece filter</a:t>
            </a:r>
          </a:p>
        </p:txBody>
      </p:sp>
      <p:sp>
        <p:nvSpPr>
          <p:cNvPr id="11" name="CasellaDiTesto 53">
            <a:extLst>
              <a:ext uri="{FF2B5EF4-FFF2-40B4-BE49-F238E27FC236}">
                <a16:creationId xmlns:a16="http://schemas.microsoft.com/office/drawing/2014/main" id="{FB7F0AF8-11A4-4C96-9787-2E57AF28E229}"/>
              </a:ext>
            </a:extLst>
          </p:cNvPr>
          <p:cNvSpPr txBox="1"/>
          <p:nvPr/>
        </p:nvSpPr>
        <p:spPr>
          <a:xfrm>
            <a:off x="3304019" y="4432209"/>
            <a:ext cx="967153" cy="205629"/>
          </a:xfrm>
          <a:prstGeom prst="rect">
            <a:avLst/>
          </a:prstGeom>
          <a:noFill/>
        </p:spPr>
        <p:txBody>
          <a:bodyPr wrap="square" lIns="0" tIns="0" rIns="0" bIns="36000" rtlCol="0">
            <a:spAutoFit/>
          </a:bodyPr>
          <a:lstStyle/>
          <a:p>
            <a:pPr algn="l"/>
            <a:r>
              <a:rPr lang="en-US" sz="1100" dirty="0"/>
              <a:t>Process air</a:t>
            </a:r>
          </a:p>
        </p:txBody>
      </p:sp>
      <p:cxnSp>
        <p:nvCxnSpPr>
          <p:cNvPr id="12" name="Connettore diritto 54">
            <a:extLst>
              <a:ext uri="{FF2B5EF4-FFF2-40B4-BE49-F238E27FC236}">
                <a16:creationId xmlns:a16="http://schemas.microsoft.com/office/drawing/2014/main" id="{531F2F1B-5B8D-C8A9-937A-658AA7280504}"/>
              </a:ext>
            </a:extLst>
          </p:cNvPr>
          <p:cNvCxnSpPr>
            <a:cxnSpLocks/>
          </p:cNvCxnSpPr>
          <p:nvPr/>
        </p:nvCxnSpPr>
        <p:spPr>
          <a:xfrm>
            <a:off x="3304019" y="4663326"/>
            <a:ext cx="967153"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asellaDiTesto 55">
            <a:extLst>
              <a:ext uri="{FF2B5EF4-FFF2-40B4-BE49-F238E27FC236}">
                <a16:creationId xmlns:a16="http://schemas.microsoft.com/office/drawing/2014/main" id="{D4D25381-FE25-5105-378F-7F813F5C8118}"/>
              </a:ext>
            </a:extLst>
          </p:cNvPr>
          <p:cNvSpPr txBox="1"/>
          <p:nvPr/>
        </p:nvSpPr>
        <p:spPr>
          <a:xfrm>
            <a:off x="6533382" y="5660694"/>
            <a:ext cx="2002428" cy="169277"/>
          </a:xfrm>
          <a:prstGeom prst="rect">
            <a:avLst/>
          </a:prstGeom>
          <a:noFill/>
        </p:spPr>
        <p:txBody>
          <a:bodyPr wrap="square" lIns="0" tIns="0" rIns="0" bIns="0" rtlCol="0">
            <a:spAutoFit/>
          </a:bodyPr>
          <a:lstStyle/>
          <a:p>
            <a:pPr algn="ctr"/>
            <a:r>
              <a:rPr lang="en-US" sz="1100" dirty="0"/>
              <a:t>Always 3 filtration stage</a:t>
            </a:r>
          </a:p>
        </p:txBody>
      </p:sp>
      <p:cxnSp>
        <p:nvCxnSpPr>
          <p:cNvPr id="14" name="Connettore diritto 56">
            <a:extLst>
              <a:ext uri="{FF2B5EF4-FFF2-40B4-BE49-F238E27FC236}">
                <a16:creationId xmlns:a16="http://schemas.microsoft.com/office/drawing/2014/main" id="{1E23E782-0BB7-4E9B-AA40-D2AE786AAFF5}"/>
              </a:ext>
            </a:extLst>
          </p:cNvPr>
          <p:cNvCxnSpPr>
            <a:cxnSpLocks/>
          </p:cNvCxnSpPr>
          <p:nvPr/>
        </p:nvCxnSpPr>
        <p:spPr>
          <a:xfrm flipV="1">
            <a:off x="3304019" y="5037482"/>
            <a:ext cx="1355146" cy="1122"/>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577AEE-5B94-FA52-C2DF-67EFC2FAF2B7}"/>
              </a:ext>
            </a:extLst>
          </p:cNvPr>
          <p:cNvSpPr txBox="1"/>
          <p:nvPr/>
        </p:nvSpPr>
        <p:spPr>
          <a:xfrm>
            <a:off x="3304018" y="1947260"/>
            <a:ext cx="2369353" cy="1167884"/>
          </a:xfrm>
          <a:prstGeom prst="rect">
            <a:avLst/>
          </a:prstGeom>
          <a:noFill/>
        </p:spPr>
        <p:txBody>
          <a:bodyPr wrap="square" lIns="0" tIns="0" rIns="0" bIns="0">
            <a:spAutoFit/>
          </a:bodyPr>
          <a:lstStyle/>
          <a:p>
            <a:pPr>
              <a:lnSpc>
                <a:spcPct val="120000"/>
              </a:lnSpc>
              <a:spcAft>
                <a:spcPts val="300"/>
              </a:spcAft>
            </a:pPr>
            <a:r>
              <a:rPr lang="en-US" sz="1600" dirty="0">
                <a:latin typeface="Roboto Bold" panose="02000000000000000000" pitchFamily="2" charset="0"/>
              </a:rPr>
              <a:t>VHC011 Z1 EXA </a:t>
            </a:r>
          </a:p>
          <a:p>
            <a:pPr>
              <a:lnSpc>
                <a:spcPct val="120000"/>
              </a:lnSpc>
            </a:pPr>
            <a:r>
              <a:rPr lang="en-US" sz="1200" dirty="0"/>
              <a:t>With conical cartridge </a:t>
            </a:r>
            <a:br>
              <a:rPr lang="en-US" sz="1200" dirty="0"/>
            </a:br>
            <a:r>
              <a:rPr lang="en-US" sz="1200" dirty="0"/>
              <a:t>Class M and Pull</a:t>
            </a:r>
            <a:r>
              <a:rPr lang="en-US" sz="1200"/>
              <a:t>&amp;Clean™</a:t>
            </a:r>
            <a:endParaRPr lang="en-US" sz="1200" dirty="0"/>
          </a:p>
          <a:p>
            <a:pPr>
              <a:lnSpc>
                <a:spcPct val="120000"/>
              </a:lnSpc>
            </a:pPr>
            <a:endParaRPr lang="en-US" sz="1100" dirty="0"/>
          </a:p>
          <a:p>
            <a:pPr>
              <a:lnSpc>
                <a:spcPct val="120000"/>
              </a:lnSpc>
            </a:pPr>
            <a:r>
              <a:rPr lang="en-US" sz="1100" dirty="0"/>
              <a:t>*ULPA for stainless steel versions</a:t>
            </a:r>
            <a:endParaRPr lang="it-IT" sz="1100"/>
          </a:p>
        </p:txBody>
      </p:sp>
      <p:sp>
        <p:nvSpPr>
          <p:cNvPr id="17" name="TextBox 16">
            <a:extLst>
              <a:ext uri="{FF2B5EF4-FFF2-40B4-BE49-F238E27FC236}">
                <a16:creationId xmlns:a16="http://schemas.microsoft.com/office/drawing/2014/main" id="{724B4BB9-7700-FA0C-27AF-EB0C632E7385}"/>
              </a:ext>
            </a:extLst>
          </p:cNvPr>
          <p:cNvSpPr txBox="1"/>
          <p:nvPr/>
        </p:nvSpPr>
        <p:spPr>
          <a:xfrm>
            <a:off x="9017433" y="4657378"/>
            <a:ext cx="2381888" cy="760208"/>
          </a:xfrm>
          <a:prstGeom prst="rect">
            <a:avLst/>
          </a:prstGeom>
          <a:noFill/>
        </p:spPr>
        <p:txBody>
          <a:bodyPr wrap="square" lIns="0" tIns="0" rIns="0" bIns="0">
            <a:spAutoFit/>
          </a:bodyPr>
          <a:lstStyle/>
          <a:p>
            <a:pPr marL="0" marR="0" lvl="0" indent="0" algn="l" defTabSz="1023967" rtl="0" eaLnBrk="1" fontAlgn="auto" latinLnBrk="0" hangingPunct="1">
              <a:lnSpc>
                <a:spcPct val="12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VHC010 Z1 EXA SBS</a:t>
            </a:r>
          </a:p>
          <a:p>
            <a:pPr>
              <a:lnSpc>
                <a:spcPct val="120000"/>
              </a:lnSpc>
            </a:pPr>
            <a:r>
              <a:rPr lang="en-US" sz="1200" dirty="0">
                <a:latin typeface="Roboto Bold" panose="02000000000000000000" pitchFamily="2" charset="0"/>
              </a:rPr>
              <a:t>Safe disposal with:</a:t>
            </a:r>
          </a:p>
          <a:p>
            <a:pPr>
              <a:lnSpc>
                <a:spcPct val="120000"/>
              </a:lnSpc>
            </a:pPr>
            <a:r>
              <a:rPr lang="en-US" sz="1200" dirty="0"/>
              <a:t>Safe bag system: SBS</a:t>
            </a:r>
          </a:p>
        </p:txBody>
      </p:sp>
      <p:sp>
        <p:nvSpPr>
          <p:cNvPr id="18" name="TextBox 26">
            <a:extLst>
              <a:ext uri="{FF2B5EF4-FFF2-40B4-BE49-F238E27FC236}">
                <a16:creationId xmlns:a16="http://schemas.microsoft.com/office/drawing/2014/main" id="{45A35C5E-C312-6041-8FE6-04415313D3D2}"/>
              </a:ext>
            </a:extLst>
          </p:cNvPr>
          <p:cNvSpPr txBox="1"/>
          <p:nvPr/>
        </p:nvSpPr>
        <p:spPr>
          <a:xfrm>
            <a:off x="9017432" y="3302319"/>
            <a:ext cx="2381889" cy="1018740"/>
          </a:xfrm>
          <a:prstGeom prst="rect">
            <a:avLst/>
          </a:prstGeom>
          <a:noFill/>
        </p:spPr>
        <p:txBody>
          <a:bodyPr wrap="square" lIns="0" tIns="0" rIns="0" bIns="0">
            <a:spAutoFit/>
          </a:bodyPr>
          <a:lstStyle/>
          <a:p>
            <a:pPr marL="0" marR="0" lvl="0" indent="0" algn="l" defTabSz="1023967" rtl="0" eaLnBrk="1" fontAlgn="auto" latinLnBrk="0" hangingPunct="1">
              <a:lnSpc>
                <a:spcPct val="12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28313F"/>
                </a:solidFill>
                <a:effectLst/>
                <a:uLnTx/>
                <a:uFillTx/>
                <a:latin typeface="Roboto Bold" panose="02000000000000000000" pitchFamily="2" charset="0"/>
                <a:ea typeface="+mn-ea"/>
                <a:cs typeface="+mn-cs"/>
              </a:rPr>
              <a:t>VHC010 Z1 EXA DBS </a:t>
            </a:r>
          </a:p>
          <a:p>
            <a:pPr>
              <a:lnSpc>
                <a:spcPct val="120000"/>
              </a:lnSpc>
            </a:pPr>
            <a:r>
              <a:rPr lang="en-US" sz="1200" dirty="0">
                <a:latin typeface="Roboto Bold" panose="02000000000000000000" pitchFamily="2" charset="0"/>
              </a:rPr>
              <a:t>Safe disposal with:</a:t>
            </a:r>
          </a:p>
          <a:p>
            <a:pPr>
              <a:lnSpc>
                <a:spcPct val="120000"/>
              </a:lnSpc>
            </a:pPr>
            <a:r>
              <a:rPr lang="en-US" sz="1200" dirty="0"/>
              <a:t>Class M antistatic </a:t>
            </a:r>
            <a:br>
              <a:rPr lang="en-US" sz="1200" dirty="0"/>
            </a:br>
            <a:r>
              <a:rPr lang="en-US" sz="1200" dirty="0"/>
              <a:t>fleece filter + guillotine valve</a:t>
            </a:r>
          </a:p>
        </p:txBody>
      </p:sp>
      <p:sp>
        <p:nvSpPr>
          <p:cNvPr id="30" name="CasellaDiTesto 53">
            <a:extLst>
              <a:ext uri="{FF2B5EF4-FFF2-40B4-BE49-F238E27FC236}">
                <a16:creationId xmlns:a16="http://schemas.microsoft.com/office/drawing/2014/main" id="{DCFA591C-B5AF-EDB3-93F0-26CD42A1A1A2}"/>
              </a:ext>
            </a:extLst>
          </p:cNvPr>
          <p:cNvSpPr txBox="1"/>
          <p:nvPr/>
        </p:nvSpPr>
        <p:spPr>
          <a:xfrm>
            <a:off x="3304019" y="4803518"/>
            <a:ext cx="1875239" cy="205629"/>
          </a:xfrm>
          <a:prstGeom prst="rect">
            <a:avLst/>
          </a:prstGeom>
          <a:noFill/>
        </p:spPr>
        <p:txBody>
          <a:bodyPr wrap="square" lIns="0" tIns="0" rIns="0" bIns="36000" rtlCol="0">
            <a:spAutoFit/>
          </a:bodyPr>
          <a:lstStyle/>
          <a:p>
            <a:pPr algn="l"/>
            <a:r>
              <a:rPr lang="en-US" sz="1100" dirty="0"/>
              <a:t>Cleaned Process air</a:t>
            </a:r>
          </a:p>
        </p:txBody>
      </p:sp>
      <p:sp>
        <p:nvSpPr>
          <p:cNvPr id="31" name="CasellaDiTesto 55">
            <a:extLst>
              <a:ext uri="{FF2B5EF4-FFF2-40B4-BE49-F238E27FC236}">
                <a16:creationId xmlns:a16="http://schemas.microsoft.com/office/drawing/2014/main" id="{B8DC0A8C-B9F4-1151-29AB-69B9B418010B}"/>
              </a:ext>
            </a:extLst>
          </p:cNvPr>
          <p:cNvSpPr txBox="1"/>
          <p:nvPr/>
        </p:nvSpPr>
        <p:spPr>
          <a:xfrm>
            <a:off x="1059564" y="5660694"/>
            <a:ext cx="1564658" cy="169277"/>
          </a:xfrm>
          <a:prstGeom prst="rect">
            <a:avLst/>
          </a:prstGeom>
          <a:noFill/>
        </p:spPr>
        <p:txBody>
          <a:bodyPr wrap="square" lIns="0" tIns="0" rIns="0" bIns="0" rtlCol="0">
            <a:spAutoFit/>
          </a:bodyPr>
          <a:lstStyle/>
          <a:p>
            <a:pPr algn="ctr"/>
            <a:r>
              <a:rPr lang="en-US" sz="1100" dirty="0"/>
              <a:t>UP to 3 filtration stage</a:t>
            </a:r>
          </a:p>
        </p:txBody>
      </p:sp>
      <p:grpSp>
        <p:nvGrpSpPr>
          <p:cNvPr id="53" name="Group 52">
            <a:extLst>
              <a:ext uri="{FF2B5EF4-FFF2-40B4-BE49-F238E27FC236}">
                <a16:creationId xmlns:a16="http://schemas.microsoft.com/office/drawing/2014/main" id="{675AC377-C581-7D01-E40A-588A944CF25B}"/>
              </a:ext>
            </a:extLst>
          </p:cNvPr>
          <p:cNvGrpSpPr/>
          <p:nvPr/>
        </p:nvGrpSpPr>
        <p:grpSpPr>
          <a:xfrm>
            <a:off x="6464848" y="1770644"/>
            <a:ext cx="2204911" cy="3775985"/>
            <a:chOff x="6464848" y="1751594"/>
            <a:chExt cx="2204911" cy="3775985"/>
          </a:xfrm>
        </p:grpSpPr>
        <p:pic>
          <p:nvPicPr>
            <p:cNvPr id="25" name="Immagine 43">
              <a:extLst>
                <a:ext uri="{FF2B5EF4-FFF2-40B4-BE49-F238E27FC236}">
                  <a16:creationId xmlns:a16="http://schemas.microsoft.com/office/drawing/2014/main" id="{11A989E9-9E88-512C-A129-1378A4B883A0}"/>
                </a:ext>
              </a:extLst>
            </p:cNvPr>
            <p:cNvPicPr>
              <a:picLocks noChangeAspect="1"/>
            </p:cNvPicPr>
            <p:nvPr/>
          </p:nvPicPr>
          <p:blipFill>
            <a:blip r:embed="rId2"/>
            <a:srcRect/>
            <a:stretch/>
          </p:blipFill>
          <p:spPr>
            <a:xfrm>
              <a:off x="6566443" y="1751594"/>
              <a:ext cx="1917400" cy="3775985"/>
            </a:xfrm>
            <a:prstGeom prst="rect">
              <a:avLst/>
            </a:prstGeom>
          </p:spPr>
        </p:pic>
        <p:sp>
          <p:nvSpPr>
            <p:cNvPr id="26" name="Freeform: Shape 345">
              <a:extLst>
                <a:ext uri="{FF2B5EF4-FFF2-40B4-BE49-F238E27FC236}">
                  <a16:creationId xmlns:a16="http://schemas.microsoft.com/office/drawing/2014/main" id="{51EEBAF9-1DDE-B3C2-3FF0-3CA2E59CEA78}"/>
                </a:ext>
              </a:extLst>
            </p:cNvPr>
            <p:cNvSpPr/>
            <p:nvPr/>
          </p:nvSpPr>
          <p:spPr>
            <a:xfrm rot="10800000" flipH="1">
              <a:off x="8047353" y="1885778"/>
              <a:ext cx="622406" cy="140925"/>
            </a:xfrm>
            <a:custGeom>
              <a:avLst/>
              <a:gdLst>
                <a:gd name="connsiteX0" fmla="*/ 0 w 1722120"/>
                <a:gd name="connsiteY0" fmla="*/ 0 h 918395"/>
                <a:gd name="connsiteX1" fmla="*/ 586740 w 1722120"/>
                <a:gd name="connsiteY1" fmla="*/ 822960 h 918395"/>
                <a:gd name="connsiteX2" fmla="*/ 1181100 w 1722120"/>
                <a:gd name="connsiteY2" fmla="*/ 815340 h 918395"/>
                <a:gd name="connsiteX3" fmla="*/ 1722120 w 1722120"/>
                <a:gd name="connsiteY3" fmla="*/ 53340 h 918395"/>
              </a:gdLst>
              <a:ahLst/>
              <a:cxnLst>
                <a:cxn ang="0">
                  <a:pos x="connsiteX0" y="connsiteY0"/>
                </a:cxn>
                <a:cxn ang="0">
                  <a:pos x="connsiteX1" y="connsiteY1"/>
                </a:cxn>
                <a:cxn ang="0">
                  <a:pos x="connsiteX2" y="connsiteY2"/>
                </a:cxn>
                <a:cxn ang="0">
                  <a:pos x="connsiteX3" y="connsiteY3"/>
                </a:cxn>
              </a:cxnLst>
              <a:rect l="l" t="t" r="r" b="b"/>
              <a:pathLst>
                <a:path w="1722120" h="918395">
                  <a:moveTo>
                    <a:pt x="0" y="0"/>
                  </a:moveTo>
                  <a:cubicBezTo>
                    <a:pt x="194945" y="343535"/>
                    <a:pt x="389890" y="687070"/>
                    <a:pt x="586740" y="822960"/>
                  </a:cubicBezTo>
                  <a:cubicBezTo>
                    <a:pt x="783590" y="958850"/>
                    <a:pt x="991870" y="943610"/>
                    <a:pt x="1181100" y="815340"/>
                  </a:cubicBezTo>
                  <a:cubicBezTo>
                    <a:pt x="1370330" y="687070"/>
                    <a:pt x="1546225" y="370205"/>
                    <a:pt x="1722120" y="53340"/>
                  </a:cubicBezTo>
                </a:path>
              </a:pathLst>
            </a:custGeom>
            <a:noFill/>
            <a:ln w="60325" cap="flat" cmpd="sng" algn="ctr">
              <a:solidFill>
                <a:schemeClr val="accent3"/>
              </a:solidFill>
              <a:prstDash val="solid"/>
              <a:miter lim="800000"/>
              <a:tailEnd type="triangle"/>
            </a:ln>
            <a:effectLst/>
          </p:spPr>
          <p:txBody>
            <a:bodyPr rtlCol="0" anchor="ctr"/>
            <a:lstStyle/>
            <a:p>
              <a:pPr algn="ctr" defTabSz="914400"/>
              <a:endParaRPr lang="en-US" sz="1200" kern="0" dirty="0">
                <a:solidFill>
                  <a:srgbClr val="FFFFFF"/>
                </a:solidFill>
                <a:latin typeface="Arial"/>
              </a:endParaRPr>
            </a:p>
          </p:txBody>
        </p:sp>
        <p:cxnSp>
          <p:nvCxnSpPr>
            <p:cNvPr id="27" name="Connettore curvo 22">
              <a:extLst>
                <a:ext uri="{FF2B5EF4-FFF2-40B4-BE49-F238E27FC236}">
                  <a16:creationId xmlns:a16="http://schemas.microsoft.com/office/drawing/2014/main" id="{4256CBF3-EE75-6159-F2B3-EF2917FB8EF3}"/>
                </a:ext>
              </a:extLst>
            </p:cNvPr>
            <p:cNvCxnSpPr>
              <a:cxnSpLocks/>
            </p:cNvCxnSpPr>
            <p:nvPr/>
          </p:nvCxnSpPr>
          <p:spPr>
            <a:xfrm rot="10800000">
              <a:off x="7114828" y="3087987"/>
              <a:ext cx="1420982" cy="1038572"/>
            </a:xfrm>
            <a:prstGeom prst="curvedConnector3">
              <a:avLst>
                <a:gd name="adj1" fmla="val 10705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Shape 345">
              <a:extLst>
                <a:ext uri="{FF2B5EF4-FFF2-40B4-BE49-F238E27FC236}">
                  <a16:creationId xmlns:a16="http://schemas.microsoft.com/office/drawing/2014/main" id="{516F258A-4B35-A8E3-61EC-49775F5DE892}"/>
                </a:ext>
              </a:extLst>
            </p:cNvPr>
            <p:cNvSpPr/>
            <p:nvPr/>
          </p:nvSpPr>
          <p:spPr>
            <a:xfrm rot="10800000">
              <a:off x="6464848" y="1885779"/>
              <a:ext cx="568044" cy="124202"/>
            </a:xfrm>
            <a:custGeom>
              <a:avLst/>
              <a:gdLst>
                <a:gd name="connsiteX0" fmla="*/ 0 w 1722120"/>
                <a:gd name="connsiteY0" fmla="*/ 0 h 918395"/>
                <a:gd name="connsiteX1" fmla="*/ 586740 w 1722120"/>
                <a:gd name="connsiteY1" fmla="*/ 822960 h 918395"/>
                <a:gd name="connsiteX2" fmla="*/ 1181100 w 1722120"/>
                <a:gd name="connsiteY2" fmla="*/ 815340 h 918395"/>
                <a:gd name="connsiteX3" fmla="*/ 1722120 w 1722120"/>
                <a:gd name="connsiteY3" fmla="*/ 53340 h 918395"/>
              </a:gdLst>
              <a:ahLst/>
              <a:cxnLst>
                <a:cxn ang="0">
                  <a:pos x="connsiteX0" y="connsiteY0"/>
                </a:cxn>
                <a:cxn ang="0">
                  <a:pos x="connsiteX1" y="connsiteY1"/>
                </a:cxn>
                <a:cxn ang="0">
                  <a:pos x="connsiteX2" y="connsiteY2"/>
                </a:cxn>
                <a:cxn ang="0">
                  <a:pos x="connsiteX3" y="connsiteY3"/>
                </a:cxn>
              </a:cxnLst>
              <a:rect l="l" t="t" r="r" b="b"/>
              <a:pathLst>
                <a:path w="1722120" h="918395">
                  <a:moveTo>
                    <a:pt x="0" y="0"/>
                  </a:moveTo>
                  <a:cubicBezTo>
                    <a:pt x="194945" y="343535"/>
                    <a:pt x="389890" y="687070"/>
                    <a:pt x="586740" y="822960"/>
                  </a:cubicBezTo>
                  <a:cubicBezTo>
                    <a:pt x="783590" y="958850"/>
                    <a:pt x="991870" y="943610"/>
                    <a:pt x="1181100" y="815340"/>
                  </a:cubicBezTo>
                  <a:cubicBezTo>
                    <a:pt x="1370330" y="687070"/>
                    <a:pt x="1546225" y="370205"/>
                    <a:pt x="1722120" y="53340"/>
                  </a:cubicBezTo>
                </a:path>
              </a:pathLst>
            </a:custGeom>
            <a:noFill/>
            <a:ln w="60325" cap="flat" cmpd="sng" algn="ctr">
              <a:solidFill>
                <a:schemeClr val="accent3"/>
              </a:solidFill>
              <a:prstDash val="solid"/>
              <a:miter lim="800000"/>
              <a:tailEnd type="triangle"/>
            </a:ln>
            <a:effectLst/>
          </p:spPr>
          <p:txBody>
            <a:bodyPr rtlCol="0" anchor="ctr"/>
            <a:lstStyle/>
            <a:p>
              <a:pPr algn="ctr" defTabSz="914400"/>
              <a:endParaRPr lang="en-US" sz="1200" kern="0" dirty="0">
                <a:solidFill>
                  <a:srgbClr val="FFFFFF"/>
                </a:solidFill>
                <a:latin typeface="Arial"/>
              </a:endParaRPr>
            </a:p>
          </p:txBody>
        </p:sp>
        <p:sp>
          <p:nvSpPr>
            <p:cNvPr id="29" name="Figura a mano libera: forma 68">
              <a:extLst>
                <a:ext uri="{FF2B5EF4-FFF2-40B4-BE49-F238E27FC236}">
                  <a16:creationId xmlns:a16="http://schemas.microsoft.com/office/drawing/2014/main" id="{3D0D913E-A361-A25C-CD46-BB0837DB126F}"/>
                </a:ext>
              </a:extLst>
            </p:cNvPr>
            <p:cNvSpPr/>
            <p:nvPr/>
          </p:nvSpPr>
          <p:spPr>
            <a:xfrm>
              <a:off x="6912731" y="3284119"/>
              <a:ext cx="1243731" cy="1602893"/>
            </a:xfrm>
            <a:custGeom>
              <a:avLst/>
              <a:gdLst>
                <a:gd name="connsiteX0" fmla="*/ 1734383 w 1867318"/>
                <a:gd name="connsiteY0" fmla="*/ 252181 h 1911308"/>
                <a:gd name="connsiteX1" fmla="*/ 1692050 w 1867318"/>
                <a:gd name="connsiteY1" fmla="*/ 57447 h 1911308"/>
                <a:gd name="connsiteX2" fmla="*/ 1573516 w 1867318"/>
                <a:gd name="connsiteY2" fmla="*/ 23581 h 1911308"/>
                <a:gd name="connsiteX3" fmla="*/ 1497316 w 1867318"/>
                <a:gd name="connsiteY3" fmla="*/ 379181 h 1911308"/>
                <a:gd name="connsiteX4" fmla="*/ 362783 w 1867318"/>
                <a:gd name="connsiteY4" fmla="*/ 362247 h 1911308"/>
                <a:gd name="connsiteX5" fmla="*/ 32583 w 1867318"/>
                <a:gd name="connsiteY5" fmla="*/ 590847 h 1911308"/>
                <a:gd name="connsiteX6" fmla="*/ 49516 w 1867318"/>
                <a:gd name="connsiteY6" fmla="*/ 1606847 h 1911308"/>
                <a:gd name="connsiteX7" fmla="*/ 362783 w 1867318"/>
                <a:gd name="connsiteY7" fmla="*/ 1886247 h 1911308"/>
                <a:gd name="connsiteX8" fmla="*/ 1565050 w 1867318"/>
                <a:gd name="connsiteY8" fmla="*/ 1877781 h 1911308"/>
                <a:gd name="connsiteX9" fmla="*/ 1861383 w 1867318"/>
                <a:gd name="connsiteY9" fmla="*/ 1708447 h 1911308"/>
                <a:gd name="connsiteX10" fmla="*/ 1751316 w 1867318"/>
                <a:gd name="connsiteY10" fmla="*/ 1022647 h 1911308"/>
                <a:gd name="connsiteX11" fmla="*/ 1607383 w 1867318"/>
                <a:gd name="connsiteY11" fmla="*/ 827914 h 1911308"/>
                <a:gd name="connsiteX12" fmla="*/ 1708983 w 1867318"/>
                <a:gd name="connsiteY12" fmla="*/ 616247 h 1911308"/>
                <a:gd name="connsiteX13" fmla="*/ 1734383 w 1867318"/>
                <a:gd name="connsiteY13" fmla="*/ 252181 h 191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318" h="1911308">
                  <a:moveTo>
                    <a:pt x="1734383" y="252181"/>
                  </a:moveTo>
                  <a:cubicBezTo>
                    <a:pt x="1731561" y="159048"/>
                    <a:pt x="1718861" y="95547"/>
                    <a:pt x="1692050" y="57447"/>
                  </a:cubicBezTo>
                  <a:cubicBezTo>
                    <a:pt x="1665239" y="19347"/>
                    <a:pt x="1605972" y="-30041"/>
                    <a:pt x="1573516" y="23581"/>
                  </a:cubicBezTo>
                  <a:cubicBezTo>
                    <a:pt x="1541060" y="77203"/>
                    <a:pt x="1699105" y="322737"/>
                    <a:pt x="1497316" y="379181"/>
                  </a:cubicBezTo>
                  <a:cubicBezTo>
                    <a:pt x="1295527" y="435625"/>
                    <a:pt x="606905" y="326969"/>
                    <a:pt x="362783" y="362247"/>
                  </a:cubicBezTo>
                  <a:cubicBezTo>
                    <a:pt x="118661" y="397525"/>
                    <a:pt x="84794" y="383414"/>
                    <a:pt x="32583" y="590847"/>
                  </a:cubicBezTo>
                  <a:cubicBezTo>
                    <a:pt x="-19628" y="798280"/>
                    <a:pt x="-5517" y="1390947"/>
                    <a:pt x="49516" y="1606847"/>
                  </a:cubicBezTo>
                  <a:cubicBezTo>
                    <a:pt x="104549" y="1822747"/>
                    <a:pt x="110194" y="1841091"/>
                    <a:pt x="362783" y="1886247"/>
                  </a:cubicBezTo>
                  <a:cubicBezTo>
                    <a:pt x="615372" y="1931403"/>
                    <a:pt x="1315283" y="1907414"/>
                    <a:pt x="1565050" y="1877781"/>
                  </a:cubicBezTo>
                  <a:cubicBezTo>
                    <a:pt x="1814817" y="1848148"/>
                    <a:pt x="1830339" y="1850969"/>
                    <a:pt x="1861383" y="1708447"/>
                  </a:cubicBezTo>
                  <a:cubicBezTo>
                    <a:pt x="1892427" y="1565925"/>
                    <a:pt x="1793649" y="1169402"/>
                    <a:pt x="1751316" y="1022647"/>
                  </a:cubicBezTo>
                  <a:cubicBezTo>
                    <a:pt x="1708983" y="875892"/>
                    <a:pt x="1614438" y="895647"/>
                    <a:pt x="1607383" y="827914"/>
                  </a:cubicBezTo>
                  <a:cubicBezTo>
                    <a:pt x="1600328" y="760181"/>
                    <a:pt x="1692050" y="717847"/>
                    <a:pt x="1708983" y="616247"/>
                  </a:cubicBezTo>
                  <a:cubicBezTo>
                    <a:pt x="1725916" y="514647"/>
                    <a:pt x="1737205" y="345314"/>
                    <a:pt x="1734383" y="252181"/>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sp>
          <p:nvSpPr>
            <p:cNvPr id="32" name="Rettangolo 6">
              <a:extLst>
                <a:ext uri="{FF2B5EF4-FFF2-40B4-BE49-F238E27FC236}">
                  <a16:creationId xmlns:a16="http://schemas.microsoft.com/office/drawing/2014/main" id="{32A10522-405D-F54A-DE79-62F95C0C5E8E}"/>
                </a:ext>
              </a:extLst>
            </p:cNvPr>
            <p:cNvSpPr/>
            <p:nvPr/>
          </p:nvSpPr>
          <p:spPr>
            <a:xfrm>
              <a:off x="6988458" y="4088162"/>
              <a:ext cx="1058896" cy="530626"/>
            </a:xfrm>
            <a:prstGeom prst="rect">
              <a:avLst/>
            </a:prstGeom>
            <a:noFill/>
          </p:spPr>
          <p:txBody>
            <a:bodyPr wrap="square" lIns="91440" tIns="45720" rIns="91440" bIns="45720">
              <a:spAutoFit/>
            </a:bodyPr>
            <a:lstStyle/>
            <a:p>
              <a:pPr algn="ctr"/>
              <a:r>
                <a:rPr lang="it-IT" sz="1400" cap="none" dirty="0">
                  <a:ln w="22225">
                    <a:noFill/>
                    <a:prstDash val="solid"/>
                  </a:ln>
                  <a:solidFill>
                    <a:schemeClr val="accent3"/>
                  </a:solidFill>
                  <a:effectLst/>
                  <a:latin typeface="+mj-lt"/>
                </a:rPr>
                <a:t>MCLASS </a:t>
              </a:r>
              <a:r>
                <a:rPr lang="it-IT" sz="1400" cap="none" err="1">
                  <a:ln w="22225">
                    <a:noFill/>
                    <a:prstDash val="solid"/>
                  </a:ln>
                  <a:solidFill>
                    <a:schemeClr val="accent3"/>
                  </a:solidFill>
                  <a:effectLst/>
                  <a:latin typeface="+mj-lt"/>
                </a:rPr>
                <a:t>bag</a:t>
              </a:r>
              <a:r>
                <a:rPr lang="it-IT" sz="1400" cap="none">
                  <a:ln w="22225">
                    <a:noFill/>
                    <a:prstDash val="solid"/>
                  </a:ln>
                  <a:solidFill>
                    <a:schemeClr val="accent3"/>
                  </a:solidFill>
                  <a:effectLst/>
                  <a:latin typeface="+mj-lt"/>
                </a:rPr>
                <a:t> filter</a:t>
              </a:r>
              <a:endParaRPr lang="it-IT" sz="1400" cap="none" dirty="0">
                <a:ln w="22225">
                  <a:noFill/>
                  <a:prstDash val="solid"/>
                </a:ln>
                <a:solidFill>
                  <a:schemeClr val="accent3"/>
                </a:solidFill>
                <a:effectLst/>
                <a:latin typeface="+mj-lt"/>
              </a:endParaRPr>
            </a:p>
          </p:txBody>
        </p:sp>
        <p:sp>
          <p:nvSpPr>
            <p:cNvPr id="35" name="Rettangolo 16">
              <a:extLst>
                <a:ext uri="{FF2B5EF4-FFF2-40B4-BE49-F238E27FC236}">
                  <a16:creationId xmlns:a16="http://schemas.microsoft.com/office/drawing/2014/main" id="{9B8F717B-FFD4-F327-A559-DEB09904F262}"/>
                </a:ext>
              </a:extLst>
            </p:cNvPr>
            <p:cNvSpPr/>
            <p:nvPr/>
          </p:nvSpPr>
          <p:spPr>
            <a:xfrm>
              <a:off x="7000277" y="2862135"/>
              <a:ext cx="1058896" cy="307777"/>
            </a:xfrm>
            <a:prstGeom prst="rect">
              <a:avLst/>
            </a:prstGeom>
            <a:noFill/>
          </p:spPr>
          <p:txBody>
            <a:bodyPr wrap="square" lIns="91440" tIns="45720" rIns="91440" bIns="45720" anchor="ctr">
              <a:spAutoFit/>
            </a:bodyPr>
            <a:lstStyle/>
            <a:p>
              <a:pPr algn="ctr"/>
              <a:r>
                <a:rPr lang="it-IT" sz="1400" cap="none" dirty="0">
                  <a:ln w="22225">
                    <a:noFill/>
                    <a:prstDash val="solid"/>
                  </a:ln>
                  <a:solidFill>
                    <a:schemeClr val="accent3"/>
                  </a:solidFill>
                  <a:effectLst/>
                  <a:latin typeface="+mj-lt"/>
                </a:rPr>
                <a:t>H14 HEPA</a:t>
              </a:r>
            </a:p>
          </p:txBody>
        </p:sp>
        <p:sp>
          <p:nvSpPr>
            <p:cNvPr id="36" name="Rettangolo 17">
              <a:extLst>
                <a:ext uri="{FF2B5EF4-FFF2-40B4-BE49-F238E27FC236}">
                  <a16:creationId xmlns:a16="http://schemas.microsoft.com/office/drawing/2014/main" id="{45C205EA-536F-CEF6-8B54-24BAEE6C9F3C}"/>
                </a:ext>
              </a:extLst>
            </p:cNvPr>
            <p:cNvSpPr/>
            <p:nvPr/>
          </p:nvSpPr>
          <p:spPr>
            <a:xfrm rot="19721719">
              <a:off x="6712612" y="1991221"/>
              <a:ext cx="757525" cy="307204"/>
            </a:xfrm>
            <a:prstGeom prst="rect">
              <a:avLst/>
            </a:prstGeom>
            <a:noFill/>
          </p:spPr>
          <p:txBody>
            <a:bodyPr wrap="square" lIns="91440" tIns="45720" rIns="91440" bIns="45720">
              <a:spAutoFit/>
            </a:bodyPr>
            <a:lstStyle/>
            <a:p>
              <a:pPr algn="ctr"/>
              <a:r>
                <a:rPr lang="it-IT" sz="1400" cap="none" dirty="0">
                  <a:ln w="22225">
                    <a:noFill/>
                    <a:prstDash val="solid"/>
                  </a:ln>
                  <a:solidFill>
                    <a:schemeClr val="accent3"/>
                  </a:solidFill>
                  <a:effectLst/>
                  <a:latin typeface="+mj-lt"/>
                </a:rPr>
                <a:t>E10</a:t>
              </a:r>
            </a:p>
          </p:txBody>
        </p:sp>
        <p:sp>
          <p:nvSpPr>
            <p:cNvPr id="37" name="Rettangolo 18">
              <a:extLst>
                <a:ext uri="{FF2B5EF4-FFF2-40B4-BE49-F238E27FC236}">
                  <a16:creationId xmlns:a16="http://schemas.microsoft.com/office/drawing/2014/main" id="{A62EF1D3-F86E-208A-0C47-0E0DD29D1F66}"/>
                </a:ext>
              </a:extLst>
            </p:cNvPr>
            <p:cNvSpPr/>
            <p:nvPr/>
          </p:nvSpPr>
          <p:spPr>
            <a:xfrm rot="2291327">
              <a:off x="7581920" y="2001256"/>
              <a:ext cx="757525" cy="307204"/>
            </a:xfrm>
            <a:prstGeom prst="rect">
              <a:avLst/>
            </a:prstGeom>
            <a:noFill/>
          </p:spPr>
          <p:txBody>
            <a:bodyPr wrap="square" lIns="91440" tIns="45720" rIns="91440" bIns="45720">
              <a:spAutoFit/>
            </a:bodyPr>
            <a:lstStyle/>
            <a:p>
              <a:pPr algn="ctr"/>
              <a:r>
                <a:rPr lang="it-IT" sz="1400" cap="none" dirty="0">
                  <a:ln w="22225">
                    <a:noFill/>
                    <a:prstDash val="solid"/>
                  </a:ln>
                  <a:solidFill>
                    <a:schemeClr val="accent3"/>
                  </a:solidFill>
                  <a:effectLst/>
                  <a:latin typeface="+mj-lt"/>
                </a:rPr>
                <a:t>E10</a:t>
              </a:r>
            </a:p>
          </p:txBody>
        </p:sp>
      </p:grpSp>
      <p:grpSp>
        <p:nvGrpSpPr>
          <p:cNvPr id="52" name="Group 51">
            <a:extLst>
              <a:ext uri="{FF2B5EF4-FFF2-40B4-BE49-F238E27FC236}">
                <a16:creationId xmlns:a16="http://schemas.microsoft.com/office/drawing/2014/main" id="{82FC9512-4310-D450-8EA1-3817EC4CADF8}"/>
              </a:ext>
            </a:extLst>
          </p:cNvPr>
          <p:cNvGrpSpPr/>
          <p:nvPr/>
        </p:nvGrpSpPr>
        <p:grpSpPr>
          <a:xfrm>
            <a:off x="792678" y="1747202"/>
            <a:ext cx="2183064" cy="3705260"/>
            <a:chOff x="792678" y="1728152"/>
            <a:chExt cx="2183064" cy="3705260"/>
          </a:xfrm>
        </p:grpSpPr>
        <p:pic>
          <p:nvPicPr>
            <p:cNvPr id="20" name="Immagine 13">
              <a:extLst>
                <a:ext uri="{FF2B5EF4-FFF2-40B4-BE49-F238E27FC236}">
                  <a16:creationId xmlns:a16="http://schemas.microsoft.com/office/drawing/2014/main" id="{F62CC74D-82F3-DCA9-27AD-BF61C5A45AC1}"/>
                </a:ext>
              </a:extLst>
            </p:cNvPr>
            <p:cNvPicPr>
              <a:picLocks noChangeAspect="1"/>
            </p:cNvPicPr>
            <p:nvPr/>
          </p:nvPicPr>
          <p:blipFill>
            <a:blip r:embed="rId3"/>
            <a:srcRect/>
            <a:stretch/>
          </p:blipFill>
          <p:spPr>
            <a:xfrm>
              <a:off x="921018" y="1728152"/>
              <a:ext cx="1935037" cy="3705260"/>
            </a:xfrm>
            <a:prstGeom prst="rect">
              <a:avLst/>
            </a:prstGeom>
          </p:spPr>
        </p:pic>
        <p:sp>
          <p:nvSpPr>
            <p:cNvPr id="21" name="Freeform: Shape 345">
              <a:extLst>
                <a:ext uri="{FF2B5EF4-FFF2-40B4-BE49-F238E27FC236}">
                  <a16:creationId xmlns:a16="http://schemas.microsoft.com/office/drawing/2014/main" id="{00418032-AB61-0D50-0020-5BD7C676D5FA}"/>
                </a:ext>
              </a:extLst>
            </p:cNvPr>
            <p:cNvSpPr/>
            <p:nvPr/>
          </p:nvSpPr>
          <p:spPr>
            <a:xfrm rot="10800000" flipH="1">
              <a:off x="2302676" y="1885778"/>
              <a:ext cx="673066" cy="142271"/>
            </a:xfrm>
            <a:custGeom>
              <a:avLst/>
              <a:gdLst>
                <a:gd name="connsiteX0" fmla="*/ 0 w 1722120"/>
                <a:gd name="connsiteY0" fmla="*/ 0 h 918395"/>
                <a:gd name="connsiteX1" fmla="*/ 586740 w 1722120"/>
                <a:gd name="connsiteY1" fmla="*/ 822960 h 918395"/>
                <a:gd name="connsiteX2" fmla="*/ 1181100 w 1722120"/>
                <a:gd name="connsiteY2" fmla="*/ 815340 h 918395"/>
                <a:gd name="connsiteX3" fmla="*/ 1722120 w 1722120"/>
                <a:gd name="connsiteY3" fmla="*/ 53340 h 918395"/>
              </a:gdLst>
              <a:ahLst/>
              <a:cxnLst>
                <a:cxn ang="0">
                  <a:pos x="connsiteX0" y="connsiteY0"/>
                </a:cxn>
                <a:cxn ang="0">
                  <a:pos x="connsiteX1" y="connsiteY1"/>
                </a:cxn>
                <a:cxn ang="0">
                  <a:pos x="connsiteX2" y="connsiteY2"/>
                </a:cxn>
                <a:cxn ang="0">
                  <a:pos x="connsiteX3" y="connsiteY3"/>
                </a:cxn>
              </a:cxnLst>
              <a:rect l="l" t="t" r="r" b="b"/>
              <a:pathLst>
                <a:path w="1722120" h="918395">
                  <a:moveTo>
                    <a:pt x="0" y="0"/>
                  </a:moveTo>
                  <a:cubicBezTo>
                    <a:pt x="194945" y="343535"/>
                    <a:pt x="389890" y="687070"/>
                    <a:pt x="586740" y="822960"/>
                  </a:cubicBezTo>
                  <a:cubicBezTo>
                    <a:pt x="783590" y="958850"/>
                    <a:pt x="991870" y="943610"/>
                    <a:pt x="1181100" y="815340"/>
                  </a:cubicBezTo>
                  <a:cubicBezTo>
                    <a:pt x="1370330" y="687070"/>
                    <a:pt x="1546225" y="370205"/>
                    <a:pt x="1722120" y="53340"/>
                  </a:cubicBezTo>
                </a:path>
              </a:pathLst>
            </a:custGeom>
            <a:noFill/>
            <a:ln w="60325" cap="flat" cmpd="sng" algn="ctr">
              <a:solidFill>
                <a:schemeClr val="accent3"/>
              </a:solidFill>
              <a:prstDash val="solid"/>
              <a:miter lim="800000"/>
              <a:tailEnd type="triangle"/>
            </a:ln>
            <a:effectLst/>
          </p:spPr>
          <p:txBody>
            <a:bodyPr rtlCol="0" anchor="ctr"/>
            <a:lstStyle/>
            <a:p>
              <a:pPr algn="ctr" defTabSz="914400"/>
              <a:endParaRPr lang="en-US" sz="1200" kern="0" dirty="0">
                <a:solidFill>
                  <a:srgbClr val="FFFFFF"/>
                </a:solidFill>
                <a:latin typeface="Arial"/>
              </a:endParaRPr>
            </a:p>
          </p:txBody>
        </p:sp>
        <p:cxnSp>
          <p:nvCxnSpPr>
            <p:cNvPr id="22" name="Connettore curvo 22">
              <a:extLst>
                <a:ext uri="{FF2B5EF4-FFF2-40B4-BE49-F238E27FC236}">
                  <a16:creationId xmlns:a16="http://schemas.microsoft.com/office/drawing/2014/main" id="{EF53D3DA-F697-4B35-FE22-B299D71A54CE}"/>
                </a:ext>
              </a:extLst>
            </p:cNvPr>
            <p:cNvCxnSpPr>
              <a:cxnSpLocks/>
            </p:cNvCxnSpPr>
            <p:nvPr/>
          </p:nvCxnSpPr>
          <p:spPr>
            <a:xfrm rot="10800000">
              <a:off x="1420811" y="3049938"/>
              <a:ext cx="1420982" cy="1038572"/>
            </a:xfrm>
            <a:prstGeom prst="curvedConnector3">
              <a:avLst>
                <a:gd name="adj1" fmla="val 10705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Shape 345">
              <a:extLst>
                <a:ext uri="{FF2B5EF4-FFF2-40B4-BE49-F238E27FC236}">
                  <a16:creationId xmlns:a16="http://schemas.microsoft.com/office/drawing/2014/main" id="{9C8208F1-EE06-04B9-DCC3-8D7DA789E913}"/>
                </a:ext>
              </a:extLst>
            </p:cNvPr>
            <p:cNvSpPr/>
            <p:nvPr/>
          </p:nvSpPr>
          <p:spPr>
            <a:xfrm rot="10800000">
              <a:off x="792678" y="1885778"/>
              <a:ext cx="557763" cy="122067"/>
            </a:xfrm>
            <a:custGeom>
              <a:avLst/>
              <a:gdLst>
                <a:gd name="connsiteX0" fmla="*/ 0 w 1722120"/>
                <a:gd name="connsiteY0" fmla="*/ 0 h 918395"/>
                <a:gd name="connsiteX1" fmla="*/ 586740 w 1722120"/>
                <a:gd name="connsiteY1" fmla="*/ 822960 h 918395"/>
                <a:gd name="connsiteX2" fmla="*/ 1181100 w 1722120"/>
                <a:gd name="connsiteY2" fmla="*/ 815340 h 918395"/>
                <a:gd name="connsiteX3" fmla="*/ 1722120 w 1722120"/>
                <a:gd name="connsiteY3" fmla="*/ 53340 h 918395"/>
              </a:gdLst>
              <a:ahLst/>
              <a:cxnLst>
                <a:cxn ang="0">
                  <a:pos x="connsiteX0" y="connsiteY0"/>
                </a:cxn>
                <a:cxn ang="0">
                  <a:pos x="connsiteX1" y="connsiteY1"/>
                </a:cxn>
                <a:cxn ang="0">
                  <a:pos x="connsiteX2" y="connsiteY2"/>
                </a:cxn>
                <a:cxn ang="0">
                  <a:pos x="connsiteX3" y="connsiteY3"/>
                </a:cxn>
              </a:cxnLst>
              <a:rect l="l" t="t" r="r" b="b"/>
              <a:pathLst>
                <a:path w="1722120" h="918395">
                  <a:moveTo>
                    <a:pt x="0" y="0"/>
                  </a:moveTo>
                  <a:cubicBezTo>
                    <a:pt x="194945" y="343535"/>
                    <a:pt x="389890" y="687070"/>
                    <a:pt x="586740" y="822960"/>
                  </a:cubicBezTo>
                  <a:cubicBezTo>
                    <a:pt x="783590" y="958850"/>
                    <a:pt x="991870" y="943610"/>
                    <a:pt x="1181100" y="815340"/>
                  </a:cubicBezTo>
                  <a:cubicBezTo>
                    <a:pt x="1370330" y="687070"/>
                    <a:pt x="1546225" y="370205"/>
                    <a:pt x="1722120" y="53340"/>
                  </a:cubicBezTo>
                </a:path>
              </a:pathLst>
            </a:custGeom>
            <a:noFill/>
            <a:ln w="60325" cap="flat" cmpd="sng" algn="ctr">
              <a:solidFill>
                <a:schemeClr val="accent3"/>
              </a:solidFill>
              <a:prstDash val="solid"/>
              <a:miter lim="800000"/>
              <a:tailEnd type="triangle"/>
            </a:ln>
            <a:effectLst/>
          </p:spPr>
          <p:txBody>
            <a:bodyPr rtlCol="0" anchor="ctr"/>
            <a:lstStyle/>
            <a:p>
              <a:pPr algn="ctr" defTabSz="914400"/>
              <a:endParaRPr lang="en-US" sz="1200" kern="0" dirty="0">
                <a:solidFill>
                  <a:srgbClr val="FFFFFF"/>
                </a:solidFill>
                <a:latin typeface="Arial"/>
              </a:endParaRPr>
            </a:p>
          </p:txBody>
        </p:sp>
        <p:sp>
          <p:nvSpPr>
            <p:cNvPr id="33" name="Rettangolo 12">
              <a:extLst>
                <a:ext uri="{FF2B5EF4-FFF2-40B4-BE49-F238E27FC236}">
                  <a16:creationId xmlns:a16="http://schemas.microsoft.com/office/drawing/2014/main" id="{6F64CD1B-A593-7ACE-1A7F-E7B0A33D8338}"/>
                </a:ext>
              </a:extLst>
            </p:cNvPr>
            <p:cNvSpPr/>
            <p:nvPr/>
          </p:nvSpPr>
          <p:spPr>
            <a:xfrm>
              <a:off x="1316581" y="3567228"/>
              <a:ext cx="1058895" cy="523220"/>
            </a:xfrm>
            <a:prstGeom prst="rect">
              <a:avLst/>
            </a:prstGeom>
            <a:noFill/>
            <a:ln>
              <a:noFill/>
            </a:ln>
          </p:spPr>
          <p:txBody>
            <a:bodyPr wrap="square" lIns="91440" tIns="45720" rIns="91440" bIns="45720" anchor="ctr">
              <a:spAutoFit/>
            </a:bodyPr>
            <a:lstStyle/>
            <a:p>
              <a:pPr algn="ctr"/>
              <a:r>
                <a:rPr lang="it-IT" sz="1400" cap="none">
                  <a:ln w="22225">
                    <a:noFill/>
                    <a:prstDash val="solid"/>
                  </a:ln>
                  <a:solidFill>
                    <a:schemeClr val="accent3"/>
                  </a:solidFill>
                  <a:effectLst/>
                  <a:latin typeface="+mj-lt"/>
                </a:rPr>
                <a:t>MCLASS cartridge</a:t>
              </a:r>
              <a:endParaRPr lang="it-IT" sz="1400" cap="none" dirty="0">
                <a:ln w="22225">
                  <a:noFill/>
                  <a:prstDash val="solid"/>
                </a:ln>
                <a:solidFill>
                  <a:schemeClr val="accent3"/>
                </a:solidFill>
                <a:effectLst/>
                <a:latin typeface="+mj-lt"/>
              </a:endParaRPr>
            </a:p>
          </p:txBody>
        </p:sp>
        <p:sp>
          <p:nvSpPr>
            <p:cNvPr id="34" name="Rettangolo 14">
              <a:extLst>
                <a:ext uri="{FF2B5EF4-FFF2-40B4-BE49-F238E27FC236}">
                  <a16:creationId xmlns:a16="http://schemas.microsoft.com/office/drawing/2014/main" id="{6B8ECD11-8521-99DE-D2CE-B2F3D773780C}"/>
                </a:ext>
              </a:extLst>
            </p:cNvPr>
            <p:cNvSpPr/>
            <p:nvPr/>
          </p:nvSpPr>
          <p:spPr>
            <a:xfrm>
              <a:off x="1350442" y="2862135"/>
              <a:ext cx="1058896" cy="307777"/>
            </a:xfrm>
            <a:prstGeom prst="rect">
              <a:avLst/>
            </a:prstGeom>
            <a:noFill/>
            <a:ln>
              <a:noFill/>
            </a:ln>
          </p:spPr>
          <p:txBody>
            <a:bodyPr wrap="square" lIns="91440" tIns="45720" rIns="91440" bIns="45720" anchor="ctr">
              <a:spAutoFit/>
            </a:bodyPr>
            <a:lstStyle/>
            <a:p>
              <a:pPr algn="ctr"/>
              <a:r>
                <a:rPr lang="it-IT" sz="1400" cap="none" dirty="0">
                  <a:ln w="22225">
                    <a:noFill/>
                    <a:prstDash val="solid"/>
                  </a:ln>
                  <a:solidFill>
                    <a:schemeClr val="accent3"/>
                  </a:solidFill>
                  <a:effectLst/>
                  <a:latin typeface="+mj-lt"/>
                </a:rPr>
                <a:t>H14 HEPA</a:t>
              </a:r>
            </a:p>
          </p:txBody>
        </p:sp>
        <p:sp>
          <p:nvSpPr>
            <p:cNvPr id="38" name="Rettangolo 19">
              <a:extLst>
                <a:ext uri="{FF2B5EF4-FFF2-40B4-BE49-F238E27FC236}">
                  <a16:creationId xmlns:a16="http://schemas.microsoft.com/office/drawing/2014/main" id="{B8FE9056-8D31-1405-469F-8E58E4A110B5}"/>
                </a:ext>
              </a:extLst>
            </p:cNvPr>
            <p:cNvSpPr/>
            <p:nvPr/>
          </p:nvSpPr>
          <p:spPr>
            <a:xfrm rot="19721719">
              <a:off x="1024116" y="2000970"/>
              <a:ext cx="757525" cy="307777"/>
            </a:xfrm>
            <a:prstGeom prst="rect">
              <a:avLst/>
            </a:prstGeom>
            <a:noFill/>
            <a:ln>
              <a:noFill/>
            </a:ln>
          </p:spPr>
          <p:txBody>
            <a:bodyPr wrap="square" lIns="91440" tIns="45720" rIns="91440" bIns="45720">
              <a:spAutoFit/>
            </a:bodyPr>
            <a:lstStyle/>
            <a:p>
              <a:pPr algn="ctr"/>
              <a:r>
                <a:rPr lang="it-IT" sz="1400" cap="none" dirty="0">
                  <a:ln w="22225">
                    <a:noFill/>
                    <a:prstDash val="solid"/>
                  </a:ln>
                  <a:solidFill>
                    <a:schemeClr val="accent3"/>
                  </a:solidFill>
                  <a:effectLst/>
                  <a:latin typeface="+mj-lt"/>
                </a:rPr>
                <a:t>E10</a:t>
              </a:r>
            </a:p>
          </p:txBody>
        </p:sp>
        <p:sp>
          <p:nvSpPr>
            <p:cNvPr id="39" name="Rettangolo 20">
              <a:extLst>
                <a:ext uri="{FF2B5EF4-FFF2-40B4-BE49-F238E27FC236}">
                  <a16:creationId xmlns:a16="http://schemas.microsoft.com/office/drawing/2014/main" id="{D7A72EC9-84B7-34DE-0FE5-B2AE06F74BD7}"/>
                </a:ext>
              </a:extLst>
            </p:cNvPr>
            <p:cNvSpPr/>
            <p:nvPr/>
          </p:nvSpPr>
          <p:spPr>
            <a:xfrm rot="2115262">
              <a:off x="1889294" y="2011708"/>
              <a:ext cx="757525" cy="307777"/>
            </a:xfrm>
            <a:prstGeom prst="rect">
              <a:avLst/>
            </a:prstGeom>
            <a:noFill/>
            <a:ln>
              <a:noFill/>
            </a:ln>
          </p:spPr>
          <p:txBody>
            <a:bodyPr wrap="square" lIns="91440" tIns="45720" rIns="91440" bIns="45720">
              <a:spAutoFit/>
            </a:bodyPr>
            <a:lstStyle/>
            <a:p>
              <a:pPr algn="ctr"/>
              <a:r>
                <a:rPr lang="it-IT" sz="1400" cap="none" dirty="0">
                  <a:ln w="22225">
                    <a:noFill/>
                    <a:prstDash val="solid"/>
                  </a:ln>
                  <a:solidFill>
                    <a:schemeClr val="accent3"/>
                  </a:solidFill>
                  <a:effectLst/>
                  <a:latin typeface="+mj-lt"/>
                </a:rPr>
                <a:t>E10</a:t>
              </a:r>
            </a:p>
          </p:txBody>
        </p:sp>
      </p:grpSp>
    </p:spTree>
    <p:extLst>
      <p:ext uri="{BB962C8B-B14F-4D97-AF65-F5344CB8AC3E}">
        <p14:creationId xmlns:p14="http://schemas.microsoft.com/office/powerpoint/2010/main" val="409993059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B956-A9D5-F29C-535C-B186818E69D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10A067B5-DE60-EA00-C696-4CA7D3CCF3CC}"/>
              </a:ext>
            </a:extLst>
          </p:cNvPr>
          <p:cNvSpPr>
            <a:spLocks noGrp="1"/>
          </p:cNvSpPr>
          <p:nvPr>
            <p:ph type="ctrTitle"/>
          </p:nvPr>
        </p:nvSpPr>
        <p:spPr/>
        <p:txBody>
          <a:bodyPr/>
          <a:lstStyle/>
          <a:p>
            <a:r>
              <a:rPr lang="en-US" dirty="0"/>
              <a:t>2</a:t>
            </a:r>
          </a:p>
        </p:txBody>
      </p:sp>
      <p:sp>
        <p:nvSpPr>
          <p:cNvPr id="19" name="Text Placeholder 18">
            <a:extLst>
              <a:ext uri="{FF2B5EF4-FFF2-40B4-BE49-F238E27FC236}">
                <a16:creationId xmlns:a16="http://schemas.microsoft.com/office/drawing/2014/main" id="{23951358-B356-95DA-F2AF-F012B883DAD3}"/>
              </a:ext>
            </a:extLst>
          </p:cNvPr>
          <p:cNvSpPr>
            <a:spLocks noGrp="1"/>
          </p:cNvSpPr>
          <p:nvPr>
            <p:ph type="body" sz="quarter" idx="13"/>
          </p:nvPr>
        </p:nvSpPr>
        <p:spPr/>
        <p:txBody>
          <a:bodyPr/>
          <a:lstStyle/>
          <a:p>
            <a:r>
              <a:rPr lang="en-US" dirty="0"/>
              <a:t>Jobs to be done</a:t>
            </a:r>
          </a:p>
        </p:txBody>
      </p:sp>
      <p:sp>
        <p:nvSpPr>
          <p:cNvPr id="16" name="Footer Placeholder 15">
            <a:extLst>
              <a:ext uri="{FF2B5EF4-FFF2-40B4-BE49-F238E27FC236}">
                <a16:creationId xmlns:a16="http://schemas.microsoft.com/office/drawing/2014/main" id="{CA4248EA-F000-8AC7-C28D-9EA87E7300D9}"/>
              </a:ext>
            </a:extLst>
          </p:cNvPr>
          <p:cNvSpPr>
            <a:spLocks noGrp="1"/>
          </p:cNvSpPr>
          <p:nvPr>
            <p:ph type="ftr" sz="quarter" idx="15"/>
          </p:nvPr>
        </p:nvSpPr>
        <p:spPr/>
        <p:txBody>
          <a:bodyPr/>
          <a:lstStyle/>
          <a:p>
            <a:pPr algn="l"/>
            <a:r>
              <a:rPr lang="en-US" dirty="0"/>
              <a:t>COMPANY CONFIDENTIAL</a:t>
            </a:r>
          </a:p>
        </p:txBody>
      </p:sp>
      <p:sp>
        <p:nvSpPr>
          <p:cNvPr id="17" name="Slide Number Placeholder 16">
            <a:extLst>
              <a:ext uri="{FF2B5EF4-FFF2-40B4-BE49-F238E27FC236}">
                <a16:creationId xmlns:a16="http://schemas.microsoft.com/office/drawing/2014/main" id="{F84252F4-619A-8100-A350-5401D2FE44BA}"/>
              </a:ext>
            </a:extLst>
          </p:cNvPr>
          <p:cNvSpPr>
            <a:spLocks noGrp="1"/>
          </p:cNvSpPr>
          <p:nvPr>
            <p:ph type="sldNum" sz="quarter" idx="16"/>
          </p:nvPr>
        </p:nvSpPr>
        <p:spPr/>
        <p:txBody>
          <a:bodyPr/>
          <a:lstStyle/>
          <a:p>
            <a:fld id="{6C385236-B7BA-4938-9EA6-6DEC8CA653D7}" type="slidenum">
              <a:rPr lang="en-US" smtClean="0"/>
              <a:pPr/>
              <a:t>8</a:t>
            </a:fld>
            <a:endParaRPr lang="en-US" dirty="0"/>
          </a:p>
        </p:txBody>
      </p:sp>
    </p:spTree>
    <p:extLst>
      <p:ext uri="{BB962C8B-B14F-4D97-AF65-F5344CB8AC3E}">
        <p14:creationId xmlns:p14="http://schemas.microsoft.com/office/powerpoint/2010/main" val="327037916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9B6158-5D76-64F3-1935-4524011FB21F}"/>
              </a:ext>
            </a:extLst>
          </p:cNvPr>
          <p:cNvSpPr>
            <a:spLocks noGrp="1"/>
          </p:cNvSpPr>
          <p:nvPr>
            <p:ph type="ftr" sz="quarter" idx="30"/>
          </p:nvPr>
        </p:nvSpPr>
        <p:spPr/>
        <p:txBody>
          <a:bodyPr/>
          <a:lstStyle/>
          <a:p>
            <a:pPr algn="l"/>
            <a:r>
              <a:rPr lang="en-US" dirty="0"/>
              <a:t>COMPANY CONFIDENTIAL</a:t>
            </a:r>
          </a:p>
        </p:txBody>
      </p:sp>
      <p:sp>
        <p:nvSpPr>
          <p:cNvPr id="5" name="Slide Number Placeholder 4">
            <a:extLst>
              <a:ext uri="{FF2B5EF4-FFF2-40B4-BE49-F238E27FC236}">
                <a16:creationId xmlns:a16="http://schemas.microsoft.com/office/drawing/2014/main" id="{B6C3D71B-05BB-6A57-B269-46C564C5C96D}"/>
              </a:ext>
            </a:extLst>
          </p:cNvPr>
          <p:cNvSpPr>
            <a:spLocks noGrp="1"/>
          </p:cNvSpPr>
          <p:nvPr>
            <p:ph type="sldNum" sz="quarter" idx="31"/>
          </p:nvPr>
        </p:nvSpPr>
        <p:spPr/>
        <p:txBody>
          <a:bodyPr/>
          <a:lstStyle/>
          <a:p>
            <a:fld id="{6C385236-B7BA-4938-9EA6-6DEC8CA653D7}" type="slidenum">
              <a:rPr lang="en-US" smtClean="0"/>
              <a:pPr/>
              <a:t>9</a:t>
            </a:fld>
            <a:endParaRPr lang="en-US" dirty="0"/>
          </a:p>
        </p:txBody>
      </p:sp>
      <p:sp>
        <p:nvSpPr>
          <p:cNvPr id="21" name="Title 20">
            <a:extLst>
              <a:ext uri="{FF2B5EF4-FFF2-40B4-BE49-F238E27FC236}">
                <a16:creationId xmlns:a16="http://schemas.microsoft.com/office/drawing/2014/main" id="{DE26C748-9B3A-AAEC-6349-749C054DBCCF}"/>
              </a:ext>
            </a:extLst>
          </p:cNvPr>
          <p:cNvSpPr>
            <a:spLocks noGrp="1"/>
          </p:cNvSpPr>
          <p:nvPr>
            <p:ph type="title"/>
          </p:nvPr>
        </p:nvSpPr>
        <p:spPr/>
        <p:txBody>
          <a:bodyPr/>
          <a:lstStyle/>
          <a:p>
            <a:r>
              <a:rPr lang="en-US" dirty="0"/>
              <a:t>Focus segments and jobs to be done</a:t>
            </a:r>
          </a:p>
        </p:txBody>
      </p:sp>
      <p:sp>
        <p:nvSpPr>
          <p:cNvPr id="53" name="Content Placeholder 9">
            <a:extLst>
              <a:ext uri="{FF2B5EF4-FFF2-40B4-BE49-F238E27FC236}">
                <a16:creationId xmlns:a16="http://schemas.microsoft.com/office/drawing/2014/main" id="{CE1B02DA-E91D-8525-60F0-80BBD9FF039E}"/>
              </a:ext>
            </a:extLst>
          </p:cNvPr>
          <p:cNvSpPr txBox="1">
            <a:spLocks/>
          </p:cNvSpPr>
          <p:nvPr/>
        </p:nvSpPr>
        <p:spPr>
          <a:xfrm>
            <a:off x="9126537" y="1421000"/>
            <a:ext cx="2586038" cy="4852800"/>
          </a:xfrm>
          <a:prstGeom prst="rect">
            <a:avLst/>
          </a:prstGeom>
          <a:solidFill>
            <a:schemeClr val="bg1"/>
          </a:solidFill>
          <a:effectLst>
            <a:outerShdw blurRad="139700" sx="102000" sy="102000" algn="ctr" rotWithShape="0">
              <a:schemeClr val="bg2">
                <a:alpha val="30000"/>
              </a:schemeClr>
            </a:outerShdw>
          </a:effectLst>
        </p:spPr>
        <p:txBody>
          <a:bodyPr vert="horz" lIns="144000" tIns="1584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1500" spc="10" dirty="0">
                <a:solidFill>
                  <a:schemeClr val="accent3"/>
                </a:solidFill>
                <a:latin typeface="+mj-lt"/>
              </a:rPr>
              <a:t>AM industry</a:t>
            </a:r>
          </a:p>
          <a:p>
            <a:pPr marL="0" indent="0">
              <a:spcBef>
                <a:spcPts val="0"/>
              </a:spcBef>
              <a:buNone/>
            </a:pPr>
            <a:r>
              <a:rPr lang="en-US" sz="1000" i="1" dirty="0">
                <a:solidFill>
                  <a:schemeClr val="tx2"/>
                </a:solidFill>
              </a:rPr>
              <a:t>Production line, part of the process</a:t>
            </a:r>
          </a:p>
          <a:p>
            <a:pPr marL="0" indent="0">
              <a:spcBef>
                <a:spcPts val="0"/>
              </a:spcBef>
              <a:buNone/>
            </a:pPr>
            <a:endParaRPr lang="en-US" sz="1000" i="1" dirty="0">
              <a:solidFill>
                <a:schemeClr val="tx2"/>
              </a:solidFill>
            </a:endParaRPr>
          </a:p>
          <a:p>
            <a:pPr marL="0" indent="0">
              <a:spcBef>
                <a:spcPts val="0"/>
              </a:spcBef>
              <a:buNone/>
            </a:pPr>
            <a:r>
              <a:rPr lang="en-US" sz="1000" dirty="0">
                <a:latin typeface="Roboto Bold" panose="02000000000000000000" pitchFamily="2" charset="0"/>
                <a:ea typeface="Roboto Bold" panose="02000000000000000000" pitchFamily="2" charset="0"/>
              </a:rPr>
              <a:t>Typical cleaning job: </a:t>
            </a:r>
          </a:p>
          <a:p>
            <a:pPr marL="162000" lvl="1" indent="-162000">
              <a:spcBef>
                <a:spcPts val="0"/>
              </a:spcBef>
              <a:buFont typeface="Arial" panose="020B0604020202020204" pitchFamily="34" charset="0"/>
              <a:buChar char="•"/>
            </a:pPr>
            <a:r>
              <a:rPr lang="en-US" sz="1000" dirty="0"/>
              <a:t>Collection and cleaning metal 3D printers, glove box, finished parts, emptying bins…</a:t>
            </a:r>
          </a:p>
          <a:p>
            <a:pPr marL="176400" lvl="1" indent="-177800">
              <a:spcBef>
                <a:spcPts val="0"/>
              </a:spcBef>
              <a:buFont typeface="Arial" panose="020B0604020202020204" pitchFamily="34" charset="0"/>
              <a:buChar char="•"/>
            </a:pPr>
            <a:endParaRPr lang="en-US" sz="1000" dirty="0"/>
          </a:p>
          <a:p>
            <a:pPr marL="176400" lvl="1" indent="-177800">
              <a:spcBef>
                <a:spcPts val="0"/>
              </a:spcBef>
              <a:buFont typeface="Arial" panose="020B0604020202020204" pitchFamily="34" charset="0"/>
              <a:buChar char="•"/>
            </a:pPr>
            <a:endParaRPr lang="en-US" sz="1000" dirty="0"/>
          </a:p>
          <a:p>
            <a:pPr marL="0" indent="0">
              <a:spcBef>
                <a:spcPts val="0"/>
              </a:spcBef>
              <a:buNone/>
            </a:pPr>
            <a:r>
              <a:rPr lang="en-US" sz="1000" dirty="0">
                <a:latin typeface="Roboto Bold" panose="02000000000000000000" pitchFamily="2" charset="0"/>
                <a:ea typeface="Roboto Bold" panose="02000000000000000000" pitchFamily="2" charset="0"/>
              </a:rPr>
              <a:t>Key features:</a:t>
            </a:r>
          </a:p>
          <a:p>
            <a:pPr marL="162000" lvl="1" indent="-162000">
              <a:spcBef>
                <a:spcPts val="0"/>
              </a:spcBef>
              <a:buFont typeface="Arial" panose="020B0604020202020204" pitchFamily="34" charset="0"/>
              <a:buChar char="•"/>
            </a:pPr>
            <a:r>
              <a:rPr lang="en-US" sz="1000" dirty="0"/>
              <a:t>Certified for conductive combustible dust, safe with IP65 enclosure</a:t>
            </a:r>
          </a:p>
          <a:p>
            <a:pPr marL="162000" lvl="1" indent="-162000">
              <a:spcBef>
                <a:spcPts val="0"/>
              </a:spcBef>
              <a:buFont typeface="Arial" panose="020B0604020202020204" pitchFamily="34" charset="0"/>
              <a:buChar char="•"/>
            </a:pPr>
            <a:r>
              <a:rPr lang="en-US" sz="1000" dirty="0"/>
              <a:t>Safe bag system disposal</a:t>
            </a:r>
          </a:p>
          <a:p>
            <a:pPr marL="162000" lvl="1" indent="-162000">
              <a:spcBef>
                <a:spcPts val="0"/>
              </a:spcBef>
              <a:buFont typeface="Arial" panose="020B0604020202020204" pitchFamily="34" charset="0"/>
              <a:buChar char="•"/>
            </a:pPr>
            <a:r>
              <a:rPr lang="en-US" sz="1000" dirty="0"/>
              <a:t>Downstream ULPA filters option available</a:t>
            </a:r>
          </a:p>
        </p:txBody>
      </p:sp>
      <p:pic>
        <p:nvPicPr>
          <p:cNvPr id="55" name="Immagine 2" descr="Immagine che contiene interno, muro, persona, vestiti&#10;&#10;Descrizione generata automaticamente">
            <a:extLst>
              <a:ext uri="{FF2B5EF4-FFF2-40B4-BE49-F238E27FC236}">
                <a16:creationId xmlns:a16="http://schemas.microsoft.com/office/drawing/2014/main" id="{932FCFFD-B45C-BF1D-21CA-134CD850D5FF}"/>
              </a:ext>
            </a:extLst>
          </p:cNvPr>
          <p:cNvPicPr>
            <a:picLocks/>
          </p:cNvPicPr>
          <p:nvPr/>
        </p:nvPicPr>
        <p:blipFill rotWithShape="1">
          <a:blip r:embed="rId2" cstate="print">
            <a:extLst>
              <a:ext uri="{28A0092B-C50C-407E-A947-70E740481C1C}">
                <a14:useLocalDpi xmlns:a14="http://schemas.microsoft.com/office/drawing/2010/main"/>
              </a:ext>
            </a:extLst>
          </a:blip>
          <a:srcRect l="688" r="688"/>
          <a:stretch/>
        </p:blipFill>
        <p:spPr>
          <a:xfrm>
            <a:off x="9126537" y="1421000"/>
            <a:ext cx="2584800" cy="1483200"/>
          </a:xfrm>
          <a:prstGeom prst="rect">
            <a:avLst/>
          </a:prstGeom>
        </p:spPr>
      </p:pic>
      <p:sp>
        <p:nvSpPr>
          <p:cNvPr id="56" name="Content Placeholder 8">
            <a:extLst>
              <a:ext uri="{FF2B5EF4-FFF2-40B4-BE49-F238E27FC236}">
                <a16:creationId xmlns:a16="http://schemas.microsoft.com/office/drawing/2014/main" id="{C3807E3C-ED38-54A6-018D-EC740AF09A16}"/>
              </a:ext>
            </a:extLst>
          </p:cNvPr>
          <p:cNvSpPr>
            <a:spLocks noGrp="1"/>
          </p:cNvSpPr>
          <p:nvPr>
            <p:ph sz="quarter" idx="18"/>
          </p:nvPr>
        </p:nvSpPr>
        <p:spPr>
          <a:xfrm>
            <a:off x="3362208" y="1421000"/>
            <a:ext cx="2584800" cy="4852800"/>
          </a:xfrm>
        </p:spPr>
        <p:txBody>
          <a:bodyPr lIns="144000" tIns="1584000" rIns="144000" bIns="180000"/>
          <a:lstStyle/>
          <a:p>
            <a:pPr marL="0" indent="0">
              <a:buNone/>
            </a:pPr>
            <a:r>
              <a:rPr lang="it-IT" sz="1500" spc="10">
                <a:solidFill>
                  <a:schemeClr val="accent3"/>
                </a:solidFill>
                <a:latin typeface="+mj-lt"/>
              </a:rPr>
              <a:t>Chemical Industry</a:t>
            </a:r>
            <a:endParaRPr lang="en-US" sz="1500" spc="10" dirty="0">
              <a:solidFill>
                <a:schemeClr val="accent3"/>
              </a:solidFill>
              <a:latin typeface="+mj-lt"/>
            </a:endParaRPr>
          </a:p>
          <a:p>
            <a:pPr marL="0" indent="0">
              <a:spcBef>
                <a:spcPts val="0"/>
              </a:spcBef>
              <a:buNone/>
            </a:pPr>
            <a:r>
              <a:rPr lang="en-US" sz="1000" i="1" dirty="0">
                <a:solidFill>
                  <a:schemeClr val="tx2"/>
                </a:solidFill>
              </a:rPr>
              <a:t>Laboratories and production</a:t>
            </a:r>
          </a:p>
          <a:p>
            <a:pPr marL="0" indent="0">
              <a:spcBef>
                <a:spcPts val="0"/>
              </a:spcBef>
              <a:buNone/>
            </a:pPr>
            <a:endParaRPr lang="en-US" sz="1000" i="1" dirty="0">
              <a:solidFill>
                <a:schemeClr val="tx2"/>
              </a:solidFill>
            </a:endParaRPr>
          </a:p>
          <a:p>
            <a:pPr marL="0" indent="0">
              <a:lnSpc>
                <a:spcPct val="120000"/>
              </a:lnSpc>
              <a:spcBef>
                <a:spcPts val="0"/>
              </a:spcBef>
              <a:buNone/>
            </a:pPr>
            <a:r>
              <a:rPr lang="en-US" sz="1000" dirty="0">
                <a:latin typeface="Roboto Bold" panose="02000000000000000000" pitchFamily="2" charset="0"/>
                <a:ea typeface="Roboto Bold" panose="02000000000000000000" pitchFamily="2" charset="0"/>
              </a:rPr>
              <a:t>Typical cleaning job: </a:t>
            </a:r>
          </a:p>
          <a:p>
            <a:pPr marL="162000" lvl="1" indent="-162000">
              <a:spcBef>
                <a:spcPts val="0"/>
              </a:spcBef>
              <a:buFont typeface="Arial" panose="020B0604020202020204" pitchFamily="34" charset="0"/>
              <a:buChar char="•"/>
            </a:pPr>
            <a:r>
              <a:rPr lang="en-US" sz="1000" dirty="0"/>
              <a:t>Collecting powders in environments with solvents, test batches…</a:t>
            </a:r>
          </a:p>
          <a:p>
            <a:pPr marL="162000" lvl="1" indent="-162000">
              <a:spcBef>
                <a:spcPts val="0"/>
              </a:spcBef>
              <a:buFont typeface="Arial" panose="020B0604020202020204" pitchFamily="34" charset="0"/>
              <a:buChar char="•"/>
            </a:pPr>
            <a:r>
              <a:rPr lang="en-US" sz="1000" dirty="0"/>
              <a:t>Cleaning of floors, desks, surfaces</a:t>
            </a:r>
            <a:br>
              <a:rPr lang="en-US" sz="1000" dirty="0"/>
            </a:br>
            <a:endParaRPr lang="en-US" sz="1000" dirty="0"/>
          </a:p>
          <a:p>
            <a:pPr marL="355600" lvl="1" indent="-177800">
              <a:lnSpc>
                <a:spcPct val="120000"/>
              </a:lnSpc>
              <a:spcBef>
                <a:spcPts val="0"/>
              </a:spcBef>
            </a:pPr>
            <a:endParaRPr lang="en-US" sz="1000" dirty="0"/>
          </a:p>
          <a:p>
            <a:pPr marL="0" indent="0">
              <a:lnSpc>
                <a:spcPct val="120000"/>
              </a:lnSpc>
              <a:spcBef>
                <a:spcPts val="0"/>
              </a:spcBef>
              <a:buNone/>
            </a:pPr>
            <a:r>
              <a:rPr lang="en-US" sz="1000" dirty="0">
                <a:latin typeface="Roboto Bold" panose="02000000000000000000" pitchFamily="2" charset="0"/>
                <a:ea typeface="Roboto Bold" panose="02000000000000000000" pitchFamily="2" charset="0"/>
              </a:rPr>
              <a:t>Key features:</a:t>
            </a:r>
          </a:p>
          <a:p>
            <a:pPr marL="162000" lvl="1" indent="-162000">
              <a:spcBef>
                <a:spcPts val="0"/>
              </a:spcBef>
              <a:buFont typeface="Arial" panose="020B0604020202020204" pitchFamily="34" charset="0"/>
              <a:buChar char="•"/>
            </a:pPr>
            <a:r>
              <a:rPr lang="en-US" sz="1000" dirty="0"/>
              <a:t>For Z1 Atex zones and for combustible dusts</a:t>
            </a:r>
          </a:p>
          <a:p>
            <a:pPr marL="162000" lvl="1" indent="-162000">
              <a:spcBef>
                <a:spcPts val="0"/>
              </a:spcBef>
              <a:buFont typeface="Arial" panose="020B0604020202020204" pitchFamily="34" charset="0"/>
              <a:buChar char="•"/>
            </a:pPr>
            <a:r>
              <a:rPr lang="en-US" sz="1000" dirty="0"/>
              <a:t>Long life filter and no consumables</a:t>
            </a:r>
          </a:p>
          <a:p>
            <a:pPr marL="162000" lvl="1" indent="-162000">
              <a:spcBef>
                <a:spcPts val="0"/>
              </a:spcBef>
              <a:buFont typeface="Arial" panose="020B0604020202020204" pitchFamily="34" charset="0"/>
              <a:buChar char="•"/>
            </a:pPr>
            <a:r>
              <a:rPr lang="en-US" sz="1000" dirty="0"/>
              <a:t>Washable container</a:t>
            </a:r>
          </a:p>
          <a:p>
            <a:pPr marL="162000" lvl="1" indent="-162000">
              <a:spcBef>
                <a:spcPts val="0"/>
              </a:spcBef>
              <a:buFont typeface="Arial" panose="020B0604020202020204" pitchFamily="34" charset="0"/>
              <a:buChar char="•"/>
            </a:pPr>
            <a:r>
              <a:rPr lang="en-US" sz="1000" dirty="0"/>
              <a:t>Downstream ULPA filters option available</a:t>
            </a:r>
          </a:p>
        </p:txBody>
      </p:sp>
      <p:pic>
        <p:nvPicPr>
          <p:cNvPr id="58" name="Immagine 24">
            <a:extLst>
              <a:ext uri="{FF2B5EF4-FFF2-40B4-BE49-F238E27FC236}">
                <a16:creationId xmlns:a16="http://schemas.microsoft.com/office/drawing/2014/main" id="{7F0BA242-C7DE-B0AB-58CA-92D9308D59E2}"/>
              </a:ext>
            </a:extLst>
          </p:cNvPr>
          <p:cNvPicPr>
            <a:picLocks/>
          </p:cNvPicPr>
          <p:nvPr/>
        </p:nvPicPr>
        <p:blipFill rotWithShape="1">
          <a:blip r:embed="rId3" cstate="hqprint">
            <a:extLst>
              <a:ext uri="{28A0092B-C50C-407E-A947-70E740481C1C}">
                <a14:useLocalDpi xmlns:a14="http://schemas.microsoft.com/office/drawing/2010/main"/>
              </a:ext>
            </a:extLst>
          </a:blip>
          <a:srcRect l="1829" t="642" r="2472"/>
          <a:stretch/>
        </p:blipFill>
        <p:spPr>
          <a:xfrm>
            <a:off x="3362208" y="1419018"/>
            <a:ext cx="2586039" cy="1483200"/>
          </a:xfrm>
          <a:prstGeom prst="rect">
            <a:avLst/>
          </a:prstGeom>
        </p:spPr>
      </p:pic>
      <p:sp>
        <p:nvSpPr>
          <p:cNvPr id="59" name="Content Placeholder 13">
            <a:extLst>
              <a:ext uri="{FF2B5EF4-FFF2-40B4-BE49-F238E27FC236}">
                <a16:creationId xmlns:a16="http://schemas.microsoft.com/office/drawing/2014/main" id="{10911D24-5D10-52A8-B62D-87928E7BFE5C}"/>
              </a:ext>
            </a:extLst>
          </p:cNvPr>
          <p:cNvSpPr txBox="1">
            <a:spLocks/>
          </p:cNvSpPr>
          <p:nvPr/>
        </p:nvSpPr>
        <p:spPr>
          <a:xfrm>
            <a:off x="479425" y="1422627"/>
            <a:ext cx="2586038" cy="4851173"/>
          </a:xfrm>
          <a:prstGeom prst="rect">
            <a:avLst/>
          </a:prstGeom>
          <a:solidFill>
            <a:schemeClr val="bg1"/>
          </a:solidFill>
          <a:effectLst>
            <a:outerShdw blurRad="139700" sx="102000" sy="102000" algn="ctr" rotWithShape="0">
              <a:schemeClr val="bg2">
                <a:alpha val="30000"/>
              </a:schemeClr>
            </a:outerShdw>
          </a:effectLst>
        </p:spPr>
        <p:txBody>
          <a:bodyPr vert="horz" lIns="144000" tIns="1584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1500" spc="10" dirty="0">
                <a:solidFill>
                  <a:schemeClr val="accent3"/>
                </a:solidFill>
                <a:latin typeface="+mj-lt"/>
              </a:rPr>
              <a:t>Electronic</a:t>
            </a:r>
          </a:p>
          <a:p>
            <a:pPr marL="0" indent="0">
              <a:spcBef>
                <a:spcPts val="0"/>
              </a:spcBef>
              <a:buNone/>
            </a:pPr>
            <a:r>
              <a:rPr lang="en-US" sz="1000" b="0" i="1" dirty="0">
                <a:solidFill>
                  <a:schemeClr val="tx2"/>
                </a:solidFill>
                <a:latin typeface="+mn-lt"/>
              </a:rPr>
              <a:t>PCB production, components production</a:t>
            </a:r>
            <a:endParaRPr lang="en-US" sz="1000" b="0" i="1" dirty="0">
              <a:solidFill>
                <a:schemeClr val="tx2"/>
              </a:solidFill>
            </a:endParaRPr>
          </a:p>
          <a:p>
            <a:pPr marL="0" indent="0">
              <a:spcBef>
                <a:spcPts val="0"/>
              </a:spcBef>
              <a:buNone/>
            </a:pPr>
            <a:endParaRPr lang="en-US" sz="1000" dirty="0">
              <a:latin typeface="Roboto Bold" panose="02000000000000000000" pitchFamily="2" charset="0"/>
              <a:ea typeface="Roboto Bold" panose="02000000000000000000" pitchFamily="2" charset="0"/>
            </a:endParaRPr>
          </a:p>
          <a:p>
            <a:pPr marL="0" indent="0">
              <a:spcBef>
                <a:spcPts val="0"/>
              </a:spcBef>
              <a:buNone/>
            </a:pPr>
            <a:r>
              <a:rPr lang="en-US" sz="1000" dirty="0">
                <a:latin typeface="Roboto Bold" panose="02000000000000000000" pitchFamily="2" charset="0"/>
                <a:ea typeface="Roboto Bold" panose="02000000000000000000" pitchFamily="2" charset="0"/>
              </a:rPr>
              <a:t>Typical cleaning job: </a:t>
            </a:r>
          </a:p>
          <a:p>
            <a:pPr marL="162000" lvl="1" indent="-162000">
              <a:spcBef>
                <a:spcPts val="0"/>
              </a:spcBef>
              <a:buFont typeface="Arial" panose="020B0604020202020204" pitchFamily="34" charset="0"/>
              <a:buChar char="•"/>
            </a:pPr>
            <a:r>
              <a:rPr lang="en-US" sz="1000" dirty="0"/>
              <a:t>Cleaning of work benches and working areas using existing pneumatic lines</a:t>
            </a:r>
          </a:p>
          <a:p>
            <a:pPr marL="162000" lvl="1" indent="-162000">
              <a:spcBef>
                <a:spcPts val="0"/>
              </a:spcBef>
              <a:buFont typeface="Arial" panose="020B0604020202020204" pitchFamily="34" charset="0"/>
              <a:buChar char="•"/>
            </a:pPr>
            <a:r>
              <a:rPr lang="en-US" sz="1000" dirty="0"/>
              <a:t>Cleaning of floors, and surfaces</a:t>
            </a:r>
            <a:br>
              <a:rPr lang="en-US" sz="1000" dirty="0"/>
            </a:br>
            <a:endParaRPr lang="en-US" sz="1000" dirty="0"/>
          </a:p>
          <a:p>
            <a:pPr marL="355600" lvl="1" indent="-177800">
              <a:spcBef>
                <a:spcPts val="0"/>
              </a:spcBef>
            </a:pPr>
            <a:endParaRPr lang="en-US" sz="1000" dirty="0"/>
          </a:p>
          <a:p>
            <a:pPr marL="0" indent="0">
              <a:spcBef>
                <a:spcPts val="0"/>
              </a:spcBef>
              <a:buNone/>
            </a:pPr>
            <a:r>
              <a:rPr lang="en-US" sz="1000" dirty="0">
                <a:latin typeface="Roboto Bold" panose="02000000000000000000" pitchFamily="2" charset="0"/>
                <a:ea typeface="Roboto Bold" panose="02000000000000000000" pitchFamily="2" charset="0"/>
              </a:rPr>
              <a:t>Key features:</a:t>
            </a:r>
          </a:p>
          <a:p>
            <a:pPr marL="162000" lvl="1" indent="-162000">
              <a:spcBef>
                <a:spcPts val="0"/>
              </a:spcBef>
              <a:buFont typeface="Arial" panose="020B0604020202020204" pitchFamily="34" charset="0"/>
              <a:buChar char="•"/>
            </a:pPr>
            <a:r>
              <a:rPr lang="en-US" sz="1000" dirty="0"/>
              <a:t>No electrical parts</a:t>
            </a:r>
          </a:p>
          <a:p>
            <a:pPr marL="162000" lvl="1" indent="-162000">
              <a:spcBef>
                <a:spcPts val="0"/>
              </a:spcBef>
              <a:buFont typeface="Arial" panose="020B0604020202020204" pitchFamily="34" charset="0"/>
              <a:buChar char="•"/>
            </a:pPr>
            <a:r>
              <a:rPr lang="en-US" sz="1000" dirty="0"/>
              <a:t>Easy to connect to existing pneumatic distribution</a:t>
            </a:r>
          </a:p>
          <a:p>
            <a:pPr marL="162000" lvl="1" indent="-162000">
              <a:spcBef>
                <a:spcPts val="0"/>
              </a:spcBef>
              <a:buFont typeface="Arial" panose="020B0604020202020204" pitchFamily="34" charset="0"/>
              <a:buChar char="•"/>
            </a:pPr>
            <a:r>
              <a:rPr lang="en-US" sz="1000" dirty="0"/>
              <a:t>Avoid spark generation </a:t>
            </a:r>
          </a:p>
        </p:txBody>
      </p:sp>
      <p:sp>
        <p:nvSpPr>
          <p:cNvPr id="62" name="Content Placeholder 11">
            <a:extLst>
              <a:ext uri="{FF2B5EF4-FFF2-40B4-BE49-F238E27FC236}">
                <a16:creationId xmlns:a16="http://schemas.microsoft.com/office/drawing/2014/main" id="{4D760DD2-B42B-D32D-1614-450446C7E9B7}"/>
              </a:ext>
            </a:extLst>
          </p:cNvPr>
          <p:cNvSpPr txBox="1">
            <a:spLocks/>
          </p:cNvSpPr>
          <p:nvPr/>
        </p:nvSpPr>
        <p:spPr>
          <a:xfrm>
            <a:off x="6243753" y="1421000"/>
            <a:ext cx="2586038" cy="4852800"/>
          </a:xfrm>
          <a:prstGeom prst="rect">
            <a:avLst/>
          </a:prstGeom>
          <a:solidFill>
            <a:schemeClr val="bg1"/>
          </a:solidFill>
          <a:effectLst>
            <a:outerShdw blurRad="139700" sx="102000" sy="102000" algn="ctr" rotWithShape="0">
              <a:schemeClr val="bg2">
                <a:alpha val="30000"/>
              </a:schemeClr>
            </a:outerShdw>
          </a:effectLst>
        </p:spPr>
        <p:txBody>
          <a:bodyPr vert="horz" lIns="144000" tIns="1584000" rIns="144000" bIns="180000" rtlCol="0">
            <a:noAutofit/>
          </a:bodyPr>
          <a:lstStyle>
            <a:lvl1pPr marL="199105"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1500" spc="10" dirty="0">
                <a:solidFill>
                  <a:schemeClr val="accent3"/>
                </a:solidFill>
                <a:latin typeface="+mj-lt"/>
              </a:rPr>
              <a:t>Pharma</a:t>
            </a:r>
          </a:p>
          <a:p>
            <a:pPr marL="0" indent="0">
              <a:spcBef>
                <a:spcPts val="0"/>
              </a:spcBef>
              <a:buNone/>
            </a:pPr>
            <a:r>
              <a:rPr lang="en-US" sz="1000" i="1" dirty="0">
                <a:solidFill>
                  <a:schemeClr val="tx2"/>
                </a:solidFill>
              </a:rPr>
              <a:t>Primary and secondary packaging </a:t>
            </a:r>
          </a:p>
          <a:p>
            <a:pPr marL="0" indent="0">
              <a:spcBef>
                <a:spcPts val="0"/>
              </a:spcBef>
              <a:buNone/>
            </a:pPr>
            <a:endParaRPr lang="en-US" sz="1000" i="1" dirty="0">
              <a:solidFill>
                <a:schemeClr val="tx2"/>
              </a:solidFill>
            </a:endParaRPr>
          </a:p>
          <a:p>
            <a:pPr marL="0" indent="0">
              <a:spcBef>
                <a:spcPts val="0"/>
              </a:spcBef>
              <a:buNone/>
            </a:pPr>
            <a:r>
              <a:rPr lang="en-US" sz="1000" dirty="0">
                <a:latin typeface="Roboto Bold" panose="02000000000000000000" pitchFamily="2" charset="0"/>
                <a:ea typeface="Roboto Bold" panose="02000000000000000000" pitchFamily="2" charset="0"/>
              </a:rPr>
              <a:t>Typical cleaning job: </a:t>
            </a:r>
          </a:p>
          <a:p>
            <a:pPr marL="162000" lvl="1" indent="-162000">
              <a:spcBef>
                <a:spcPts val="0"/>
              </a:spcBef>
              <a:buFont typeface="Arial" panose="020B0604020202020204" pitchFamily="34" charset="0"/>
              <a:buChar char="•"/>
            </a:pPr>
            <a:r>
              <a:rPr lang="en-US" sz="1000" dirty="0"/>
              <a:t>Cleaning pharmaceutical process machines or process equipment</a:t>
            </a:r>
          </a:p>
          <a:p>
            <a:pPr marL="162000" lvl="1" indent="-162000">
              <a:spcBef>
                <a:spcPts val="0"/>
              </a:spcBef>
              <a:buFont typeface="Arial" panose="020B0604020202020204" pitchFamily="34" charset="0"/>
              <a:buChar char="•"/>
            </a:pPr>
            <a:r>
              <a:rPr lang="en-US" sz="1000" dirty="0"/>
              <a:t>Cleaning laboratories equipment </a:t>
            </a:r>
            <a:br>
              <a:rPr lang="en-US" sz="1000" dirty="0"/>
            </a:br>
            <a:r>
              <a:rPr lang="en-US" sz="1000" dirty="0"/>
              <a:t>in Z1 areas</a:t>
            </a:r>
          </a:p>
          <a:p>
            <a:pPr marL="355600" lvl="1" indent="-177800">
              <a:spcBef>
                <a:spcPts val="0"/>
              </a:spcBef>
            </a:pPr>
            <a:endParaRPr lang="en-US" sz="1000" dirty="0"/>
          </a:p>
          <a:p>
            <a:pPr marL="0" indent="0">
              <a:spcBef>
                <a:spcPts val="0"/>
              </a:spcBef>
              <a:buNone/>
            </a:pPr>
            <a:r>
              <a:rPr lang="en-US" sz="1000" dirty="0">
                <a:latin typeface="Roboto Bold" panose="02000000000000000000" pitchFamily="2" charset="0"/>
                <a:ea typeface="Roboto Bold" panose="02000000000000000000" pitchFamily="2" charset="0"/>
              </a:rPr>
              <a:t>Key features:</a:t>
            </a:r>
          </a:p>
          <a:p>
            <a:pPr marL="162000" lvl="1" indent="-162000">
              <a:spcBef>
                <a:spcPts val="0"/>
              </a:spcBef>
              <a:buFont typeface="Arial" panose="020B0604020202020204" pitchFamily="34" charset="0"/>
              <a:buChar char="•"/>
            </a:pPr>
            <a:r>
              <a:rPr lang="en-US" sz="1000" dirty="0"/>
              <a:t>Fully Stainless-steel body</a:t>
            </a:r>
          </a:p>
          <a:p>
            <a:pPr marL="162000" lvl="1" indent="-162000">
              <a:spcBef>
                <a:spcPts val="0"/>
              </a:spcBef>
              <a:buFont typeface="Arial" panose="020B0604020202020204" pitchFamily="34" charset="0"/>
              <a:buChar char="•"/>
            </a:pPr>
            <a:r>
              <a:rPr lang="en-US" sz="1000" dirty="0"/>
              <a:t>HEPA14 filtration </a:t>
            </a:r>
          </a:p>
          <a:p>
            <a:pPr marL="162000" lvl="1" indent="-162000">
              <a:spcBef>
                <a:spcPts val="0"/>
              </a:spcBef>
              <a:buFont typeface="Arial" panose="020B0604020202020204" pitchFamily="34" charset="0"/>
              <a:buChar char="•"/>
            </a:pPr>
            <a:r>
              <a:rPr lang="en-US" sz="1000" dirty="0"/>
              <a:t>Not contaminating working environment</a:t>
            </a:r>
          </a:p>
          <a:p>
            <a:pPr marL="162000" lvl="1" indent="-162000">
              <a:spcBef>
                <a:spcPts val="0"/>
              </a:spcBef>
              <a:buFont typeface="Arial" panose="020B0604020202020204" pitchFamily="34" charset="0"/>
              <a:buChar char="•"/>
            </a:pPr>
            <a:r>
              <a:rPr lang="en-US" sz="1000" dirty="0"/>
              <a:t>Downstream ULPA filters option available</a:t>
            </a:r>
          </a:p>
        </p:txBody>
      </p:sp>
      <p:pic>
        <p:nvPicPr>
          <p:cNvPr id="64" name="Immagine 14">
            <a:extLst>
              <a:ext uri="{FF2B5EF4-FFF2-40B4-BE49-F238E27FC236}">
                <a16:creationId xmlns:a16="http://schemas.microsoft.com/office/drawing/2014/main" id="{B1A53928-8945-9D82-5F6A-5771DAA31C1C}"/>
              </a:ext>
            </a:extLst>
          </p:cNvPr>
          <p:cNvPicPr>
            <a:picLocks/>
          </p:cNvPicPr>
          <p:nvPr/>
        </p:nvPicPr>
        <p:blipFill rotWithShape="1">
          <a:blip r:embed="rId4" cstate="print">
            <a:extLst>
              <a:ext uri="{28A0092B-C50C-407E-A947-70E740481C1C}">
                <a14:useLocalDpi xmlns:a14="http://schemas.microsoft.com/office/drawing/2010/main"/>
              </a:ext>
            </a:extLst>
          </a:blip>
          <a:srcRect l="749" r="749"/>
          <a:stretch/>
        </p:blipFill>
        <p:spPr>
          <a:xfrm>
            <a:off x="6243753" y="1420999"/>
            <a:ext cx="2584800" cy="1483200"/>
          </a:xfrm>
          <a:prstGeom prst="rect">
            <a:avLst/>
          </a:prstGeom>
        </p:spPr>
      </p:pic>
      <p:pic>
        <p:nvPicPr>
          <p:cNvPr id="2" name="Picture 1" descr="People in white protective suits in a room with computers&#10;&#10;AI-generated content may be incorrect.">
            <a:extLst>
              <a:ext uri="{FF2B5EF4-FFF2-40B4-BE49-F238E27FC236}">
                <a16:creationId xmlns:a16="http://schemas.microsoft.com/office/drawing/2014/main" id="{42F7528A-2B79-A3D6-4D6E-1A681ADADA7C}"/>
              </a:ext>
            </a:extLst>
          </p:cNvPr>
          <p:cNvPicPr>
            <a:picLocks noChangeAspect="1"/>
          </p:cNvPicPr>
          <p:nvPr/>
        </p:nvPicPr>
        <p:blipFill>
          <a:blip r:embed="rId5"/>
          <a:stretch>
            <a:fillRect/>
          </a:stretch>
        </p:blipFill>
        <p:spPr>
          <a:xfrm>
            <a:off x="479425" y="1419018"/>
            <a:ext cx="2591630" cy="1479967"/>
          </a:xfrm>
          <a:prstGeom prst="rect">
            <a:avLst/>
          </a:prstGeom>
        </p:spPr>
      </p:pic>
    </p:spTree>
    <p:extLst>
      <p:ext uri="{BB962C8B-B14F-4D97-AF65-F5344CB8AC3E}">
        <p14:creationId xmlns:p14="http://schemas.microsoft.com/office/powerpoint/2010/main" val="11362304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1FA70480891C48935BB403F91A8985" ma:contentTypeVersion="13" ma:contentTypeDescription="Create a new document." ma:contentTypeScope="" ma:versionID="b9812871a970d3979b68df8aaa426929">
  <xsd:schema xmlns:xsd="http://www.w3.org/2001/XMLSchema" xmlns:xs="http://www.w3.org/2001/XMLSchema" xmlns:p="http://schemas.microsoft.com/office/2006/metadata/properties" xmlns:ns2="b7efd724-ec55-4578-ab7a-10f2c984af51" xmlns:ns3="43102120-262f-4f6d-be7c-40f99fe7fb1e" targetNamespace="http://schemas.microsoft.com/office/2006/metadata/properties" ma:root="true" ma:fieldsID="fc0f6c1329cbedf8ef1996cf854676af" ns2:_="" ns3:_="">
    <xsd:import namespace="b7efd724-ec55-4578-ab7a-10f2c984af51"/>
    <xsd:import namespace="43102120-262f-4f6d-be7c-40f99fe7fb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fd724-ec55-4578-ab7a-10f2c984af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4d3e637-ff8d-4400-8b4f-c20cae65def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102120-262f-4f6d-be7c-40f99fe7fb1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7ec5ed-f84e-4598-910f-e95687870f5f}" ma:internalName="TaxCatchAll" ma:showField="CatchAllData" ma:web="43102120-262f-4f6d-be7c-40f99fe7fb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102120-262f-4f6d-be7c-40f99fe7fb1e" xsi:nil="true"/>
    <lcf76f155ced4ddcb4097134ff3c332f xmlns="b7efd724-ec55-4578-ab7a-10f2c984af5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4E085B-9C42-4034-828D-FB981E3BA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efd724-ec55-4578-ab7a-10f2c984af51"/>
    <ds:schemaRef ds:uri="43102120-262f-4f6d-be7c-40f99fe7fb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3.xml><?xml version="1.0" encoding="utf-8"?>
<ds:datastoreItem xmlns:ds="http://schemas.openxmlformats.org/officeDocument/2006/customXml" ds:itemID="{2035D97F-54F6-4139-90B1-4BC360E16E53}">
  <ds:schemaRefs>
    <ds:schemaRef ds:uri="http://schemas.microsoft.com/office/infopath/2007/PartnerControls"/>
    <ds:schemaRef ds:uri="http://purl.org/dc/elements/1.1/"/>
    <ds:schemaRef ds:uri="a51901c0-0402-4d12-9849-aea77cadd7ee"/>
    <ds:schemaRef ds:uri="http://purl.org/dc/terms/"/>
    <ds:schemaRef ds:uri="http://www.w3.org/XML/1998/namespace"/>
    <ds:schemaRef ds:uri="4CFF4DF0-C362-4CE3-BC8D-D55629784E08"/>
    <ds:schemaRef ds:uri="http://schemas.microsoft.com/office/2006/documentManagement/types"/>
    <ds:schemaRef ds:uri="http://schemas.openxmlformats.org/package/2006/metadata/core-properties"/>
    <ds:schemaRef ds:uri="6957957d-4a92-4580-a2cf-b69d4e975ccd"/>
    <ds:schemaRef ds:uri="1b808c17-2139-49cd-a317-8fc80a969d6a"/>
    <ds:schemaRef ds:uri="http://schemas.microsoft.com/office/2006/metadata/properties"/>
    <ds:schemaRef ds:uri="http://purl.org/dc/dcmitype/"/>
    <ds:schemaRef ds:uri="43102120-262f-4f6d-be7c-40f99fe7fb1e"/>
    <ds:schemaRef ds:uri="b7efd724-ec55-4578-ab7a-10f2c984af51"/>
  </ds:schemaRefs>
</ds:datastoreItem>
</file>

<file path=docProps/app.xml><?xml version="1.0" encoding="utf-8"?>
<Properties xmlns="http://schemas.openxmlformats.org/officeDocument/2006/extended-properties" xmlns:vt="http://schemas.openxmlformats.org/officeDocument/2006/docPropsVTypes">
  <Template>blank</Template>
  <TotalTime>609</TotalTime>
  <Words>4130</Words>
  <Application>Microsoft Office PowerPoint</Application>
  <PresentationFormat>Widescreen</PresentationFormat>
  <Paragraphs>1076</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Nilfisk Toolbox_Standard_4-3</vt:lpstr>
      <vt:lpstr>VHC010-VHC011 The mini-industrial vacuums range compressed air drive</vt:lpstr>
      <vt:lpstr>Agenda</vt:lpstr>
      <vt:lpstr>1</vt:lpstr>
      <vt:lpstr>VHC010 / VHC011 Z1</vt:lpstr>
      <vt:lpstr>Mini IVS</vt:lpstr>
      <vt:lpstr>Mini IVS</vt:lpstr>
      <vt:lpstr>Product definition: compressed air architecture</vt:lpstr>
      <vt:lpstr>2</vt:lpstr>
      <vt:lpstr>Focus segments and jobs to be done</vt:lpstr>
      <vt:lpstr>3</vt:lpstr>
      <vt:lpstr>Key features and design</vt:lpstr>
      <vt:lpstr>Key features and design</vt:lpstr>
      <vt:lpstr>PullClean</vt:lpstr>
      <vt:lpstr>Safe bag system</vt:lpstr>
      <vt:lpstr>4</vt:lpstr>
      <vt:lpstr>Mini IVS VHC010 Z1 &amp; VHC011 Z1 </vt:lpstr>
      <vt:lpstr>Mini IVS VHC010 &amp; VHC011 combustible dust</vt:lpstr>
      <vt:lpstr>Accessory holder</vt:lpstr>
      <vt:lpstr>Product definition</vt:lpstr>
      <vt:lpstr>VHC010 Z1 EXA filters </vt:lpstr>
      <vt:lpstr>VHC011 Z1 EXA filters </vt:lpstr>
      <vt:lpstr>5</vt:lpstr>
      <vt:lpstr>VHC010/011 – Dealer Package </vt:lpstr>
      <vt:lpstr>6</vt:lpstr>
      <vt:lpstr>Technical data EU-UK</vt:lpstr>
      <vt:lpstr>Technical data US</vt:lpstr>
      <vt:lpstr>7</vt:lpstr>
      <vt:lpstr>Naming and product hierarchy</vt:lpstr>
      <vt:lpstr>PNs and versions available at launch date</vt:lpstr>
      <vt:lpstr>8</vt:lpstr>
      <vt:lpstr>The corporate responsibility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Marzena Hensel</dc:creator>
  <cp:lastModifiedBy>Nguyen Linh</cp:lastModifiedBy>
  <cp:revision>202</cp:revision>
  <dcterms:created xsi:type="dcterms:W3CDTF">2022-08-08T12:28:10Z</dcterms:created>
  <dcterms:modified xsi:type="dcterms:W3CDTF">2025-05-19T12:43:39Z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0x010100E71FA70480891C48935BB403F91A8985</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y fmtid="{D5CDD505-2E9C-101B-9397-08002B2CF9AE}" pid="13" name="MediaServiceImageTags">
    <vt:lpwstr/>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y fmtid="{D5CDD505-2E9C-101B-9397-08002B2CF9AE}" pid="22" name="Order">
    <vt:lpwstr>271800.000000000</vt:lpwstr>
  </property>
</Properties>
</file>