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3.xml" ContentType="application/vnd.openxmlformats-officedocument.theme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37" r:id="rId5"/>
  </p:sldMasterIdLst>
  <p:notesMasterIdLst>
    <p:notesMasterId r:id="rId60"/>
  </p:notesMasterIdLst>
  <p:sldIdLst>
    <p:sldId id="2147482920" r:id="rId6"/>
    <p:sldId id="2147482921" r:id="rId7"/>
    <p:sldId id="2128752379" r:id="rId8"/>
    <p:sldId id="2128752376" r:id="rId9"/>
    <p:sldId id="2147481899" r:id="rId10"/>
    <p:sldId id="2147481903" r:id="rId11"/>
    <p:sldId id="2147481902" r:id="rId12"/>
    <p:sldId id="2147483450" r:id="rId13"/>
    <p:sldId id="2147483573" r:id="rId14"/>
    <p:sldId id="2147481905" r:id="rId15"/>
    <p:sldId id="2147482919" r:id="rId16"/>
    <p:sldId id="2147483451" r:id="rId17"/>
    <p:sldId id="2147483438" r:id="rId18"/>
    <p:sldId id="2147482935" r:id="rId19"/>
    <p:sldId id="2147483453" r:id="rId20"/>
    <p:sldId id="2147482924" r:id="rId21"/>
    <p:sldId id="2147474651" r:id="rId22"/>
    <p:sldId id="2147483449" r:id="rId23"/>
    <p:sldId id="2147483582" r:id="rId24"/>
    <p:sldId id="2147483583" r:id="rId25"/>
    <p:sldId id="2147483585" r:id="rId26"/>
    <p:sldId id="2147483584" r:id="rId27"/>
    <p:sldId id="2147481891" r:id="rId28"/>
    <p:sldId id="2147481304" r:id="rId29"/>
    <p:sldId id="2147483631" r:id="rId30"/>
    <p:sldId id="2147481911" r:id="rId31"/>
    <p:sldId id="2147482925" r:id="rId32"/>
    <p:sldId id="2147483454" r:id="rId33"/>
    <p:sldId id="2147483436" r:id="rId34"/>
    <p:sldId id="2147481887" r:id="rId35"/>
    <p:sldId id="2147482928" r:id="rId36"/>
    <p:sldId id="2147481915" r:id="rId37"/>
    <p:sldId id="2147481916" r:id="rId38"/>
    <p:sldId id="2147482937" r:id="rId39"/>
    <p:sldId id="2147482938" r:id="rId40"/>
    <p:sldId id="2147481921" r:id="rId41"/>
    <p:sldId id="2147483580" r:id="rId42"/>
    <p:sldId id="2147483097" r:id="rId43"/>
    <p:sldId id="2147482929" r:id="rId44"/>
    <p:sldId id="2147481918" r:id="rId45"/>
    <p:sldId id="2147483440" r:id="rId46"/>
    <p:sldId id="2147483464" r:id="rId47"/>
    <p:sldId id="2147483465" r:id="rId48"/>
    <p:sldId id="2147483444" r:id="rId49"/>
    <p:sldId id="2147483461" r:id="rId50"/>
    <p:sldId id="2147483462" r:id="rId51"/>
    <p:sldId id="2147483439" r:id="rId52"/>
    <p:sldId id="2147483443" r:id="rId53"/>
    <p:sldId id="2147481894" r:id="rId54"/>
    <p:sldId id="2147483441" r:id="rId55"/>
    <p:sldId id="2147483458" r:id="rId56"/>
    <p:sldId id="2147483457" r:id="rId57"/>
    <p:sldId id="2147483442" r:id="rId58"/>
    <p:sldId id="2147483581" r:id="rId59"/>
  </p:sldIdLst>
  <p:sldSz cx="12192000" cy="6858000"/>
  <p:notesSz cx="6797675" cy="9872663"/>
  <p:custDataLst>
    <p:tags r:id="rId61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147482920"/>
            <p14:sldId id="2147482921"/>
            <p14:sldId id="2128752379"/>
            <p14:sldId id="2128752376"/>
            <p14:sldId id="2147481899"/>
            <p14:sldId id="2147481903"/>
            <p14:sldId id="2147481902"/>
            <p14:sldId id="2147483450"/>
            <p14:sldId id="2147483573"/>
            <p14:sldId id="2147481905"/>
            <p14:sldId id="2147482919"/>
            <p14:sldId id="2147483451"/>
            <p14:sldId id="2147483438"/>
            <p14:sldId id="2147482935"/>
            <p14:sldId id="2147483453"/>
            <p14:sldId id="2147482924"/>
            <p14:sldId id="2147474651"/>
            <p14:sldId id="2147483449"/>
            <p14:sldId id="2147483582"/>
            <p14:sldId id="2147483583"/>
            <p14:sldId id="2147483585"/>
            <p14:sldId id="2147483584"/>
            <p14:sldId id="2147481891"/>
            <p14:sldId id="2147481304"/>
            <p14:sldId id="2147483631"/>
            <p14:sldId id="2147481911"/>
            <p14:sldId id="2147482925"/>
            <p14:sldId id="2147483454"/>
            <p14:sldId id="2147483436"/>
            <p14:sldId id="2147481887"/>
            <p14:sldId id="2147482928"/>
            <p14:sldId id="2147481915"/>
            <p14:sldId id="2147481916"/>
            <p14:sldId id="2147482937"/>
            <p14:sldId id="2147482938"/>
            <p14:sldId id="2147481921"/>
            <p14:sldId id="2147483580"/>
            <p14:sldId id="2147483097"/>
            <p14:sldId id="2147482929"/>
            <p14:sldId id="2147481918"/>
            <p14:sldId id="2147483440"/>
            <p14:sldId id="2147483464"/>
            <p14:sldId id="2147483465"/>
            <p14:sldId id="2147483444"/>
            <p14:sldId id="2147483461"/>
            <p14:sldId id="2147483462"/>
            <p14:sldId id="2147483439"/>
            <p14:sldId id="2147483443"/>
            <p14:sldId id="2147481894"/>
            <p14:sldId id="2147483441"/>
            <p14:sldId id="2147483458"/>
            <p14:sldId id="2147483457"/>
            <p14:sldId id="2147483442"/>
            <p14:sldId id="2147483581"/>
          </p14:sldIdLst>
        </p14:section>
        <p14:section name="Templates" id="{3ABD5D4D-2C0C-449C-A140-446C246F69B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8CEB01-E8FF-EA7F-A37C-5A7B9BF3D68A}" name="Sebastian Byskov Jensen" initials="SBJ" userId="S::sbjensen@Nilfisk.com::3627f06f-3224-4433-a481-d48ba3e130a2" providerId="AD"/>
  <p188:author id="{CCE1D22A-4564-FEA0-066D-AE80ED435C8C}" name="Line Skovbjerg" initials="LS" userId="S::lskovbjerg@Nilfisk.com::bd8d82be-b2a3-4297-892b-01dc5ddd9e5a" providerId="AD"/>
  <p188:author id="{56045679-34C5-7D29-8C63-60E8645692A4}" name="Sebastian Byskov Jensen" initials="SJ" userId="S::sbjensen@nilfisk.com::3627f06f-3224-4433-a481-d48ba3e130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997A4"/>
    <a:srgbClr val="FF15CD"/>
    <a:srgbClr val="38AFD9"/>
    <a:srgbClr val="7C878E"/>
    <a:srgbClr val="979797"/>
    <a:srgbClr val="4B4F54"/>
    <a:srgbClr val="606A70"/>
    <a:srgbClr val="D4CFBE"/>
    <a:srgbClr val="828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tags" Target="tags/tag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a Jesus" userId="a4903a7d-807e-44bb-a534-81757c03a373" providerId="ADAL" clId="{AA641570-5FC1-4844-BBD4-60A0B1E6581C}"/>
    <pc:docChg chg="undo redo custSel delSld modSld modSection">
      <pc:chgData name="Susana Jesus" userId="a4903a7d-807e-44bb-a534-81757c03a373" providerId="ADAL" clId="{AA641570-5FC1-4844-BBD4-60A0B1E6581C}" dt="2026-02-19T13:45:16.477" v="223" actId="20577"/>
      <pc:docMkLst>
        <pc:docMk/>
      </pc:docMkLst>
      <pc:sldChg chg="modSp mod">
        <pc:chgData name="Susana Jesus" userId="a4903a7d-807e-44bb-a534-81757c03a373" providerId="ADAL" clId="{AA641570-5FC1-4844-BBD4-60A0B1E6581C}" dt="2026-01-29T14:37:46.069" v="1" actId="14100"/>
        <pc:sldMkLst>
          <pc:docMk/>
          <pc:sldMk cId="2670074598" sldId="2128752376"/>
        </pc:sldMkLst>
        <pc:spChg chg="mod">
          <ac:chgData name="Susana Jesus" userId="a4903a7d-807e-44bb-a534-81757c03a373" providerId="ADAL" clId="{AA641570-5FC1-4844-BBD4-60A0B1E6581C}" dt="2026-01-29T14:37:46.069" v="1" actId="14100"/>
          <ac:spMkLst>
            <pc:docMk/>
            <pc:sldMk cId="2670074598" sldId="2128752376"/>
            <ac:spMk id="11" creationId="{1B3E529D-20E8-DDCA-7758-9A2AD5DA819A}"/>
          </ac:spMkLst>
        </pc:spChg>
      </pc:sldChg>
      <pc:sldChg chg="addSp delSp modSp del mod">
        <pc:chgData name="Susana Jesus" userId="a4903a7d-807e-44bb-a534-81757c03a373" providerId="ADAL" clId="{AA641570-5FC1-4844-BBD4-60A0B1E6581C}" dt="2026-02-19T13:44:29.483" v="210" actId="47"/>
        <pc:sldMkLst>
          <pc:docMk/>
          <pc:sldMk cId="3999053361" sldId="2147473825"/>
        </pc:sldMkLst>
      </pc:sldChg>
      <pc:sldChg chg="addSp delSp modSp del mod">
        <pc:chgData name="Susana Jesus" userId="a4903a7d-807e-44bb-a534-81757c03a373" providerId="ADAL" clId="{AA641570-5FC1-4844-BBD4-60A0B1E6581C}" dt="2026-02-19T13:44:29.483" v="210" actId="47"/>
        <pc:sldMkLst>
          <pc:docMk/>
          <pc:sldMk cId="2673333171" sldId="2147473845"/>
        </pc:sldMkLst>
      </pc:sldChg>
      <pc:sldChg chg="modSp mod">
        <pc:chgData name="Susana Jesus" userId="a4903a7d-807e-44bb-a534-81757c03a373" providerId="ADAL" clId="{AA641570-5FC1-4844-BBD4-60A0B1E6581C}" dt="2026-01-29T14:47:54.415" v="103" actId="14100"/>
        <pc:sldMkLst>
          <pc:docMk/>
          <pc:sldMk cId="2214532210" sldId="2147474651"/>
        </pc:sldMkLst>
        <pc:spChg chg="mod">
          <ac:chgData name="Susana Jesus" userId="a4903a7d-807e-44bb-a534-81757c03a373" providerId="ADAL" clId="{AA641570-5FC1-4844-BBD4-60A0B1E6581C}" dt="2026-01-29T14:47:51.583" v="102" actId="14100"/>
          <ac:spMkLst>
            <pc:docMk/>
            <pc:sldMk cId="2214532210" sldId="2147474651"/>
            <ac:spMk id="36" creationId="{D998A648-00F5-CFE4-F05D-ED8E8755E54B}"/>
          </ac:spMkLst>
        </pc:spChg>
        <pc:spChg chg="mod">
          <ac:chgData name="Susana Jesus" userId="a4903a7d-807e-44bb-a534-81757c03a373" providerId="ADAL" clId="{AA641570-5FC1-4844-BBD4-60A0B1E6581C}" dt="2026-01-29T14:45:38.351" v="86" actId="14100"/>
          <ac:spMkLst>
            <pc:docMk/>
            <pc:sldMk cId="2214532210" sldId="2147474651"/>
            <ac:spMk id="47" creationId="{4C6567FA-7D24-5AEF-86EE-7973AA9045AD}"/>
          </ac:spMkLst>
        </pc:spChg>
        <pc:spChg chg="mod">
          <ac:chgData name="Susana Jesus" userId="a4903a7d-807e-44bb-a534-81757c03a373" providerId="ADAL" clId="{AA641570-5FC1-4844-BBD4-60A0B1E6581C}" dt="2026-01-29T14:45:31.840" v="85" actId="14100"/>
          <ac:spMkLst>
            <pc:docMk/>
            <pc:sldMk cId="2214532210" sldId="2147474651"/>
            <ac:spMk id="73" creationId="{8E80E876-EFCE-3325-7351-3C5CE1FF9054}"/>
          </ac:spMkLst>
        </pc:spChg>
        <pc:spChg chg="mod">
          <ac:chgData name="Susana Jesus" userId="a4903a7d-807e-44bb-a534-81757c03a373" providerId="ADAL" clId="{AA641570-5FC1-4844-BBD4-60A0B1E6581C}" dt="2026-01-29T14:45:21.678" v="84" actId="14100"/>
          <ac:spMkLst>
            <pc:docMk/>
            <pc:sldMk cId="2214532210" sldId="2147474651"/>
            <ac:spMk id="75" creationId="{BD877A1F-613C-C2FE-B423-7F70E5488D0C}"/>
          </ac:spMkLst>
        </pc:spChg>
        <pc:spChg chg="mod">
          <ac:chgData name="Susana Jesus" userId="a4903a7d-807e-44bb-a534-81757c03a373" providerId="ADAL" clId="{AA641570-5FC1-4844-BBD4-60A0B1E6581C}" dt="2026-01-29T14:45:17.731" v="83" actId="14100"/>
          <ac:spMkLst>
            <pc:docMk/>
            <pc:sldMk cId="2214532210" sldId="2147474651"/>
            <ac:spMk id="77" creationId="{8EF934E6-3209-AB8B-D801-208D63D8F447}"/>
          </ac:spMkLst>
        </pc:spChg>
        <pc:cxnChg chg="mod">
          <ac:chgData name="Susana Jesus" userId="a4903a7d-807e-44bb-a534-81757c03a373" providerId="ADAL" clId="{AA641570-5FC1-4844-BBD4-60A0B1E6581C}" dt="2026-01-29T14:44:15.538" v="64" actId="14100"/>
          <ac:cxnSpMkLst>
            <pc:docMk/>
            <pc:sldMk cId="2214532210" sldId="2147474651"/>
            <ac:cxnSpMk id="20" creationId="{800DA95B-FAA1-7E9E-6D13-EC9E6BD6DD22}"/>
          </ac:cxnSpMkLst>
        </pc:cxnChg>
        <pc:cxnChg chg="mod">
          <ac:chgData name="Susana Jesus" userId="a4903a7d-807e-44bb-a534-81757c03a373" providerId="ADAL" clId="{AA641570-5FC1-4844-BBD4-60A0B1E6581C}" dt="2026-01-29T14:44:22.305" v="65" actId="14100"/>
          <ac:cxnSpMkLst>
            <pc:docMk/>
            <pc:sldMk cId="2214532210" sldId="2147474651"/>
            <ac:cxnSpMk id="23" creationId="{EF2FA601-AE70-72A4-DE12-E89FC090C7DB}"/>
          </ac:cxnSpMkLst>
        </pc:cxnChg>
        <pc:cxnChg chg="mod">
          <ac:chgData name="Susana Jesus" userId="a4903a7d-807e-44bb-a534-81757c03a373" providerId="ADAL" clId="{AA641570-5FC1-4844-BBD4-60A0B1E6581C}" dt="2026-01-29T14:45:10.408" v="80" actId="1076"/>
          <ac:cxnSpMkLst>
            <pc:docMk/>
            <pc:sldMk cId="2214532210" sldId="2147474651"/>
            <ac:cxnSpMk id="26" creationId="{99526C65-ACA3-40CD-B97F-E30F66781F85}"/>
          </ac:cxnSpMkLst>
        </pc:cxnChg>
        <pc:cxnChg chg="mod">
          <ac:chgData name="Susana Jesus" userId="a4903a7d-807e-44bb-a534-81757c03a373" providerId="ADAL" clId="{AA641570-5FC1-4844-BBD4-60A0B1E6581C}" dt="2026-01-29T14:47:54.415" v="103" actId="14100"/>
          <ac:cxnSpMkLst>
            <pc:docMk/>
            <pc:sldMk cId="2214532210" sldId="2147474651"/>
            <ac:cxnSpMk id="31" creationId="{33163BE7-F79E-B4DF-5734-8B18F518BF5C}"/>
          </ac:cxnSpMkLst>
        </pc:cxnChg>
        <pc:cxnChg chg="mod">
          <ac:chgData name="Susana Jesus" userId="a4903a7d-807e-44bb-a534-81757c03a373" providerId="ADAL" clId="{AA641570-5FC1-4844-BBD4-60A0B1E6581C}" dt="2026-01-29T14:44:01.440" v="62" actId="14100"/>
          <ac:cxnSpMkLst>
            <pc:docMk/>
            <pc:sldMk cId="2214532210" sldId="2147474651"/>
            <ac:cxnSpMk id="41" creationId="{FE45CFEC-6C4D-DC68-8178-16AF44A226DB}"/>
          </ac:cxnSpMkLst>
        </pc:cxnChg>
        <pc:cxnChg chg="mod">
          <ac:chgData name="Susana Jesus" userId="a4903a7d-807e-44bb-a534-81757c03a373" providerId="ADAL" clId="{AA641570-5FC1-4844-BBD4-60A0B1E6581C}" dt="2026-01-29T14:44:07.901" v="63" actId="14100"/>
          <ac:cxnSpMkLst>
            <pc:docMk/>
            <pc:sldMk cId="2214532210" sldId="2147474651"/>
            <ac:cxnSpMk id="46" creationId="{FEFA5BFC-0DB4-D39C-001B-3E056E9047F6}"/>
          </ac:cxnSpMkLst>
        </pc:cxnChg>
        <pc:cxnChg chg="mod">
          <ac:chgData name="Susana Jesus" userId="a4903a7d-807e-44bb-a534-81757c03a373" providerId="ADAL" clId="{AA641570-5FC1-4844-BBD4-60A0B1E6581C}" dt="2026-01-29T14:44:37.641" v="68" actId="14100"/>
          <ac:cxnSpMkLst>
            <pc:docMk/>
            <pc:sldMk cId="2214532210" sldId="2147474651"/>
            <ac:cxnSpMk id="55" creationId="{C9AC49D3-C80A-3D20-7875-A60745C877CE}"/>
          </ac:cxnSpMkLst>
        </pc:cxnChg>
        <pc:cxnChg chg="mod">
          <ac:chgData name="Susana Jesus" userId="a4903a7d-807e-44bb-a534-81757c03a373" providerId="ADAL" clId="{AA641570-5FC1-4844-BBD4-60A0B1E6581C}" dt="2026-01-29T14:44:43.522" v="70" actId="14100"/>
          <ac:cxnSpMkLst>
            <pc:docMk/>
            <pc:sldMk cId="2214532210" sldId="2147474651"/>
            <ac:cxnSpMk id="62" creationId="{15DAD289-09B7-9B76-960D-8616323DE3E7}"/>
          </ac:cxnSpMkLst>
        </pc:cxnChg>
        <pc:cxnChg chg="mod">
          <ac:chgData name="Susana Jesus" userId="a4903a7d-807e-44bb-a534-81757c03a373" providerId="ADAL" clId="{AA641570-5FC1-4844-BBD4-60A0B1E6581C}" dt="2026-01-29T14:45:12.227" v="82" actId="14100"/>
          <ac:cxnSpMkLst>
            <pc:docMk/>
            <pc:sldMk cId="2214532210" sldId="2147474651"/>
            <ac:cxnSpMk id="102" creationId="{79FF6A1C-8780-49A8-E387-FC74D23360AB}"/>
          </ac:cxnSpMkLst>
        </pc:cxnChg>
      </pc:sldChg>
      <pc:sldChg chg="modSp mod">
        <pc:chgData name="Susana Jesus" userId="a4903a7d-807e-44bb-a534-81757c03a373" providerId="ADAL" clId="{AA641570-5FC1-4844-BBD4-60A0B1E6581C}" dt="2026-01-29T14:51:36.203" v="129" actId="1076"/>
        <pc:sldMkLst>
          <pc:docMk/>
          <pc:sldMk cId="367105714" sldId="2147481304"/>
        </pc:sldMkLst>
        <pc:spChg chg="mod">
          <ac:chgData name="Susana Jesus" userId="a4903a7d-807e-44bb-a534-81757c03a373" providerId="ADAL" clId="{AA641570-5FC1-4844-BBD4-60A0B1E6581C}" dt="2026-01-29T14:51:26.370" v="126" actId="14100"/>
          <ac:spMkLst>
            <pc:docMk/>
            <pc:sldMk cId="367105714" sldId="2147481304"/>
            <ac:spMk id="12" creationId="{46A7A63D-9457-B093-5B80-8D16A2C1A80C}"/>
          </ac:spMkLst>
        </pc:spChg>
        <pc:spChg chg="mod">
          <ac:chgData name="Susana Jesus" userId="a4903a7d-807e-44bb-a534-81757c03a373" providerId="ADAL" clId="{AA641570-5FC1-4844-BBD4-60A0B1E6581C}" dt="2026-01-29T14:51:29.581" v="127" actId="14100"/>
          <ac:spMkLst>
            <pc:docMk/>
            <pc:sldMk cId="367105714" sldId="2147481304"/>
            <ac:spMk id="38" creationId="{CBEB5549-7585-9BF1-1D21-971E5BF69BD3}"/>
          </ac:spMkLst>
        </pc:spChg>
        <pc:spChg chg="mod">
          <ac:chgData name="Susana Jesus" userId="a4903a7d-807e-44bb-a534-81757c03a373" providerId="ADAL" clId="{AA641570-5FC1-4844-BBD4-60A0B1E6581C}" dt="2026-01-29T14:51:06.925" v="123" actId="14100"/>
          <ac:spMkLst>
            <pc:docMk/>
            <pc:sldMk cId="367105714" sldId="2147481304"/>
            <ac:spMk id="75" creationId="{60172B11-AFF3-99BB-07B7-670E8F6BAAB9}"/>
          </ac:spMkLst>
        </pc:spChg>
        <pc:cxnChg chg="mod">
          <ac:chgData name="Susana Jesus" userId="a4903a7d-807e-44bb-a534-81757c03a373" providerId="ADAL" clId="{AA641570-5FC1-4844-BBD4-60A0B1E6581C}" dt="2026-01-29T14:51:36.203" v="129" actId="1076"/>
          <ac:cxnSpMkLst>
            <pc:docMk/>
            <pc:sldMk cId="367105714" sldId="2147481304"/>
            <ac:cxnSpMk id="39" creationId="{78889065-29D1-8F90-9ADE-6F9E7837E5B4}"/>
          </ac:cxnSpMkLst>
        </pc:cxnChg>
        <pc:cxnChg chg="mod">
          <ac:chgData name="Susana Jesus" userId="a4903a7d-807e-44bb-a534-81757c03a373" providerId="ADAL" clId="{AA641570-5FC1-4844-BBD4-60A0B1E6581C}" dt="2026-01-29T14:51:20.599" v="125" actId="1076"/>
          <ac:cxnSpMkLst>
            <pc:docMk/>
            <pc:sldMk cId="367105714" sldId="2147481304"/>
            <ac:cxnSpMk id="40" creationId="{DA9B5EB6-B75E-5FEC-C5D2-7054C4A2EF44}"/>
          </ac:cxnSpMkLst>
        </pc:cxnChg>
        <pc:cxnChg chg="mod">
          <ac:chgData name="Susana Jesus" userId="a4903a7d-807e-44bb-a534-81757c03a373" providerId="ADAL" clId="{AA641570-5FC1-4844-BBD4-60A0B1E6581C}" dt="2026-01-29T14:51:13.624" v="124" actId="14100"/>
          <ac:cxnSpMkLst>
            <pc:docMk/>
            <pc:sldMk cId="367105714" sldId="2147481304"/>
            <ac:cxnSpMk id="109" creationId="{529321CB-3437-75AB-F04B-9DF8563BBDD4}"/>
          </ac:cxnSpMkLst>
        </pc:cxnChg>
      </pc:sldChg>
      <pc:sldChg chg="modSp mod">
        <pc:chgData name="Susana Jesus" userId="a4903a7d-807e-44bb-a534-81757c03a373" providerId="ADAL" clId="{AA641570-5FC1-4844-BBD4-60A0B1E6581C}" dt="2026-01-29T14:53:20.223" v="145" actId="1076"/>
        <pc:sldMkLst>
          <pc:docMk/>
          <pc:sldMk cId="4194780462" sldId="2147481887"/>
        </pc:sldMkLst>
        <pc:spChg chg="mod">
          <ac:chgData name="Susana Jesus" userId="a4903a7d-807e-44bb-a534-81757c03a373" providerId="ADAL" clId="{AA641570-5FC1-4844-BBD4-60A0B1E6581C}" dt="2026-01-29T14:53:20.223" v="145" actId="1076"/>
          <ac:spMkLst>
            <pc:docMk/>
            <pc:sldMk cId="4194780462" sldId="2147481887"/>
            <ac:spMk id="101" creationId="{F1FC7644-4003-DF5D-266E-245C061B4FCE}"/>
          </ac:spMkLst>
        </pc:spChg>
      </pc:sldChg>
      <pc:sldChg chg="modSp mod">
        <pc:chgData name="Susana Jesus" userId="a4903a7d-807e-44bb-a534-81757c03a373" providerId="ADAL" clId="{AA641570-5FC1-4844-BBD4-60A0B1E6581C}" dt="2026-01-29T14:50:56.381" v="122" actId="14100"/>
        <pc:sldMkLst>
          <pc:docMk/>
          <pc:sldMk cId="895044080" sldId="2147481891"/>
        </pc:sldMkLst>
        <pc:spChg chg="mod">
          <ac:chgData name="Susana Jesus" userId="a4903a7d-807e-44bb-a534-81757c03a373" providerId="ADAL" clId="{AA641570-5FC1-4844-BBD4-60A0B1E6581C}" dt="2026-01-29T14:50:56.381" v="122" actId="14100"/>
          <ac:spMkLst>
            <pc:docMk/>
            <pc:sldMk cId="895044080" sldId="2147481891"/>
            <ac:spMk id="3" creationId="{8B026C1B-7CAD-A9FE-B724-605DECABAEB8}"/>
          </ac:spMkLst>
        </pc:spChg>
      </pc:sldChg>
      <pc:sldChg chg="modSp mod">
        <pc:chgData name="Susana Jesus" userId="a4903a7d-807e-44bb-a534-81757c03a373" providerId="ADAL" clId="{AA641570-5FC1-4844-BBD4-60A0B1E6581C}" dt="2026-02-19T13:45:16.477" v="223" actId="20577"/>
        <pc:sldMkLst>
          <pc:docMk/>
          <pc:sldMk cId="437465648" sldId="2147481894"/>
        </pc:sldMkLst>
        <pc:spChg chg="mod">
          <ac:chgData name="Susana Jesus" userId="a4903a7d-807e-44bb-a534-81757c03a373" providerId="ADAL" clId="{AA641570-5FC1-4844-BBD4-60A0B1E6581C}" dt="2026-02-19T13:45:16.477" v="223" actId="20577"/>
          <ac:spMkLst>
            <pc:docMk/>
            <pc:sldMk cId="437465648" sldId="2147481894"/>
            <ac:spMk id="2" creationId="{890F0854-8200-5D3F-C97E-31FD1C480B76}"/>
          </ac:spMkLst>
        </pc:spChg>
      </pc:sldChg>
      <pc:sldChg chg="modSp mod">
        <pc:chgData name="Susana Jesus" userId="a4903a7d-807e-44bb-a534-81757c03a373" providerId="ADAL" clId="{AA641570-5FC1-4844-BBD4-60A0B1E6581C}" dt="2026-01-29T14:38:35.841" v="7" actId="1076"/>
        <pc:sldMkLst>
          <pc:docMk/>
          <pc:sldMk cId="3207816308" sldId="2147481903"/>
        </pc:sldMkLst>
        <pc:spChg chg="mod">
          <ac:chgData name="Susana Jesus" userId="a4903a7d-807e-44bb-a534-81757c03a373" providerId="ADAL" clId="{AA641570-5FC1-4844-BBD4-60A0B1E6581C}" dt="2026-01-29T14:38:25.596" v="6" actId="1076"/>
          <ac:spMkLst>
            <pc:docMk/>
            <pc:sldMk cId="3207816308" sldId="2147481903"/>
            <ac:spMk id="3" creationId="{F00F6711-04D9-FD90-2CB2-CA699A153305}"/>
          </ac:spMkLst>
        </pc:spChg>
        <pc:spChg chg="mod">
          <ac:chgData name="Susana Jesus" userId="a4903a7d-807e-44bb-a534-81757c03a373" providerId="ADAL" clId="{AA641570-5FC1-4844-BBD4-60A0B1E6581C}" dt="2026-01-29T14:38:35.841" v="7" actId="1076"/>
          <ac:spMkLst>
            <pc:docMk/>
            <pc:sldMk cId="3207816308" sldId="2147481903"/>
            <ac:spMk id="20" creationId="{7F4BEA95-01B9-7F28-BD11-7A3D20F862E5}"/>
          </ac:spMkLst>
        </pc:spChg>
        <pc:picChg chg="mod">
          <ac:chgData name="Susana Jesus" userId="a4903a7d-807e-44bb-a534-81757c03a373" providerId="ADAL" clId="{AA641570-5FC1-4844-BBD4-60A0B1E6581C}" dt="2026-01-29T14:38:16.044" v="5" actId="1076"/>
          <ac:picMkLst>
            <pc:docMk/>
            <pc:sldMk cId="3207816308" sldId="2147481903"/>
            <ac:picMk id="7" creationId="{6762C48B-DF34-3C14-C4F4-3BF8FA631DBF}"/>
          </ac:picMkLst>
        </pc:picChg>
      </pc:sldChg>
      <pc:sldChg chg="modSp mod">
        <pc:chgData name="Susana Jesus" userId="a4903a7d-807e-44bb-a534-81757c03a373" providerId="ADAL" clId="{AA641570-5FC1-4844-BBD4-60A0B1E6581C}" dt="2026-02-19T13:44:33.637" v="212" actId="20577"/>
        <pc:sldMkLst>
          <pc:docMk/>
          <pc:sldMk cId="3912125996" sldId="2147481915"/>
        </pc:sldMkLst>
        <pc:spChg chg="mod">
          <ac:chgData name="Susana Jesus" userId="a4903a7d-807e-44bb-a534-81757c03a373" providerId="ADAL" clId="{AA641570-5FC1-4844-BBD4-60A0B1E6581C}" dt="2026-02-19T13:44:33.637" v="212" actId="20577"/>
          <ac:spMkLst>
            <pc:docMk/>
            <pc:sldMk cId="3912125996" sldId="2147481915"/>
            <ac:spMk id="2" creationId="{890F0854-8200-5D3F-C97E-31FD1C480B76}"/>
          </ac:spMkLst>
        </pc:spChg>
      </pc:sldChg>
      <pc:sldChg chg="addSp modSp mod">
        <pc:chgData name="Susana Jesus" userId="a4903a7d-807e-44bb-a534-81757c03a373" providerId="ADAL" clId="{AA641570-5FC1-4844-BBD4-60A0B1E6581C}" dt="2026-01-29T14:59:40.039" v="197" actId="20577"/>
        <pc:sldMkLst>
          <pc:docMk/>
          <pc:sldMk cId="1772000882" sldId="2147481916"/>
        </pc:sldMkLst>
        <pc:spChg chg="mod">
          <ac:chgData name="Susana Jesus" userId="a4903a7d-807e-44bb-a534-81757c03a373" providerId="ADAL" clId="{AA641570-5FC1-4844-BBD4-60A0B1E6581C}" dt="2026-01-29T14:56:13.391" v="165" actId="27636"/>
          <ac:spMkLst>
            <pc:docMk/>
            <pc:sldMk cId="1772000882" sldId="2147481916"/>
            <ac:spMk id="3" creationId="{8E00106A-89B5-6B14-1B8D-203FD22E43A3}"/>
          </ac:spMkLst>
        </pc:spChg>
        <pc:spChg chg="mod">
          <ac:chgData name="Susana Jesus" userId="a4903a7d-807e-44bb-a534-81757c03a373" providerId="ADAL" clId="{AA641570-5FC1-4844-BBD4-60A0B1E6581C}" dt="2026-01-29T14:57:39.569" v="188" actId="1076"/>
          <ac:spMkLst>
            <pc:docMk/>
            <pc:sldMk cId="1772000882" sldId="2147481916"/>
            <ac:spMk id="6" creationId="{F2B248E5-E0D3-6A98-971A-0C4C0FB0D245}"/>
          </ac:spMkLst>
        </pc:spChg>
        <pc:spChg chg="mod">
          <ac:chgData name="Susana Jesus" userId="a4903a7d-807e-44bb-a534-81757c03a373" providerId="ADAL" clId="{AA641570-5FC1-4844-BBD4-60A0B1E6581C}" dt="2026-01-29T14:57:46.443" v="190" actId="14100"/>
          <ac:spMkLst>
            <pc:docMk/>
            <pc:sldMk cId="1772000882" sldId="2147481916"/>
            <ac:spMk id="7" creationId="{C4B69527-06C8-E0B8-4B1D-D617CDBBF2B2}"/>
          </ac:spMkLst>
        </pc:spChg>
        <pc:spChg chg="mod">
          <ac:chgData name="Susana Jesus" userId="a4903a7d-807e-44bb-a534-81757c03a373" providerId="ADAL" clId="{AA641570-5FC1-4844-BBD4-60A0B1E6581C}" dt="2026-01-29T14:59:40.039" v="197" actId="20577"/>
          <ac:spMkLst>
            <pc:docMk/>
            <pc:sldMk cId="1772000882" sldId="2147481916"/>
            <ac:spMk id="8" creationId="{66C6E305-3CFE-7D71-9574-6AB5B0348E6C}"/>
          </ac:spMkLst>
        </pc:spChg>
        <pc:spChg chg="mod">
          <ac:chgData name="Susana Jesus" userId="a4903a7d-807e-44bb-a534-81757c03a373" providerId="ADAL" clId="{AA641570-5FC1-4844-BBD4-60A0B1E6581C}" dt="2026-01-29T14:57:34.601" v="187" actId="1076"/>
          <ac:spMkLst>
            <pc:docMk/>
            <pc:sldMk cId="1772000882" sldId="2147481916"/>
            <ac:spMk id="9" creationId="{A4F59901-123D-AD60-AA73-68A8485DE59C}"/>
          </ac:spMkLst>
        </pc:spChg>
      </pc:sldChg>
      <pc:sldChg chg="modSp mod">
        <pc:chgData name="Susana Jesus" userId="a4903a7d-807e-44bb-a534-81757c03a373" providerId="ADAL" clId="{AA641570-5FC1-4844-BBD4-60A0B1E6581C}" dt="2026-02-19T13:45:09.356" v="221" actId="20577"/>
        <pc:sldMkLst>
          <pc:docMk/>
          <pc:sldMk cId="1038617174" sldId="2147481918"/>
        </pc:sldMkLst>
        <pc:spChg chg="mod">
          <ac:chgData name="Susana Jesus" userId="a4903a7d-807e-44bb-a534-81757c03a373" providerId="ADAL" clId="{AA641570-5FC1-4844-BBD4-60A0B1E6581C}" dt="2026-02-19T13:45:09.356" v="221" actId="20577"/>
          <ac:spMkLst>
            <pc:docMk/>
            <pc:sldMk cId="1038617174" sldId="2147481918"/>
            <ac:spMk id="2" creationId="{890F0854-8200-5D3F-C97E-31FD1C480B76}"/>
          </ac:spMkLst>
        </pc:spChg>
      </pc:sldChg>
      <pc:sldChg chg="modSp mod">
        <pc:chgData name="Susana Jesus" userId="a4903a7d-807e-44bb-a534-81757c03a373" providerId="ADAL" clId="{AA641570-5FC1-4844-BBD4-60A0B1E6581C}" dt="2026-02-19T13:45:00.736" v="216" actId="20577"/>
        <pc:sldMkLst>
          <pc:docMk/>
          <pc:sldMk cId="1626642359" sldId="2147481921"/>
        </pc:sldMkLst>
        <pc:spChg chg="mod">
          <ac:chgData name="Susana Jesus" userId="a4903a7d-807e-44bb-a534-81757c03a373" providerId="ADAL" clId="{AA641570-5FC1-4844-BBD4-60A0B1E6581C}" dt="2026-02-19T13:45:00.736" v="216" actId="20577"/>
          <ac:spMkLst>
            <pc:docMk/>
            <pc:sldMk cId="1626642359" sldId="2147481921"/>
            <ac:spMk id="2" creationId="{890F0854-8200-5D3F-C97E-31FD1C480B76}"/>
          </ac:spMkLst>
        </pc:spChg>
      </pc:sldChg>
      <pc:sldChg chg="addSp delSp modSp mod">
        <pc:chgData name="Susana Jesus" userId="a4903a7d-807e-44bb-a534-81757c03a373" providerId="ADAL" clId="{AA641570-5FC1-4844-BBD4-60A0B1E6581C}" dt="2026-02-19T13:43:42.188" v="208" actId="1076"/>
        <pc:sldMkLst>
          <pc:docMk/>
          <pc:sldMk cId="19406942" sldId="2147482921"/>
        </pc:sldMkLst>
        <pc:spChg chg="del mod">
          <ac:chgData name="Susana Jesus" userId="a4903a7d-807e-44bb-a534-81757c03a373" providerId="ADAL" clId="{AA641570-5FC1-4844-BBD4-60A0B1E6581C}" dt="2026-02-19T11:58:01.410" v="198" actId="478"/>
          <ac:spMkLst>
            <pc:docMk/>
            <pc:sldMk cId="19406942" sldId="2147482921"/>
            <ac:spMk id="8" creationId="{630BC714-825A-BBF5-B818-490C3755B5F2}"/>
          </ac:spMkLst>
        </pc:spChg>
        <pc:spChg chg="mod">
          <ac:chgData name="Susana Jesus" userId="a4903a7d-807e-44bb-a534-81757c03a373" providerId="ADAL" clId="{AA641570-5FC1-4844-BBD4-60A0B1E6581C}" dt="2026-02-19T11:58:07.306" v="200" actId="1076"/>
          <ac:spMkLst>
            <pc:docMk/>
            <pc:sldMk cId="19406942" sldId="2147482921"/>
            <ac:spMk id="15" creationId="{D77A2010-3C53-4BF4-E468-358A718ABEE0}"/>
          </ac:spMkLst>
        </pc:spChg>
        <pc:spChg chg="mod">
          <ac:chgData name="Susana Jesus" userId="a4903a7d-807e-44bb-a534-81757c03a373" providerId="ADAL" clId="{AA641570-5FC1-4844-BBD4-60A0B1E6581C}" dt="2026-02-19T11:58:10.543" v="201" actId="1076"/>
          <ac:spMkLst>
            <pc:docMk/>
            <pc:sldMk cId="19406942" sldId="2147482921"/>
            <ac:spMk id="16" creationId="{E720AA66-6B52-0DCD-0E3F-2F9F4C12F326}"/>
          </ac:spMkLst>
        </pc:spChg>
        <pc:spChg chg="mod">
          <ac:chgData name="Susana Jesus" userId="a4903a7d-807e-44bb-a534-81757c03a373" providerId="ADAL" clId="{AA641570-5FC1-4844-BBD4-60A0B1E6581C}" dt="2026-02-19T13:43:42.188" v="208" actId="1076"/>
          <ac:spMkLst>
            <pc:docMk/>
            <pc:sldMk cId="19406942" sldId="2147482921"/>
            <ac:spMk id="17" creationId="{0CD9E316-F913-645C-4E01-97214ECF1E17}"/>
          </ac:spMkLst>
        </pc:spChg>
        <pc:spChg chg="mod">
          <ac:chgData name="Susana Jesus" userId="a4903a7d-807e-44bb-a534-81757c03a373" providerId="ADAL" clId="{AA641570-5FC1-4844-BBD4-60A0B1E6581C}" dt="2026-02-19T11:58:20.173" v="203" actId="1076"/>
          <ac:spMkLst>
            <pc:docMk/>
            <pc:sldMk cId="19406942" sldId="2147482921"/>
            <ac:spMk id="18" creationId="{DA5A0CA2-7CD4-53BC-9572-71664BAC72E0}"/>
          </ac:spMkLst>
        </pc:spChg>
        <pc:spChg chg="mod">
          <ac:chgData name="Susana Jesus" userId="a4903a7d-807e-44bb-a534-81757c03a373" providerId="ADAL" clId="{AA641570-5FC1-4844-BBD4-60A0B1E6581C}" dt="2026-02-19T11:58:22.986" v="204" actId="1076"/>
          <ac:spMkLst>
            <pc:docMk/>
            <pc:sldMk cId="19406942" sldId="2147482921"/>
            <ac:spMk id="19" creationId="{EA5932F4-F9F4-6A20-E706-D1584F2B527C}"/>
          </ac:spMkLst>
        </pc:spChg>
        <pc:spChg chg="del">
          <ac:chgData name="Susana Jesus" userId="a4903a7d-807e-44bb-a534-81757c03a373" providerId="ADAL" clId="{AA641570-5FC1-4844-BBD4-60A0B1E6581C}" dt="2026-02-19T11:58:24.210" v="205" actId="478"/>
          <ac:spMkLst>
            <pc:docMk/>
            <pc:sldMk cId="19406942" sldId="2147482921"/>
            <ac:spMk id="25" creationId="{FDFF7A7A-BBEE-499E-903F-2B1C03AAB839}"/>
          </ac:spMkLst>
        </pc:spChg>
        <pc:spChg chg="add del mod">
          <ac:chgData name="Susana Jesus" userId="a4903a7d-807e-44bb-a534-81757c03a373" providerId="ADAL" clId="{AA641570-5FC1-4844-BBD4-60A0B1E6581C}" dt="2026-02-19T11:58:04.006" v="199" actId="478"/>
          <ac:spMkLst>
            <pc:docMk/>
            <pc:sldMk cId="19406942" sldId="2147482921"/>
            <ac:spMk id="26" creationId="{92F6DB94-48D8-0A77-9675-90D635E660B0}"/>
          </ac:spMkLst>
        </pc:spChg>
        <pc:spChg chg="add del mod">
          <ac:chgData name="Susana Jesus" userId="a4903a7d-807e-44bb-a534-81757c03a373" providerId="ADAL" clId="{AA641570-5FC1-4844-BBD4-60A0B1E6581C}" dt="2026-02-19T11:58:26.340" v="206" actId="478"/>
          <ac:spMkLst>
            <pc:docMk/>
            <pc:sldMk cId="19406942" sldId="2147482921"/>
            <ac:spMk id="30" creationId="{CF5EC19D-0739-237D-08FE-0BBA638CFB55}"/>
          </ac:spMkLst>
        </pc:spChg>
      </pc:sldChg>
      <pc:sldChg chg="modSp mod">
        <pc:chgData name="Susana Jesus" userId="a4903a7d-807e-44bb-a534-81757c03a373" providerId="ADAL" clId="{AA641570-5FC1-4844-BBD4-60A0B1E6581C}" dt="2026-01-29T14:54:19.968" v="151" actId="14100"/>
        <pc:sldMkLst>
          <pc:docMk/>
          <pc:sldMk cId="2887337928" sldId="2147482928"/>
        </pc:sldMkLst>
        <pc:spChg chg="mod">
          <ac:chgData name="Susana Jesus" userId="a4903a7d-807e-44bb-a534-81757c03a373" providerId="ADAL" clId="{AA641570-5FC1-4844-BBD4-60A0B1E6581C}" dt="2026-01-29T14:54:12.729" v="150" actId="1076"/>
          <ac:spMkLst>
            <pc:docMk/>
            <pc:sldMk cId="2887337928" sldId="2147482928"/>
            <ac:spMk id="4" creationId="{1566C407-6B3B-2EFF-20D6-4C8587E797C5}"/>
          </ac:spMkLst>
        </pc:spChg>
        <pc:spChg chg="mod">
          <ac:chgData name="Susana Jesus" userId="a4903a7d-807e-44bb-a534-81757c03a373" providerId="ADAL" clId="{AA641570-5FC1-4844-BBD4-60A0B1E6581C}" dt="2026-01-29T14:54:19.968" v="151" actId="14100"/>
          <ac:spMkLst>
            <pc:docMk/>
            <pc:sldMk cId="2887337928" sldId="2147482928"/>
            <ac:spMk id="6" creationId="{46582446-6BFB-B63B-5143-EBC668B3FD93}"/>
          </ac:spMkLst>
        </pc:spChg>
        <pc:spChg chg="mod">
          <ac:chgData name="Susana Jesus" userId="a4903a7d-807e-44bb-a534-81757c03a373" providerId="ADAL" clId="{AA641570-5FC1-4844-BBD4-60A0B1E6581C}" dt="2026-01-29T14:53:56.197" v="148" actId="1076"/>
          <ac:spMkLst>
            <pc:docMk/>
            <pc:sldMk cId="2887337928" sldId="2147482928"/>
            <ac:spMk id="9" creationId="{7D3379C8-B2F4-9DC0-CE18-07A8E45D9919}"/>
          </ac:spMkLst>
        </pc:spChg>
        <pc:picChg chg="mod">
          <ac:chgData name="Susana Jesus" userId="a4903a7d-807e-44bb-a534-81757c03a373" providerId="ADAL" clId="{AA641570-5FC1-4844-BBD4-60A0B1E6581C}" dt="2026-01-29T14:53:52.716" v="147" actId="14100"/>
          <ac:picMkLst>
            <pc:docMk/>
            <pc:sldMk cId="2887337928" sldId="2147482928"/>
            <ac:picMk id="8" creationId="{F959C39D-0813-83EB-DB71-FD355411AD6E}"/>
          </ac:picMkLst>
        </pc:picChg>
      </pc:sldChg>
      <pc:sldChg chg="modSp mod">
        <pc:chgData name="Susana Jesus" userId="a4903a7d-807e-44bb-a534-81757c03a373" providerId="ADAL" clId="{AA641570-5FC1-4844-BBD4-60A0B1E6581C}" dt="2026-01-29T14:56:13.416" v="166" actId="27636"/>
        <pc:sldMkLst>
          <pc:docMk/>
          <pc:sldMk cId="3811488354" sldId="2147482929"/>
        </pc:sldMkLst>
        <pc:spChg chg="mod">
          <ac:chgData name="Susana Jesus" userId="a4903a7d-807e-44bb-a534-81757c03a373" providerId="ADAL" clId="{AA641570-5FC1-4844-BBD4-60A0B1E6581C}" dt="2026-01-29T14:56:13.416" v="166" actId="27636"/>
          <ac:spMkLst>
            <pc:docMk/>
            <pc:sldMk cId="3811488354" sldId="2147482929"/>
            <ac:spMk id="3" creationId="{126917F8-B97D-6391-E0DA-06663538E17A}"/>
          </ac:spMkLst>
        </pc:spChg>
      </pc:sldChg>
      <pc:sldChg chg="modSp mod">
        <pc:chgData name="Susana Jesus" userId="a4903a7d-807e-44bb-a534-81757c03a373" providerId="ADAL" clId="{AA641570-5FC1-4844-BBD4-60A0B1E6581C}" dt="2026-01-29T14:43:34.915" v="60" actId="14100"/>
        <pc:sldMkLst>
          <pc:docMk/>
          <pc:sldMk cId="1136489294" sldId="2147482935"/>
        </pc:sldMkLst>
        <pc:spChg chg="mod">
          <ac:chgData name="Susana Jesus" userId="a4903a7d-807e-44bb-a534-81757c03a373" providerId="ADAL" clId="{AA641570-5FC1-4844-BBD4-60A0B1E6581C}" dt="2026-01-29T14:42:05.037" v="47" actId="1076"/>
          <ac:spMkLst>
            <pc:docMk/>
            <pc:sldMk cId="1136489294" sldId="2147482935"/>
            <ac:spMk id="10" creationId="{2BFDA597-5C18-B1C7-7558-9B28485BC0D5}"/>
          </ac:spMkLst>
        </pc:spChg>
        <pc:spChg chg="mod">
          <ac:chgData name="Susana Jesus" userId="a4903a7d-807e-44bb-a534-81757c03a373" providerId="ADAL" clId="{AA641570-5FC1-4844-BBD4-60A0B1E6581C}" dt="2026-01-29T14:43:34.915" v="60" actId="14100"/>
          <ac:spMkLst>
            <pc:docMk/>
            <pc:sldMk cId="1136489294" sldId="2147482935"/>
            <ac:spMk id="13" creationId="{6C3377A9-50DE-4DBA-EEB8-60B316754C4A}"/>
          </ac:spMkLst>
        </pc:spChg>
        <pc:spChg chg="mod">
          <ac:chgData name="Susana Jesus" userId="a4903a7d-807e-44bb-a534-81757c03a373" providerId="ADAL" clId="{AA641570-5FC1-4844-BBD4-60A0B1E6581C}" dt="2026-01-29T14:42:15.685" v="48" actId="1076"/>
          <ac:spMkLst>
            <pc:docMk/>
            <pc:sldMk cId="1136489294" sldId="2147482935"/>
            <ac:spMk id="14" creationId="{14A05B23-ACCE-3C20-5A57-B647928AA1F3}"/>
          </ac:spMkLst>
        </pc:spChg>
        <pc:spChg chg="mod">
          <ac:chgData name="Susana Jesus" userId="a4903a7d-807e-44bb-a534-81757c03a373" providerId="ADAL" clId="{AA641570-5FC1-4844-BBD4-60A0B1E6581C}" dt="2026-01-29T14:42:35.364" v="55" actId="1076"/>
          <ac:spMkLst>
            <pc:docMk/>
            <pc:sldMk cId="1136489294" sldId="2147482935"/>
            <ac:spMk id="15" creationId="{484377F2-434E-6E79-977C-05708185A64B}"/>
          </ac:spMkLst>
        </pc:spChg>
        <pc:spChg chg="mod">
          <ac:chgData name="Susana Jesus" userId="a4903a7d-807e-44bb-a534-81757c03a373" providerId="ADAL" clId="{AA641570-5FC1-4844-BBD4-60A0B1E6581C}" dt="2026-01-29T14:41:45.156" v="43" actId="1038"/>
          <ac:spMkLst>
            <pc:docMk/>
            <pc:sldMk cId="1136489294" sldId="2147482935"/>
            <ac:spMk id="19" creationId="{93AFCDF6-3679-F105-743C-526CFF498160}"/>
          </ac:spMkLst>
        </pc:spChg>
        <pc:spChg chg="mod">
          <ac:chgData name="Susana Jesus" userId="a4903a7d-807e-44bb-a534-81757c03a373" providerId="ADAL" clId="{AA641570-5FC1-4844-BBD4-60A0B1E6581C}" dt="2026-01-29T14:41:45.156" v="43" actId="1038"/>
          <ac:spMkLst>
            <pc:docMk/>
            <pc:sldMk cId="1136489294" sldId="2147482935"/>
            <ac:spMk id="43" creationId="{779DC80B-3F0A-69F2-A2DE-02058F992AF0}"/>
          </ac:spMkLst>
        </pc:spChg>
        <pc:spChg chg="mod">
          <ac:chgData name="Susana Jesus" userId="a4903a7d-807e-44bb-a534-81757c03a373" providerId="ADAL" clId="{AA641570-5FC1-4844-BBD4-60A0B1E6581C}" dt="2026-01-29T14:41:45.156" v="43" actId="1038"/>
          <ac:spMkLst>
            <pc:docMk/>
            <pc:sldMk cId="1136489294" sldId="2147482935"/>
            <ac:spMk id="44" creationId="{43AE2088-9B14-5106-A99C-7BED6A10644A}"/>
          </ac:spMkLst>
        </pc:spChg>
        <pc:spChg chg="mod">
          <ac:chgData name="Susana Jesus" userId="a4903a7d-807e-44bb-a534-81757c03a373" providerId="ADAL" clId="{AA641570-5FC1-4844-BBD4-60A0B1E6581C}" dt="2026-01-29T14:41:50.955" v="44" actId="14100"/>
          <ac:spMkLst>
            <pc:docMk/>
            <pc:sldMk cId="1136489294" sldId="2147482935"/>
            <ac:spMk id="50" creationId="{76609425-9B7F-7105-88F3-0E68E45A65A0}"/>
          </ac:spMkLst>
        </pc:spChg>
        <pc:picChg chg="mod">
          <ac:chgData name="Susana Jesus" userId="a4903a7d-807e-44bb-a534-81757c03a373" providerId="ADAL" clId="{AA641570-5FC1-4844-BBD4-60A0B1E6581C}" dt="2026-01-29T14:41:45.156" v="43" actId="1038"/>
          <ac:picMkLst>
            <pc:docMk/>
            <pc:sldMk cId="1136489294" sldId="2147482935"/>
            <ac:picMk id="4" creationId="{FC36CEC7-FDA6-D06C-A6AA-8815DA8B5D3D}"/>
          </ac:picMkLst>
        </pc:picChg>
        <pc:picChg chg="mod">
          <ac:chgData name="Susana Jesus" userId="a4903a7d-807e-44bb-a534-81757c03a373" providerId="ADAL" clId="{AA641570-5FC1-4844-BBD4-60A0B1E6581C}" dt="2026-01-29T14:41:45.156" v="43" actId="1038"/>
          <ac:picMkLst>
            <pc:docMk/>
            <pc:sldMk cId="1136489294" sldId="2147482935"/>
            <ac:picMk id="9" creationId="{2269CFC3-EEE1-7614-1AAF-8318D8C6D0DB}"/>
          </ac:picMkLst>
        </pc:picChg>
        <pc:picChg chg="mod">
          <ac:chgData name="Susana Jesus" userId="a4903a7d-807e-44bb-a534-81757c03a373" providerId="ADAL" clId="{AA641570-5FC1-4844-BBD4-60A0B1E6581C}" dt="2026-01-29T14:41:45.156" v="43" actId="1038"/>
          <ac:picMkLst>
            <pc:docMk/>
            <pc:sldMk cId="1136489294" sldId="2147482935"/>
            <ac:picMk id="18" creationId="{241AE0DA-2E15-6C1F-46B2-4C8D550A31AD}"/>
          </ac:picMkLst>
        </pc:picChg>
        <pc:picChg chg="mod">
          <ac:chgData name="Susana Jesus" userId="a4903a7d-807e-44bb-a534-81757c03a373" providerId="ADAL" clId="{AA641570-5FC1-4844-BBD4-60A0B1E6581C}" dt="2026-01-29T14:41:45.156" v="43" actId="1038"/>
          <ac:picMkLst>
            <pc:docMk/>
            <pc:sldMk cId="1136489294" sldId="2147482935"/>
            <ac:picMk id="22" creationId="{4228A929-BE71-663F-03C1-0145F2FE777B}"/>
          </ac:picMkLst>
        </pc:picChg>
        <pc:picChg chg="mod">
          <ac:chgData name="Susana Jesus" userId="a4903a7d-807e-44bb-a534-81757c03a373" providerId="ADAL" clId="{AA641570-5FC1-4844-BBD4-60A0B1E6581C}" dt="2026-01-29T14:41:45.156" v="43" actId="1038"/>
          <ac:picMkLst>
            <pc:docMk/>
            <pc:sldMk cId="1136489294" sldId="2147482935"/>
            <ac:picMk id="27" creationId="{C9615DEC-AC9E-4BBB-B51D-138D1AC96AF2}"/>
          </ac:picMkLst>
        </pc:picChg>
        <pc:picChg chg="mod ord">
          <ac:chgData name="Susana Jesus" userId="a4903a7d-807e-44bb-a534-81757c03a373" providerId="ADAL" clId="{AA641570-5FC1-4844-BBD4-60A0B1E6581C}" dt="2026-01-29T14:42:28.709" v="54" actId="171"/>
          <ac:picMkLst>
            <pc:docMk/>
            <pc:sldMk cId="1136489294" sldId="2147482935"/>
            <ac:picMk id="28" creationId="{46E244B8-CD2B-885C-FA3E-852E99F741CE}"/>
          </ac:picMkLst>
        </pc:picChg>
      </pc:sldChg>
      <pc:sldChg chg="modSp mod">
        <pc:chgData name="Susana Jesus" userId="a4903a7d-807e-44bb-a534-81757c03a373" providerId="ADAL" clId="{AA641570-5FC1-4844-BBD4-60A0B1E6581C}" dt="2026-02-19T13:44:53.672" v="214" actId="20577"/>
        <pc:sldMkLst>
          <pc:docMk/>
          <pc:sldMk cId="2124826900" sldId="2147482937"/>
        </pc:sldMkLst>
        <pc:spChg chg="mod">
          <ac:chgData name="Susana Jesus" userId="a4903a7d-807e-44bb-a534-81757c03a373" providerId="ADAL" clId="{AA641570-5FC1-4844-BBD4-60A0B1E6581C}" dt="2026-02-19T13:44:53.672" v="214" actId="20577"/>
          <ac:spMkLst>
            <pc:docMk/>
            <pc:sldMk cId="2124826900" sldId="2147482937"/>
            <ac:spMk id="2" creationId="{4A6E647D-1EAE-D6BC-482D-061242607B15}"/>
          </ac:spMkLst>
        </pc:spChg>
      </pc:sldChg>
      <pc:sldChg chg="modSp mod">
        <pc:chgData name="Susana Jesus" userId="a4903a7d-807e-44bb-a534-81757c03a373" providerId="ADAL" clId="{AA641570-5FC1-4844-BBD4-60A0B1E6581C}" dt="2026-01-29T14:40:52.035" v="23" actId="1076"/>
        <pc:sldMkLst>
          <pc:docMk/>
          <pc:sldMk cId="2482917762" sldId="2147483438"/>
        </pc:sldMkLst>
        <pc:spChg chg="mod">
          <ac:chgData name="Susana Jesus" userId="a4903a7d-807e-44bb-a534-81757c03a373" providerId="ADAL" clId="{AA641570-5FC1-4844-BBD4-60A0B1E6581C}" dt="2026-01-29T14:40:52.035" v="23" actId="1076"/>
          <ac:spMkLst>
            <pc:docMk/>
            <pc:sldMk cId="2482917762" sldId="2147483438"/>
            <ac:spMk id="3" creationId="{F4EBB5D0-771D-BA13-5788-5F8FEF2EF16B}"/>
          </ac:spMkLst>
        </pc:spChg>
        <pc:spChg chg="mod">
          <ac:chgData name="Susana Jesus" userId="a4903a7d-807e-44bb-a534-81757c03a373" providerId="ADAL" clId="{AA641570-5FC1-4844-BBD4-60A0B1E6581C}" dt="2026-01-29T14:40:47.085" v="22" actId="1076"/>
          <ac:spMkLst>
            <pc:docMk/>
            <pc:sldMk cId="2482917762" sldId="2147483438"/>
            <ac:spMk id="6" creationId="{62686E27-0D40-C5FA-77B2-30929EE455E8}"/>
          </ac:spMkLst>
        </pc:spChg>
        <pc:spChg chg="mod">
          <ac:chgData name="Susana Jesus" userId="a4903a7d-807e-44bb-a534-81757c03a373" providerId="ADAL" clId="{AA641570-5FC1-4844-BBD4-60A0B1E6581C}" dt="2026-01-29T14:40:38.014" v="20" actId="1076"/>
          <ac:spMkLst>
            <pc:docMk/>
            <pc:sldMk cId="2482917762" sldId="2147483438"/>
            <ac:spMk id="7" creationId="{856E51A6-E66C-D855-8EF6-CBB4549C89E5}"/>
          </ac:spMkLst>
        </pc:spChg>
      </pc:sldChg>
      <pc:sldChg chg="modSp mod">
        <pc:chgData name="Susana Jesus" userId="a4903a7d-807e-44bb-a534-81757c03a373" providerId="ADAL" clId="{AA641570-5FC1-4844-BBD4-60A0B1E6581C}" dt="2026-01-29T14:38:52.847" v="8" actId="14100"/>
        <pc:sldMkLst>
          <pc:docMk/>
          <pc:sldMk cId="139465064" sldId="2147483450"/>
        </pc:sldMkLst>
        <pc:spChg chg="mod">
          <ac:chgData name="Susana Jesus" userId="a4903a7d-807e-44bb-a534-81757c03a373" providerId="ADAL" clId="{AA641570-5FC1-4844-BBD4-60A0B1E6581C}" dt="2026-01-29T14:38:52.847" v="8" actId="14100"/>
          <ac:spMkLst>
            <pc:docMk/>
            <pc:sldMk cId="139465064" sldId="2147483450"/>
            <ac:spMk id="7" creationId="{01D60540-3BC6-8FBA-1153-09EC99AB7B91}"/>
          </ac:spMkLst>
        </pc:spChg>
      </pc:sldChg>
      <pc:sldChg chg="modSp mod">
        <pc:chgData name="Susana Jesus" userId="a4903a7d-807e-44bb-a534-81757c03a373" providerId="ADAL" clId="{AA641570-5FC1-4844-BBD4-60A0B1E6581C}" dt="2026-01-29T14:53:00.649" v="144" actId="1076"/>
        <pc:sldMkLst>
          <pc:docMk/>
          <pc:sldMk cId="2091854244" sldId="2147483454"/>
        </pc:sldMkLst>
        <pc:spChg chg="mod">
          <ac:chgData name="Susana Jesus" userId="a4903a7d-807e-44bb-a534-81757c03a373" providerId="ADAL" clId="{AA641570-5FC1-4844-BBD4-60A0B1E6581C}" dt="2026-01-29T14:52:05.066" v="132" actId="14100"/>
          <ac:spMkLst>
            <pc:docMk/>
            <pc:sldMk cId="2091854244" sldId="2147483454"/>
            <ac:spMk id="54" creationId="{76567341-06CC-8C69-3740-8F392F08CD0C}"/>
          </ac:spMkLst>
        </pc:spChg>
        <pc:spChg chg="mod">
          <ac:chgData name="Susana Jesus" userId="a4903a7d-807e-44bb-a534-81757c03a373" providerId="ADAL" clId="{AA641570-5FC1-4844-BBD4-60A0B1E6581C}" dt="2026-01-29T14:52:01.857" v="131" actId="14100"/>
          <ac:spMkLst>
            <pc:docMk/>
            <pc:sldMk cId="2091854244" sldId="2147483454"/>
            <ac:spMk id="60" creationId="{89949CE6-52EC-958E-059A-AF56B084B030}"/>
          </ac:spMkLst>
        </pc:spChg>
        <pc:spChg chg="mod">
          <ac:chgData name="Susana Jesus" userId="a4903a7d-807e-44bb-a534-81757c03a373" providerId="ADAL" clId="{AA641570-5FC1-4844-BBD4-60A0B1E6581C}" dt="2026-01-29T14:52:11.953" v="133" actId="14100"/>
          <ac:spMkLst>
            <pc:docMk/>
            <pc:sldMk cId="2091854244" sldId="2147483454"/>
            <ac:spMk id="69" creationId="{840BD2FE-3BB4-2AA9-571D-7F6B23341245}"/>
          </ac:spMkLst>
        </pc:spChg>
        <pc:spChg chg="mod">
          <ac:chgData name="Susana Jesus" userId="a4903a7d-807e-44bb-a534-81757c03a373" providerId="ADAL" clId="{AA641570-5FC1-4844-BBD4-60A0B1E6581C}" dt="2026-01-29T14:53:00.649" v="144" actId="1076"/>
          <ac:spMkLst>
            <pc:docMk/>
            <pc:sldMk cId="2091854244" sldId="2147483454"/>
            <ac:spMk id="73" creationId="{79CD0CBA-8642-5BF7-36DE-75427472418D}"/>
          </ac:spMkLst>
        </pc:spChg>
        <pc:spChg chg="mod">
          <ac:chgData name="Susana Jesus" userId="a4903a7d-807e-44bb-a534-81757c03a373" providerId="ADAL" clId="{AA641570-5FC1-4844-BBD4-60A0B1E6581C}" dt="2026-01-29T14:52:37.748" v="139" actId="1076"/>
          <ac:spMkLst>
            <pc:docMk/>
            <pc:sldMk cId="2091854244" sldId="2147483454"/>
            <ac:spMk id="90" creationId="{DD7C6B41-99E5-B865-A920-E11A943E3A58}"/>
          </ac:spMkLst>
        </pc:spChg>
        <pc:spChg chg="mod">
          <ac:chgData name="Susana Jesus" userId="a4903a7d-807e-44bb-a534-81757c03a373" providerId="ADAL" clId="{AA641570-5FC1-4844-BBD4-60A0B1E6581C}" dt="2026-01-29T14:52:28.955" v="137" actId="1076"/>
          <ac:spMkLst>
            <pc:docMk/>
            <pc:sldMk cId="2091854244" sldId="2147483454"/>
            <ac:spMk id="105" creationId="{AEE05535-F47F-4E77-AA18-081E4343637F}"/>
          </ac:spMkLst>
        </pc:spChg>
      </pc:sldChg>
      <pc:sldChg chg="modSp del mod">
        <pc:chgData name="Susana Jesus" userId="a4903a7d-807e-44bb-a534-81757c03a373" providerId="ADAL" clId="{AA641570-5FC1-4844-BBD4-60A0B1E6581C}" dt="2026-02-19T13:44:29.483" v="210" actId="47"/>
        <pc:sldMkLst>
          <pc:docMk/>
          <pc:sldMk cId="3008752762" sldId="2147483468"/>
        </pc:sldMkLst>
      </pc:sldChg>
      <pc:sldChg chg="addSp delSp modSp del mod">
        <pc:chgData name="Susana Jesus" userId="a4903a7d-807e-44bb-a534-81757c03a373" providerId="ADAL" clId="{AA641570-5FC1-4844-BBD4-60A0B1E6581C}" dt="2026-02-19T13:44:29.483" v="210" actId="47"/>
        <pc:sldMkLst>
          <pc:docMk/>
          <pc:sldMk cId="2764561427" sldId="2147483469"/>
        </pc:sldMkLst>
      </pc:sldChg>
      <pc:sldChg chg="modSp mod">
        <pc:chgData name="Susana Jesus" userId="a4903a7d-807e-44bb-a534-81757c03a373" providerId="ADAL" clId="{AA641570-5FC1-4844-BBD4-60A0B1E6581C}" dt="2026-01-29T14:47:14.980" v="100" actId="20577"/>
        <pc:sldMkLst>
          <pc:docMk/>
          <pc:sldMk cId="1559479131" sldId="2147483573"/>
        </pc:sldMkLst>
        <pc:spChg chg="mod">
          <ac:chgData name="Susana Jesus" userId="a4903a7d-807e-44bb-a534-81757c03a373" providerId="ADAL" clId="{AA641570-5FC1-4844-BBD4-60A0B1E6581C}" dt="2026-01-29T14:47:14.980" v="100" actId="20577"/>
          <ac:spMkLst>
            <pc:docMk/>
            <pc:sldMk cId="1559479131" sldId="2147483573"/>
            <ac:spMk id="11" creationId="{E4493ED1-1233-147D-99FC-EB8DC8798A1C}"/>
          </ac:spMkLst>
        </pc:spChg>
      </pc:sldChg>
      <pc:sldChg chg="modSp mod">
        <pc:chgData name="Susana Jesus" userId="a4903a7d-807e-44bb-a534-81757c03a373" providerId="ADAL" clId="{AA641570-5FC1-4844-BBD4-60A0B1E6581C}" dt="2026-01-29T14:48:55.672" v="121" actId="14100"/>
        <pc:sldMkLst>
          <pc:docMk/>
          <pc:sldMk cId="868218788" sldId="2147483583"/>
        </pc:sldMkLst>
        <pc:spChg chg="mod">
          <ac:chgData name="Susana Jesus" userId="a4903a7d-807e-44bb-a534-81757c03a373" providerId="ADAL" clId="{AA641570-5FC1-4844-BBD4-60A0B1E6581C}" dt="2026-01-29T14:48:55.672" v="121" actId="14100"/>
          <ac:spMkLst>
            <pc:docMk/>
            <pc:sldMk cId="868218788" sldId="2147483583"/>
            <ac:spMk id="7" creationId="{6E8B1693-1911-4AF6-FE1C-A62F372BEC9F}"/>
          </ac:spMkLst>
        </pc:spChg>
        <pc:spChg chg="mod">
          <ac:chgData name="Susana Jesus" userId="a4903a7d-807e-44bb-a534-81757c03a373" providerId="ADAL" clId="{AA641570-5FC1-4844-BBD4-60A0B1E6581C}" dt="2026-01-29T14:48:55.672" v="121" actId="14100"/>
          <ac:spMkLst>
            <pc:docMk/>
            <pc:sldMk cId="868218788" sldId="2147483583"/>
            <ac:spMk id="8" creationId="{C741C377-F403-80B8-ADAC-88A8CD3C9FDF}"/>
          </ac:spMkLst>
        </pc:spChg>
        <pc:spChg chg="mod">
          <ac:chgData name="Susana Jesus" userId="a4903a7d-807e-44bb-a534-81757c03a373" providerId="ADAL" clId="{AA641570-5FC1-4844-BBD4-60A0B1E6581C}" dt="2026-01-29T14:48:55.672" v="121" actId="14100"/>
          <ac:spMkLst>
            <pc:docMk/>
            <pc:sldMk cId="868218788" sldId="2147483583"/>
            <ac:spMk id="9" creationId="{AEACD878-1EC7-6B04-2156-EE2125D11F4C}"/>
          </ac:spMkLst>
        </pc:spChg>
      </pc:sldChg>
      <pc:sldChg chg="addSp delSp modSp del mod">
        <pc:chgData name="Susana Jesus" userId="a4903a7d-807e-44bb-a534-81757c03a373" providerId="ADAL" clId="{AA641570-5FC1-4844-BBD4-60A0B1E6581C}" dt="2026-02-19T13:44:21.294" v="209" actId="47"/>
        <pc:sldMkLst>
          <pc:docMk/>
          <pc:sldMk cId="2134583996" sldId="214748363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ilfisk-my.sharepoint.com/personal/ahagbarth_nilfisk_com/Documents/DESKTOP/Projects/MH%203-8/fuel%20sav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ilfisk-my.sharepoint.com/personal/ahagbarth_nilfisk_com/Documents/DESKTOP/Projects/MH%203-8/fuel%20sav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400" b="0" i="0" u="none" baseline="0">
                <a:solidFill>
                  <a:schemeClr val="tx1"/>
                </a:solidFill>
              </a:rPr>
              <a:t>MH Antiga vs Nova – Preta Diesel</a:t>
            </a:r>
            <a:endParaRPr lang="pt-pt" sz="1400" noProof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Sheet1!$G$7</c:f>
              <c:strCache>
                <c:ptCount val="1"/>
                <c:pt idx="0">
                  <c:v>EUR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Sheet1!$F$8:$F$10</c:f>
              <c:strCache>
                <c:ptCount val="3"/>
                <c:pt idx="0">
                  <c:v>3 years</c:v>
                </c:pt>
                <c:pt idx="1">
                  <c:v>5 years</c:v>
                </c:pt>
                <c:pt idx="2">
                  <c:v>10 Years</c:v>
                </c:pt>
              </c:strCache>
            </c:strRef>
          </c:cat>
          <c:val>
            <c:numRef>
              <c:f>Sheet1!$G$8:$G$10</c:f>
              <c:numCache>
                <c:formatCode>0</c:formatCode>
                <c:ptCount val="3"/>
                <c:pt idx="0">
                  <c:v>1055.3004000000037</c:v>
                </c:pt>
                <c:pt idx="1">
                  <c:v>1758.8340000000062</c:v>
                </c:pt>
                <c:pt idx="2">
                  <c:v>3517.6680000000124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2B-492E-9281-CAB38892DE2E}"/>
            </c:ext>
          </c:extLst>
        </c:ser>
        <c:ser>
          <c:idx val="1"/>
          <c:order val="1"/>
          <c:tx>
            <c:strRef>
              <c:f>Sheet1!$H$7</c:f>
              <c:strCache>
                <c:ptCount val="1"/>
                <c:pt idx="0">
                  <c:v>Cost of machine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Sheet1!$F$8:$F$10</c:f>
              <c:strCache>
                <c:ptCount val="3"/>
                <c:pt idx="0">
                  <c:v>3 years</c:v>
                </c:pt>
                <c:pt idx="1">
                  <c:v>5 years</c:v>
                </c:pt>
                <c:pt idx="2">
                  <c:v>10 Years</c:v>
                </c:pt>
              </c:strCache>
            </c:strRef>
          </c:cat>
          <c:val>
            <c:numRef>
              <c:f>Sheet1!$H$8:$H$10</c:f>
              <c:numCache>
                <c:formatCode>General</c:formatCode>
                <c:ptCount val="3"/>
                <c:pt idx="0">
                  <c:v>4687</c:v>
                </c:pt>
                <c:pt idx="1">
                  <c:v>4687</c:v>
                </c:pt>
                <c:pt idx="2">
                  <c:v>4687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2B-492E-9281-CAB38892D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6440400"/>
        <c:axId val="386443280"/>
      </c:barChart>
      <c:barChart>
        <c:barDir val="col"/>
        <c:grouping val="stacked"/>
        <c:varyColors val="0"/>
        <c:ser>
          <c:idx val="2"/>
          <c:order val="2"/>
          <c:tx>
            <c:strRef>
              <c:f>Sheet1!$I$7</c:f>
              <c:strCache>
                <c:ptCount val="1"/>
                <c:pt idx="0">
                  <c:v>Machine cost covered by saving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8F03AE9-671F-4A77-97F7-678E04066460}" type="VALUE">
                      <a:rPr lang="en-US" b="1" baseline="0">
                        <a:solidFill>
                          <a:schemeClr val="bg1"/>
                        </a:solidFill>
                        <a:latin typeface="+mj-lt"/>
                      </a:rPr>
                      <a:pPr/>
                      <a:t>[VALUE]</a:t>
                    </a:fld>
                    <a:endParaRPr lang="pt-P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923-4979-A1D7-77CCEFFB9A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37DA707-EB0A-4DE2-9622-B53F68EB795B}" type="VALUE">
                      <a:rPr lang="en-US" b="1" baseline="0">
                        <a:solidFill>
                          <a:schemeClr val="bg1"/>
                        </a:solidFill>
                        <a:latin typeface="+mj-lt"/>
                      </a:rPr>
                      <a:pPr/>
                      <a:t>[VALUE]</a:t>
                    </a:fld>
                    <a:endParaRPr lang="pt-P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23-4979-A1D7-77CCEFFB9A65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 rtl="0"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4362C4-DD3F-4BFE-8C4D-2C39DBC34489}" type="VALUE">
                      <a:rPr lang="en-US" b="1" baseline="0">
                        <a:solidFill>
                          <a:schemeClr val="bg1"/>
                        </a:solidFill>
                        <a:latin typeface="+mj-lt"/>
                      </a:rPr>
                      <a:pPr rtl="0">
                        <a:defRPr/>
                      </a:pPr>
                      <a:t>[VALUE]</a:t>
                    </a:fld>
                    <a:endParaRPr lang="pt-PT"/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 rtl="0"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5019"/>
                        <a:gd name="adj2" fmla="val -41046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923-4979-A1D7-77CCEFFB9A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 rtl="0"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Sheet1!$F$8:$F$10</c:f>
              <c:strCache>
                <c:ptCount val="3"/>
                <c:pt idx="0">
                  <c:v>3 years</c:v>
                </c:pt>
                <c:pt idx="1">
                  <c:v>5 years</c:v>
                </c:pt>
                <c:pt idx="2">
                  <c:v>10 Years</c:v>
                </c:pt>
              </c:strCache>
            </c:strRef>
          </c:cat>
          <c:val>
            <c:numRef>
              <c:f>Sheet1!$I$8:$I$10</c:f>
              <c:numCache>
                <c:formatCode>0%</c:formatCode>
                <c:ptCount val="3"/>
                <c:pt idx="0">
                  <c:v>0.22515476850864172</c:v>
                </c:pt>
                <c:pt idx="1">
                  <c:v>0.37525794751440283</c:v>
                </c:pt>
                <c:pt idx="2">
                  <c:v>0.75051589502880567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2B-492E-9281-CAB38892D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386516720"/>
        <c:axId val="386512400"/>
      </c:barChart>
      <c:catAx>
        <c:axId val="38644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86443280"/>
        <c:crosses val="autoZero"/>
        <c:auto val="1"/>
        <c:lblAlgn val="ctr"/>
        <c:lblOffset val="100"/>
        <c:noMultiLvlLbl val="0"/>
      </c:catAx>
      <c:valAx>
        <c:axId val="38644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86440400"/>
        <c:crosses val="autoZero"/>
        <c:crossBetween val="between"/>
      </c:valAx>
      <c:valAx>
        <c:axId val="38651240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86516720"/>
        <c:crosses val="max"/>
        <c:crossBetween val="between"/>
      </c:valAx>
      <c:catAx>
        <c:axId val="386516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65124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pt" sz="1400" b="0" i="0" u="none" baseline="0">
                <a:solidFill>
                  <a:schemeClr val="tx1"/>
                </a:solidFill>
              </a:rPr>
              <a:t>Antiga vs. Nova MH HVO Diesel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Sheet1!$G$28</c:f>
              <c:strCache>
                <c:ptCount val="1"/>
                <c:pt idx="0">
                  <c:v>EUR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Sheet1!$F$29:$F$31</c:f>
              <c:strCache>
                <c:ptCount val="3"/>
                <c:pt idx="0">
                  <c:v>3 years</c:v>
                </c:pt>
                <c:pt idx="1">
                  <c:v>5 years</c:v>
                </c:pt>
                <c:pt idx="2">
                  <c:v>10 Years</c:v>
                </c:pt>
              </c:strCache>
            </c:strRef>
          </c:cat>
          <c:val>
            <c:numRef>
              <c:f>Sheet1!$G$29:$G$31</c:f>
              <c:numCache>
                <c:formatCode>0</c:formatCode>
                <c:ptCount val="3"/>
                <c:pt idx="0">
                  <c:v>1145.9495838926196</c:v>
                </c:pt>
                <c:pt idx="1">
                  <c:v>1909.9159731543659</c:v>
                </c:pt>
                <c:pt idx="2">
                  <c:v>3819.8319463087319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3E-4424-A3D5-658179F28943}"/>
            </c:ext>
          </c:extLst>
        </c:ser>
        <c:ser>
          <c:idx val="1"/>
          <c:order val="1"/>
          <c:tx>
            <c:strRef>
              <c:f>Sheet1!$H$28</c:f>
              <c:strCache>
                <c:ptCount val="1"/>
                <c:pt idx="0">
                  <c:v>Cost of machine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Sheet1!$F$29:$F$31</c:f>
              <c:strCache>
                <c:ptCount val="3"/>
                <c:pt idx="0">
                  <c:v>3 years</c:v>
                </c:pt>
                <c:pt idx="1">
                  <c:v>5 years</c:v>
                </c:pt>
                <c:pt idx="2">
                  <c:v>10 Years</c:v>
                </c:pt>
              </c:strCache>
            </c:strRef>
          </c:cat>
          <c:val>
            <c:numRef>
              <c:f>Sheet1!$H$29:$H$31</c:f>
              <c:numCache>
                <c:formatCode>General</c:formatCode>
                <c:ptCount val="3"/>
                <c:pt idx="0">
                  <c:v>4687</c:v>
                </c:pt>
                <c:pt idx="1">
                  <c:v>4687</c:v>
                </c:pt>
                <c:pt idx="2">
                  <c:v>4687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3E-4424-A3D5-658179F28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86490800"/>
        <c:axId val="386481680"/>
      </c:barChart>
      <c:barChart>
        <c:barDir val="col"/>
        <c:grouping val="clustered"/>
        <c:varyColors val="0"/>
        <c:ser>
          <c:idx val="2"/>
          <c:order val="2"/>
          <c:tx>
            <c:strRef>
              <c:f>Sheet1!$I$28</c:f>
              <c:strCache>
                <c:ptCount val="1"/>
                <c:pt idx="0">
                  <c:v>Machine cost covered by saving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061407261547287E-3"/>
                  <c:y val="0.1307204919442945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 rtl="0"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072F217-09D8-410D-B203-6E2DCF51F938}" type="VALUE">
                      <a:rPr lang="en-US" b="1" baseline="0">
                        <a:solidFill>
                          <a:schemeClr val="bg1"/>
                        </a:solidFill>
                        <a:latin typeface="+mj-lt"/>
                      </a:rPr>
                      <a:pPr rtl="0">
                        <a:defRPr/>
                      </a:pPr>
                      <a:t>[VALUE]</a:t>
                    </a:fld>
                    <a:endParaRPr lang="pt-P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 rtl="0"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F3E-4424-A3D5-658179F28943}"/>
                </c:ext>
              </c:extLst>
            </c:dLbl>
            <c:dLbl>
              <c:idx val="1"/>
              <c:layout>
                <c:manualLayout>
                  <c:x val="0"/>
                  <c:y val="0.1979481735156458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 rtl="0"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9017A8-8763-4F82-A47D-A8C6E959B6C1}" type="VALUE">
                      <a:rPr lang="en-US" b="1" baseline="0">
                        <a:solidFill>
                          <a:schemeClr val="bg1"/>
                        </a:solidFill>
                        <a:latin typeface="+mj-lt"/>
                      </a:rPr>
                      <a:pPr rtl="0">
                        <a:defRPr/>
                      </a:pPr>
                      <a:t>[VALUE]</a:t>
                    </a:fld>
                    <a:endParaRPr lang="pt-PT"/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 rtl="0"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6502"/>
                        <a:gd name="adj2" fmla="val 49316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3E-4424-A3D5-658179F28943}"/>
                </c:ext>
              </c:extLst>
            </c:dLbl>
            <c:dLbl>
              <c:idx val="2"/>
              <c:layout>
                <c:manualLayout>
                  <c:x val="0"/>
                  <c:y val="0.3660173774440247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 rtl="0"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7146F96-5763-41D6-898F-CDD41AA79753}" type="VALUE">
                      <a:rPr lang="en-US" b="1" baseline="0">
                        <a:solidFill>
                          <a:schemeClr val="bg1"/>
                        </a:solidFill>
                        <a:latin typeface="+mj-lt"/>
                      </a:rPr>
                      <a:pPr rtl="0">
                        <a:defRPr/>
                      </a:pPr>
                      <a:t>[VALUE]</a:t>
                    </a:fld>
                    <a:endParaRPr lang="pt-PT"/>
                  </a:p>
                </c:rich>
              </c:tx>
              <c:spPr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 rtl="0"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4724"/>
                        <a:gd name="adj2" fmla="val 49316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F3E-4424-A3D5-658179F2894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 rtl="0"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Sheet1!$F$29:$F$31</c:f>
              <c:strCache>
                <c:ptCount val="3"/>
                <c:pt idx="0">
                  <c:v>3 years</c:v>
                </c:pt>
                <c:pt idx="1">
                  <c:v>5 years</c:v>
                </c:pt>
                <c:pt idx="2">
                  <c:v>10 Years</c:v>
                </c:pt>
              </c:strCache>
            </c:strRef>
          </c:cat>
          <c:val>
            <c:numRef>
              <c:f>Sheet1!$I$29:$I$31</c:f>
              <c:numCache>
                <c:formatCode>0%</c:formatCode>
                <c:ptCount val="3"/>
                <c:pt idx="0">
                  <c:v>0.24449532406499244</c:v>
                </c:pt>
                <c:pt idx="1">
                  <c:v>0.40749220677498738</c:v>
                </c:pt>
                <c:pt idx="2">
                  <c:v>0.81498441354997475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3E-4424-A3D5-658179F28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86537840"/>
        <c:axId val="386523920"/>
      </c:barChart>
      <c:catAx>
        <c:axId val="38649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86481680"/>
        <c:crosses val="autoZero"/>
        <c:auto val="1"/>
        <c:lblAlgn val="ctr"/>
        <c:lblOffset val="100"/>
        <c:noMultiLvlLbl val="0"/>
      </c:catAx>
      <c:valAx>
        <c:axId val="38648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86490800"/>
        <c:crosses val="autoZero"/>
        <c:crossBetween val="between"/>
      </c:valAx>
      <c:valAx>
        <c:axId val="38652392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386537840"/>
        <c:crosses val="max"/>
        <c:crossBetween val="between"/>
      </c:valAx>
      <c:catAx>
        <c:axId val="386537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6523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rtl="0">
        <a:defRPr/>
      </a:pPr>
      <a:endParaRPr lang="pt-p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521069106669877E-2"/>
          <c:y val="0.11022272986864649"/>
          <c:w val="0.97495786178666022"/>
          <c:h val="0.7795545402627069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  <a:ln w="9525" cmpd="sng" algn="ctr">
              <a:noFill/>
              <a:prstDash val="solid"/>
            </a:ln>
          </c:spPr>
          <c:invertIfNegative val="0"/>
          <c:dPt>
            <c:idx val="2"/>
            <c:invertIfNegative val="0"/>
            <c:bubble3D val="0"/>
            <c:spPr>
              <a:solidFill>
                <a:schemeClr val="accent5"/>
              </a:solidFill>
              <a:ln w="9525" cmpd="sng" algn="ctr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B481-4EDD-A915-FB45483BD63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 w="9525" cmpd="sng" algn="ctr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B481-4EDD-A915-FB45483BD631}"/>
              </c:ext>
            </c:extLst>
          </c:dPt>
          <c:val>
            <c:numRef>
              <c:f>Sheet1!$A$1:$F$1</c:f>
              <c:numCache>
                <c:formatCode>General</c:formatCode>
                <c:ptCount val="6"/>
                <c:pt idx="0">
                  <c:v>0.71889999999999998</c:v>
                </c:pt>
                <c:pt idx="1">
                  <c:v>0.71889999999999998</c:v>
                </c:pt>
                <c:pt idx="2">
                  <c:v>3.2633701674000006</c:v>
                </c:pt>
                <c:pt idx="3">
                  <c:v>3.6134599999999999</c:v>
                </c:pt>
                <c:pt idx="4">
                  <c:v>3.6134599999999999</c:v>
                </c:pt>
                <c:pt idx="5">
                  <c:v>3.2633701674000006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81-4EDD-A915-FB45483BD631}"/>
            </c:ext>
          </c:extLst>
        </c:ser>
        <c:ser>
          <c:idx val="1"/>
          <c:order val="1"/>
          <c:spPr>
            <a:solidFill>
              <a:schemeClr val="accent1"/>
            </a:solidFill>
            <a:ln w="9525" cmpd="sng" algn="ctr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 w="9525" cmpd="sng" algn="ctr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B481-4EDD-A915-FB45483BD63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 w="9525" cmpd="sng" algn="ctr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B481-4EDD-A915-FB45483BD63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 w="9525" cmpd="sng" algn="ctr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B481-4EDD-A915-FB45483BD6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9525" cmpd="sng" algn="ctr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B481-4EDD-A915-FB45483BD63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9525" cmpd="sng" algn="ctr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B481-4EDD-A915-FB45483BD63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 w="9525" cmpd="sng" algn="ctr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B481-4EDD-A915-FB45483BD631}"/>
              </c:ext>
            </c:extLst>
          </c:dPt>
          <c:val>
            <c:numRef>
              <c:f>Sheet1!$A$2:$F$2</c:f>
              <c:numCache>
                <c:formatCode>General</c:formatCode>
                <c:ptCount val="6"/>
                <c:pt idx="0">
                  <c:v>18.73378122088949</c:v>
                </c:pt>
                <c:pt idx="1">
                  <c:v>18.038757937594486</c:v>
                </c:pt>
                <c:pt idx="2">
                  <c:v>0.71890000000000009</c:v>
                </c:pt>
                <c:pt idx="3">
                  <c:v>18.73378122088949</c:v>
                </c:pt>
                <c:pt idx="4">
                  <c:v>18.038757937594486</c:v>
                </c:pt>
                <c:pt idx="5">
                  <c:v>3.6134599999999999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481-4EDD-A915-FB45483BD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40610208"/>
        <c:axId val="1"/>
      </c:barChart>
      <c:catAx>
        <c:axId val="184061020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out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2.34724122088949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061020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716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7695F-8BDF-1CE0-6F2D-CD9733058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7FED62-C599-2ACA-2FA6-9D6DB232C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66B2F-6199-A1BD-9ACC-D54A447AE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3050A-4896-4B1F-6C17-58DCCF9FC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3902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7A7C9-B2E8-2EC8-9970-AAD76E9B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143818-6764-12ED-66E0-68BF7170C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4D44D-834F-EDDA-258A-ABAB4E0B4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ECD5B-8D78-2A5A-F160-73A41C1F2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4CEA7-A081-4B80-B0DE-E1334A21D67A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0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002BD-2DAC-33C1-5CBC-6A2BE456F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DA7E35-1E5B-846C-773A-EF2B8F4AB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F7B1E-92D1-F4BA-18EB-50E31F41C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31530-2096-2753-803E-D18B52632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4CEA7-A081-4B80-B0DE-E1334A21D67A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52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6733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8185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6054CEA7-A081-4B80-B0DE-E1334A21D67A}" type="slidenum">
              <a:rPr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532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10.emf"/><Relationship Id="rId4" Type="http://schemas.openxmlformats.org/officeDocument/2006/relationships/tags" Target="../tags/tag27.xml"/><Relationship Id="rId9" Type="http://schemas.openxmlformats.org/officeDocument/2006/relationships/oleObject" Target="../embeddings/oleObject8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92957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462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2304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6090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575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8002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548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669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642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4429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68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ED7D5-F5DD-4D0F-AA1A-BC64C29C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DAAD1-0937-4AE7-86E3-9DA79673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651F-7889-48DD-BA6E-FB81A74A0579}" type="slidenum">
              <a:rPr lang="da-DK" smtClean="0"/>
              <a:t>‹#›</a:t>
            </a:fld>
            <a:endParaRPr lang="da-DK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34D1E4-26B5-4458-8940-93FE838E8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3971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te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383C1D-0F1B-4948-9964-F03C874380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999" y="1330716"/>
            <a:ext cx="11447985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A4B410-24A3-46E2-93A0-251689FDE2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9" y="900000"/>
            <a:ext cx="5760000" cy="35999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13" name="CriteriaListTable">
            <a:extLst>
              <a:ext uri="{FF2B5EF4-FFF2-40B4-BE49-F238E27FC236}">
                <a16:creationId xmlns:a16="http://schemas.microsoft.com/office/drawing/2014/main" id="{D8CCBF45-895F-4A0D-B46D-822361E94D0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7749194"/>
              </p:ext>
            </p:extLst>
          </p:nvPr>
        </p:nvGraphicFramePr>
        <p:xfrm>
          <a:off x="8370324" y="150782"/>
          <a:ext cx="3467971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00B05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 Risk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C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Under Control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solidFill>
                            <a:srgbClr val="FF0000"/>
                          </a:solidFill>
                          <a:latin typeface="+mj-lt"/>
                          <a:sym typeface="Wingdings 2"/>
                        </a:rPr>
                        <a:t></a:t>
                      </a:r>
                      <a:endParaRPr lang="zh-CN" altLang="en-US" sz="2000" b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73695" indent="-473695" algn="l" defTabSz="457158" rtl="0" eaLnBrk="1" fontAlgn="ctr" latinLnBrk="0" hangingPunct="1">
                        <a:buClr>
                          <a:schemeClr val="tx2"/>
                        </a:buClr>
                        <a:buFont typeface="Wingdings" panose="05000000000000000000" pitchFamily="2" charset="2"/>
                        <a:buChar char="è"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High Risk or Need Escalation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7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90001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38B96-7319-458E-8236-41D160D79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/>
              <a:t>Internal </a:t>
            </a:r>
            <a:r>
              <a:rPr lang="en-US"/>
              <a:t>| </a:t>
            </a:r>
            <a:fld id="{BF34001A-EAF6-40D6-8DB7-6E44149B4863}" type="datetime3">
              <a:rPr lang="en-US" smtClean="0"/>
              <a:pPr/>
              <a:t>19 February 2026</a:t>
            </a:fld>
            <a:r>
              <a:rPr lang="de-DE"/>
              <a:t> | www.kuka.com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C6CF-5A24-4EDC-AE0A-5FABC05C4FE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r>
              <a:rPr lang="en-US"/>
              <a:t> Slide </a:t>
            </a:r>
            <a:fld id="{B80A49DF-866D-4AA8-9356-EA087FA04316}" type="slidenum">
              <a:rPr smtClean="0"/>
              <a:pPr algn="r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EA5AB-C718-465B-8770-1B3D399B4439}"/>
              </a:ext>
            </a:extLst>
          </p:cNvPr>
          <p:cNvGrpSpPr/>
          <p:nvPr userDrawn="1"/>
        </p:nvGrpSpPr>
        <p:grpSpPr>
          <a:xfrm>
            <a:off x="-108000" y="-108000"/>
            <a:ext cx="12384000" cy="7056000"/>
            <a:chOff x="-108000" y="-108000"/>
            <a:chExt cx="12384000" cy="7056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FE3E56-3B3E-4158-B370-13195ADB214E}"/>
                </a:ext>
              </a:extLst>
            </p:cNvPr>
            <p:cNvGrpSpPr/>
            <p:nvPr userDrawn="1"/>
          </p:nvGrpSpPr>
          <p:grpSpPr>
            <a:xfrm>
              <a:off x="-108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32" name="Gerader Verbinder 83">
                <a:extLst>
                  <a:ext uri="{FF2B5EF4-FFF2-40B4-BE49-F238E27FC236}">
                    <a16:creationId xmlns:a16="http://schemas.microsoft.com/office/drawing/2014/main" id="{51D29E75-AA1F-4A87-9390-D50F1DD095F6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85">
                <a:extLst>
                  <a:ext uri="{FF2B5EF4-FFF2-40B4-BE49-F238E27FC236}">
                    <a16:creationId xmlns:a16="http://schemas.microsoft.com/office/drawing/2014/main" id="{A77648B5-6509-4F56-B25F-86C1D7463D94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87">
                <a:extLst>
                  <a:ext uri="{FF2B5EF4-FFF2-40B4-BE49-F238E27FC236}">
                    <a16:creationId xmlns:a16="http://schemas.microsoft.com/office/drawing/2014/main" id="{76312A81-EC94-4B88-9654-1957764D3C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87">
                <a:extLst>
                  <a:ext uri="{FF2B5EF4-FFF2-40B4-BE49-F238E27FC236}">
                    <a16:creationId xmlns:a16="http://schemas.microsoft.com/office/drawing/2014/main" id="{D166792C-DC30-400B-942F-6AA98FC2E4F3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r Verbinder 87">
                <a:extLst>
                  <a:ext uri="{FF2B5EF4-FFF2-40B4-BE49-F238E27FC236}">
                    <a16:creationId xmlns:a16="http://schemas.microsoft.com/office/drawing/2014/main" id="{305B21C7-C894-4A8E-9A8B-548A984045F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8A9549-98EE-48AF-9EB2-C328B8E41195}"/>
                </a:ext>
              </a:extLst>
            </p:cNvPr>
            <p:cNvGrpSpPr/>
            <p:nvPr userDrawn="1"/>
          </p:nvGrpSpPr>
          <p:grpSpPr>
            <a:xfrm>
              <a:off x="432000" y="-108000"/>
              <a:ext cx="11448000" cy="72000"/>
              <a:chOff x="432000" y="-108000"/>
              <a:chExt cx="11448000" cy="72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2EBB91-BACC-46BE-B498-11045AA28112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8F5AC9B-0834-4D2B-97D4-8B857EC8E7DA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5842A-2650-4565-8819-59D1D1A1C85B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E9C383-4A48-47EC-AE3A-19D44C87E39B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A18C2D0-06CE-4967-A8A7-1CF409349042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FA55C6A-5712-4F82-B484-1BCED4F01714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2B4EC3-1CF7-442B-A288-A43E228760F8}"/>
                </a:ext>
              </a:extLst>
            </p:cNvPr>
            <p:cNvGrpSpPr/>
            <p:nvPr userDrawn="1"/>
          </p:nvGrpSpPr>
          <p:grpSpPr>
            <a:xfrm>
              <a:off x="432000" y="6876000"/>
              <a:ext cx="11448000" cy="72000"/>
              <a:chOff x="432000" y="-108000"/>
              <a:chExt cx="11448000" cy="720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48F6055-1FA6-4F41-A9D9-356230DB8B75}"/>
                  </a:ext>
                </a:extLst>
              </p:cNvPr>
              <p:cNvCxnSpPr/>
              <p:nvPr userDrawn="1"/>
            </p:nvCxnSpPr>
            <p:spPr>
              <a:xfrm>
                <a:off x="112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8472C4E-FBBE-40EE-AEE6-B2390ED26B01}"/>
                  </a:ext>
                </a:extLst>
              </p:cNvPr>
              <p:cNvCxnSpPr/>
              <p:nvPr userDrawn="1"/>
            </p:nvCxnSpPr>
            <p:spPr>
              <a:xfrm>
                <a:off x="11880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CCE8873-1B82-406D-A809-1D6FA1AD00AF}"/>
                  </a:ext>
                </a:extLst>
              </p:cNvPr>
              <p:cNvCxnSpPr/>
              <p:nvPr userDrawn="1"/>
            </p:nvCxnSpPr>
            <p:spPr>
              <a:xfrm>
                <a:off x="432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EA0700-3814-4481-9DA2-2A2C3509A34A}"/>
                  </a:ext>
                </a:extLst>
              </p:cNvPr>
              <p:cNvCxnSpPr/>
              <p:nvPr userDrawn="1"/>
            </p:nvCxnSpPr>
            <p:spPr>
              <a:xfrm>
                <a:off x="2304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207B71-9D54-44C4-9B31-3D072183F939}"/>
                  </a:ext>
                </a:extLst>
              </p:cNvPr>
              <p:cNvCxnSpPr/>
              <p:nvPr userDrawn="1"/>
            </p:nvCxnSpPr>
            <p:spPr>
              <a:xfrm>
                <a:off x="676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A86B2FD-3B87-4E81-B0C6-0A9F77FA4BFB}"/>
                  </a:ext>
                </a:extLst>
              </p:cNvPr>
              <p:cNvCxnSpPr/>
              <p:nvPr userDrawn="1"/>
            </p:nvCxnSpPr>
            <p:spPr>
              <a:xfrm>
                <a:off x="6948000" y="-108000"/>
                <a:ext cx="0" cy="7200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A0919F-B480-4894-A5A8-CFC01480C3A6}"/>
                </a:ext>
              </a:extLst>
            </p:cNvPr>
            <p:cNvGrpSpPr/>
            <p:nvPr userDrawn="1"/>
          </p:nvGrpSpPr>
          <p:grpSpPr>
            <a:xfrm>
              <a:off x="12204000" y="360000"/>
              <a:ext cx="72000" cy="6192000"/>
              <a:chOff x="-108000" y="360000"/>
              <a:chExt cx="72000" cy="6192000"/>
            </a:xfrm>
          </p:grpSpPr>
          <p:cxnSp>
            <p:nvCxnSpPr>
              <p:cNvPr id="15" name="Gerader Verbinder 83">
                <a:extLst>
                  <a:ext uri="{FF2B5EF4-FFF2-40B4-BE49-F238E27FC236}">
                    <a16:creationId xmlns:a16="http://schemas.microsoft.com/office/drawing/2014/main" id="{2E008B0F-D62C-4EF1-918C-D511AC96DC3D}"/>
                  </a:ext>
                </a:extLst>
              </p:cNvPr>
              <p:cNvCxnSpPr/>
              <p:nvPr userDrawn="1"/>
            </p:nvCxnSpPr>
            <p:spPr>
              <a:xfrm>
                <a:off x="-108000" y="5256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85">
                <a:extLst>
                  <a:ext uri="{FF2B5EF4-FFF2-40B4-BE49-F238E27FC236}">
                    <a16:creationId xmlns:a16="http://schemas.microsoft.com/office/drawing/2014/main" id="{3F48EDE5-67CD-4DBD-9DA6-928F0D61A602}"/>
                  </a:ext>
                </a:extLst>
              </p:cNvPr>
              <p:cNvCxnSpPr/>
              <p:nvPr userDrawn="1"/>
            </p:nvCxnSpPr>
            <p:spPr>
              <a:xfrm>
                <a:off x="-108000" y="6552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87">
                <a:extLst>
                  <a:ext uri="{FF2B5EF4-FFF2-40B4-BE49-F238E27FC236}">
                    <a16:creationId xmlns:a16="http://schemas.microsoft.com/office/drawing/2014/main" id="{E09FC8DC-D6E3-4FF4-8D21-05BDD9ECD266}"/>
                  </a:ext>
                </a:extLst>
              </p:cNvPr>
              <p:cNvCxnSpPr/>
              <p:nvPr userDrawn="1"/>
            </p:nvCxnSpPr>
            <p:spPr>
              <a:xfrm>
                <a:off x="-108000" y="36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87">
                <a:extLst>
                  <a:ext uri="{FF2B5EF4-FFF2-40B4-BE49-F238E27FC236}">
                    <a16:creationId xmlns:a16="http://schemas.microsoft.com/office/drawing/2014/main" id="{4A0933FA-306F-4C27-AEEA-4E640E64BCEB}"/>
                  </a:ext>
                </a:extLst>
              </p:cNvPr>
              <p:cNvCxnSpPr/>
              <p:nvPr userDrawn="1"/>
            </p:nvCxnSpPr>
            <p:spPr>
              <a:xfrm>
                <a:off x="-108000" y="900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87">
                <a:extLst>
                  <a:ext uri="{FF2B5EF4-FFF2-40B4-BE49-F238E27FC236}">
                    <a16:creationId xmlns:a16="http://schemas.microsoft.com/office/drawing/2014/main" id="{93553CAF-D8D4-4506-969E-1D7783217309}"/>
                  </a:ext>
                </a:extLst>
              </p:cNvPr>
              <p:cNvCxnSpPr/>
              <p:nvPr userDrawn="1"/>
            </p:nvCxnSpPr>
            <p:spPr>
              <a:xfrm>
                <a:off x="-108000" y="1008000"/>
                <a:ext cx="72000" cy="0"/>
              </a:xfrm>
              <a:prstGeom prst="line">
                <a:avLst/>
              </a:prstGeom>
              <a:ln w="3175"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itelplatzhalter 12">
            <a:extLst>
              <a:ext uri="{FF2B5EF4-FFF2-40B4-BE49-F238E27FC236}">
                <a16:creationId xmlns:a16="http://schemas.microsoft.com/office/drawing/2014/main" id="{1D45AE46-E32B-4A76-993F-56D5F60C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000" y="355735"/>
            <a:ext cx="2520000" cy="289547"/>
          </a:xfrm>
          <a:prstGeom prst="rect">
            <a:avLst/>
          </a:prstGeom>
        </p:spPr>
        <p:txBody>
          <a:bodyPr wrap="none" lIns="36000" tIns="36000" rIns="36000" bIns="36000" anchor="ctr"/>
          <a:lstStyle>
            <a:lvl1pPr>
              <a:defRPr/>
            </a:lvl1pPr>
          </a:lstStyle>
          <a:p>
            <a:pPr marL="0" lvl="0"/>
            <a:r>
              <a:rPr lang="en-US"/>
              <a:t>Click to edit Master title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392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777379-BECC-46E3-9D1C-F248C61333FE}" type="datetime1">
              <a:rPr lang="en-US" smtClean="0">
                <a:solidFill>
                  <a:srgbClr val="7C878E"/>
                </a:solidFill>
              </a:rPr>
              <a:t>2/19/2026</a:t>
            </a:fld>
            <a:endParaRPr lang="en-US">
              <a:solidFill>
                <a:srgbClr val="7C878E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7C878E"/>
                </a:solidFill>
              </a:rPr>
              <a:t>COMPANY CONFIDENTIAL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>
                <a:solidFill>
                  <a:srgbClr val="7C878E"/>
                </a:solidFill>
              </a:rPr>
              <a:pPr/>
              <a:t>‹#›</a:t>
            </a:fld>
            <a:endParaRPr lang="en-US">
              <a:solidFill>
                <a:srgbClr val="7C878E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60000" y="680223"/>
            <a:ext cx="11470049" cy="486777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3"/>
          </p:nvPr>
        </p:nvSpPr>
        <p:spPr>
          <a:xfrm>
            <a:off x="602166" y="299798"/>
            <a:ext cx="11317094" cy="270197"/>
          </a:xfrm>
        </p:spPr>
        <p:txBody>
          <a:bodyPr anchor="ctr"/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1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91449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5" y="637721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3847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5356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A2DB211-0B13-4B81-9EC6-AAEE08B7CACD}" type="datetime1">
              <a:rPr lang="en-US" noProof="0" smtClean="0"/>
              <a:t>2/19/2026</a:t>
            </a:fld>
            <a:endParaRPr lang="en-US" noProof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COMPANY CONFIDENTIAL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360000" y="1346402"/>
            <a:ext cx="3678601" cy="4936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9"/>
          </p:nvPr>
        </p:nvSpPr>
        <p:spPr>
          <a:xfrm>
            <a:off x="8151448" y="1346402"/>
            <a:ext cx="3678601" cy="4936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A11ADACD-4CA6-4021-9C9D-914DFA3C7E4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52914" y="1346402"/>
            <a:ext cx="3678601" cy="4936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2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oleObject" Target="../embeddings/oleObject6.bin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tags" Target="../tags/tag1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03593050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270" imgH="270" progId="TCLayout.ActiveDocument.1">
                  <p:embed/>
                </p:oleObj>
              </mc:Choice>
              <mc:Fallback>
                <p:oleObj name="think-cell Slide" r:id="rId26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96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7" r:id="rId19"/>
    <p:sldLayoutId id="2147483759" r:id="rId20"/>
    <p:sldLayoutId id="2147483760" r:id="rId21"/>
    <p:sldLayoutId id="2147483761" r:id="rId22"/>
    <p:sldLayoutId id="2147483764" r:id="rId23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4" orient="horz" pos="395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2" pos="2544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5" pos="636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4.x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27.xml"/><Relationship Id="rId7" Type="http://schemas.openxmlformats.org/officeDocument/2006/relationships/chart" Target="../charts/chart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tags" Target="../tags/tag62.xml"/><Relationship Id="rId21" Type="http://schemas.openxmlformats.org/officeDocument/2006/relationships/tags" Target="../tags/tag57.xml"/><Relationship Id="rId34" Type="http://schemas.openxmlformats.org/officeDocument/2006/relationships/oleObject" Target="../embeddings/oleObject13.bin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tags" Target="../tags/tag61.xml"/><Relationship Id="rId33" Type="http://schemas.openxmlformats.org/officeDocument/2006/relationships/slideLayout" Target="../slideLayouts/slideLayout31.xml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29" Type="http://schemas.openxmlformats.org/officeDocument/2006/relationships/tags" Target="../tags/tag65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tags" Target="../tags/tag60.xml"/><Relationship Id="rId32" Type="http://schemas.openxmlformats.org/officeDocument/2006/relationships/tags" Target="../tags/tag68.xml"/><Relationship Id="rId37" Type="http://schemas.openxmlformats.org/officeDocument/2006/relationships/image" Target="../media/image60.png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28" Type="http://schemas.openxmlformats.org/officeDocument/2006/relationships/tags" Target="../tags/tag64.xml"/><Relationship Id="rId36" Type="http://schemas.openxmlformats.org/officeDocument/2006/relationships/chart" Target="../charts/chart3.xml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tags" Target="../tags/tag67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tags" Target="../tags/tag63.xml"/><Relationship Id="rId30" Type="http://schemas.openxmlformats.org/officeDocument/2006/relationships/tags" Target="../tags/tag66.xml"/><Relationship Id="rId35" Type="http://schemas.openxmlformats.org/officeDocument/2006/relationships/image" Target="../media/image59.emf"/><Relationship Id="rId8" Type="http://schemas.openxmlformats.org/officeDocument/2006/relationships/tags" Target="../tags/tag44.xml"/><Relationship Id="rId3" Type="http://schemas.openxmlformats.org/officeDocument/2006/relationships/tags" Target="../tags/tag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-nited.net/cms/index.php?idart=3352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6" Type="http://schemas.openxmlformats.org/officeDocument/2006/relationships/image" Target="../media/image15.jpe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594A80-3DBA-E4CD-687A-F94A1D9F3B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273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348255-D225-7243-92AA-22DACABAB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69851"/>
            <a:ext cx="11233150" cy="1169582"/>
          </a:xfrm>
        </p:spPr>
        <p:txBody>
          <a:bodyPr anchor="t">
            <a:normAutofit/>
          </a:bodyPr>
          <a:lstStyle/>
          <a:p>
            <a:pPr rtl="0"/>
            <a:r>
              <a:rPr lang="pt-pt" b="1" i="0" u="none" baseline="0" dirty="0"/>
              <a:t>Nova gama MH: </a:t>
            </a:r>
            <a:br>
              <a:rPr lang="pt-pt" dirty="0"/>
            </a:br>
            <a:r>
              <a:rPr lang="pt-pt" b="1" i="0" u="none" baseline="0" dirty="0"/>
              <a:t>Apresentação de vendas</a:t>
            </a:r>
          </a:p>
        </p:txBody>
      </p:sp>
    </p:spTree>
    <p:extLst>
      <p:ext uri="{BB962C8B-B14F-4D97-AF65-F5344CB8AC3E}">
        <p14:creationId xmlns:p14="http://schemas.microsoft.com/office/powerpoint/2010/main" val="23238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0D34-4E24-D134-9CA4-767388B11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06C49-D125-91FB-C810-124BCBE6A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Produto </a:t>
            </a:r>
          </a:p>
          <a:p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7F623-4BC1-E7F5-DBC7-453BF048C7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DFE04-FC88-67E4-C2E5-AEA0B67EAC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10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2171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6454F-E126-4A84-F8EC-77661FAC245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</p:spPr>
        <p:txBody>
          <a:bodyPr vert="horz" lIns="216000" tIns="1656000" rIns="180000" bIns="216000" rtlCol="0" anchor="t">
            <a:normAutofit/>
          </a:bodyPr>
          <a:lstStyle/>
          <a:p>
            <a:pPr marL="0" indent="0" algn="l" rtl="0">
              <a:buNone/>
            </a:pPr>
            <a:r>
              <a:rPr lang="pt-pt" sz="1600" b="1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Desempenho</a:t>
            </a:r>
          </a:p>
          <a:p>
            <a:pPr marL="0" indent="0" algn="l" rtl="0">
              <a:buNone/>
            </a:pPr>
            <a:endParaRPr lang="pt-pt" b="1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/>
              <a:t>Inovadora, eficiente e construída para durar - a nossa tecnologia avançada e líder da indústria maximiza o desempenho, reduz os custos e adapta-se às diversas necessidades da indústria, garantindo ao mesmo tempo durabilidade e máximo tempo de atividade.</a:t>
            </a:r>
            <a:endParaRPr lang="pt-pt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endParaRPr lang="pt-pt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131AD9-C61C-9C34-30BA-930D18D744F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19200"/>
            <a:ext cx="3559175" cy="4610837"/>
          </a:xfrm>
        </p:spPr>
        <p:txBody>
          <a:bodyPr vert="horz" lIns="216000" tIns="1656000" rIns="180000" bIns="216000" rtlCol="0" anchor="t">
            <a:normAutofit/>
          </a:bodyPr>
          <a:lstStyle/>
          <a:p>
            <a:pPr marL="0" indent="0" algn="l" rtl="0">
              <a:buNone/>
            </a:pPr>
            <a:r>
              <a:rPr lang="pt-pt" sz="1600" b="1" i="0" u="none" baseline="0">
                <a:solidFill>
                  <a:schemeClr val="accent3"/>
                </a:solidFill>
                <a:latin typeface="Roboto Bold"/>
                <a:ea typeface="Roboto Bold"/>
                <a:cs typeface="Roboto Bold"/>
              </a:rPr>
              <a:t>Controlo</a:t>
            </a:r>
          </a:p>
          <a:p>
            <a:pPr marL="0" indent="0" algn="l" rtl="0">
              <a:buNone/>
            </a:pPr>
            <a:endParaRPr lang="pt-pt" b="1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/>
              <a:t>Inteligentes, adaptáveis e fáceis de utilizar - as nossas soluções oferecem flexibilidade de combustível, controlos intuitivos e foram concebidas para melhorar a eficiência, a consistência e a facilidade de operação em todos os setores.</a:t>
            </a:r>
            <a:endParaRPr lang="pt-pt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endParaRPr lang="pt-pt" b="1" noProof="0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ECAF9B6-A1DC-CF7F-3958-D95732680E5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</p:spPr>
        <p:txBody>
          <a:bodyPr vert="horz" lIns="216000" tIns="1656000" rIns="180000" bIns="216000" rtlCol="0" anchor="t">
            <a:noAutofit/>
          </a:bodyPr>
          <a:lstStyle/>
          <a:p>
            <a:pPr marL="0" indent="0" algn="l" rtl="0">
              <a:buNone/>
            </a:pPr>
            <a:r>
              <a:rPr lang="pt-pt" sz="1600" b="1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Sustentabilidade</a:t>
            </a:r>
          </a:p>
          <a:p>
            <a:pPr marL="0" indent="0" algn="l" rtl="0">
              <a:buNone/>
            </a:pPr>
            <a:endParaRPr lang="pt-pt" b="1" noProof="0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b="0" i="0" u="none" baseline="0"/>
              <a:t>Sustentáveis, rentáveis e de fácil manutenção - as nossas soluções reduzem as emissões de CO₂ em até 80%, reduzem os custos operacionais e minimizam o down-time com diagnósticos inteligentes, manutenção guiada e assistência técnica perfeita.</a:t>
            </a:r>
            <a:endParaRPr lang="pt-pt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endParaRPr lang="pt-pt" b="1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7109C-1BAE-8402-14CB-D31259068B2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EAC0A30-D522-A73F-A317-3D5B3675CD1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>
                <a:spcAft>
                  <a:spcPts val="600"/>
                </a:spcAft>
              </a:pPr>
              <a:t>11</a:t>
            </a:fld>
            <a:endParaRPr lang="pt-pt" noProof="0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02264A9-FE14-B35E-8B01-91EBAB03F7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Elevada eficiência e controlo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176715-B1CF-4CF2-56ED-17A9557A1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anchor="t">
            <a:normAutofit/>
          </a:bodyPr>
          <a:lstStyle/>
          <a:p>
            <a:pPr algn="l" rtl="0"/>
            <a:r>
              <a:rPr lang="pt-pt" sz="2400" b="1" i="0" u="none" baseline="0"/>
              <a:t>Concebida e desenvolvida para o desempenho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1D53E68-680D-1202-CE73-BC2698C7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4529" y="1846736"/>
            <a:ext cx="1550688" cy="8698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661269D-AD71-1DAB-245C-8E7ED0BA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6104" y="1750980"/>
            <a:ext cx="1113766" cy="111376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A3D0ECE-611D-9C71-DABE-9654F9A00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08718" y="1793110"/>
            <a:ext cx="1168707" cy="11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6A618-52C9-A0C8-F581-12FD29BAA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5DF2D06-06FF-A3B9-D211-0694C7D42532}"/>
              </a:ext>
            </a:extLst>
          </p:cNvPr>
          <p:cNvSpPr txBox="1">
            <a:spLocks/>
          </p:cNvSpPr>
          <p:nvPr/>
        </p:nvSpPr>
        <p:spPr>
          <a:xfrm>
            <a:off x="7934325" y="0"/>
            <a:ext cx="4257674" cy="6283325"/>
          </a:xfrm>
          <a:prstGeom prst="rect">
            <a:avLst/>
          </a:prstGeom>
          <a:solidFill>
            <a:srgbClr val="EEEFF1"/>
          </a:solidFill>
        </p:spPr>
        <p:txBody>
          <a:bodyPr lIns="457200" tIns="2377440" rIns="457200" bIns="365760" anchor="t" anchorCtr="0"/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pt-pt" noProof="0" dirty="0"/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501868B3-3D7C-163B-86BA-861BEEAA441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214C7CC5-5D3F-B8BA-22F9-4DC361739C3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12</a:t>
            </a:fld>
            <a:endParaRPr lang="pt-pt" noProof="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6E16CC6-B737-FE2E-226A-879EE8EE0D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52216"/>
            <a:ext cx="5453230" cy="376456"/>
          </a:xfrm>
          <a:solidFill>
            <a:schemeClr val="bg1"/>
          </a:solidFill>
          <a:effectLst/>
        </p:spPr>
        <p:txBody>
          <a:bodyPr vert="horz" lIns="0" tIns="0" rIns="0" bIns="0" rtlCol="0" anchor="t">
            <a:noAutofit/>
          </a:bodyPr>
          <a:lstStyle/>
          <a:p>
            <a:pPr marL="0" indent="0" algn="l" rtl="0">
              <a:buNone/>
            </a:pPr>
            <a:r>
              <a:rPr lang="pt-pt" sz="1200" b="0" i="0" u="none" baseline="0"/>
              <a:t>Nova gama MH - uma atualização completa da gama</a:t>
            </a:r>
            <a:endParaRPr lang="pt-pt" sz="1200" noProof="0" dirty="0">
              <a:ea typeface="Roboto Light"/>
              <a:cs typeface="Roboto Light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0ACA6E1-4FD7-AB1C-87F9-5DC8DE43558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934326" y="1452216"/>
            <a:ext cx="3776298" cy="4821584"/>
          </a:xfrm>
          <a:solidFill>
            <a:schemeClr val="bg1">
              <a:alpha val="0"/>
            </a:schemeClr>
          </a:solidFill>
          <a:effectLst/>
        </p:spPr>
        <p:txBody>
          <a:bodyPr lIns="288000" tIns="0" rIns="0" bIns="0"/>
          <a:lstStyle/>
          <a:p>
            <a:pPr marL="0" indent="0" algn="l" rtl="0">
              <a:buNone/>
            </a:pPr>
            <a:r>
              <a:rPr lang="pt-pt" sz="1200" b="0" i="0" u="none" baseline="0"/>
              <a:t>Detalhes sobre a designação</a:t>
            </a:r>
          </a:p>
          <a:p>
            <a:pPr marL="0" indent="0" algn="l" rtl="0">
              <a:buNone/>
            </a:pPr>
            <a:endParaRPr lang="pt-pt" sz="900" noProof="0" dirty="0"/>
          </a:p>
          <a:p>
            <a:pPr marL="0" indent="0" algn="l" rtl="0">
              <a:buNone/>
            </a:pPr>
            <a:r>
              <a:rPr lang="pt-pt" sz="900" b="1" i="0" u="none" baseline="0"/>
              <a:t>Exemplo</a:t>
            </a:r>
          </a:p>
          <a:p>
            <a:pPr marL="0" indent="0" algn="l" rtl="0">
              <a:buNone/>
            </a:pPr>
            <a:endParaRPr lang="pt-pt" sz="900" b="1" noProof="0" dirty="0">
              <a:latin typeface="+mj-lt"/>
            </a:endParaRPr>
          </a:p>
          <a:p>
            <a:pPr marL="0" indent="0" algn="l" rtl="0">
              <a:buNone/>
            </a:pPr>
            <a:r>
              <a:rPr lang="pt-pt" sz="1000" b="0" i="0" u="none" baseline="0">
                <a:latin typeface="+mj-lt"/>
                <a:ea typeface="+mj-lt"/>
                <a:cs typeface="+mj-lt"/>
              </a:rPr>
              <a:t>MH35C PAX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MH = Mobile Hot (Móvel quente)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3 = Número na gama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5 = Máquina Advanced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C = Máquina compacta com motor de 2800 rpm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PA = Pressão ativada 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X = Enrolador de mangueira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		</a:t>
            </a:r>
          </a:p>
          <a:p>
            <a:pPr marL="0" indent="0" algn="l" rtl="0">
              <a:buNone/>
            </a:pPr>
            <a:r>
              <a:rPr lang="pt-pt" sz="1000" b="0" i="0" u="none" baseline="0">
                <a:latin typeface="+mj-lt"/>
                <a:ea typeface="+mj-lt"/>
                <a:cs typeface="+mj-lt"/>
              </a:rPr>
              <a:t>MH50M PA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MH = Mobile Hot (Móvel quente)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5 = Número na gama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0 = Máquina standard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M = Máquina média com motor de 1450 rpm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PA = Pressão ativada </a:t>
            </a:r>
          </a:p>
          <a:p>
            <a:pPr marL="0" indent="0" algn="l" rtl="0">
              <a:buNone/>
            </a:pPr>
            <a:endParaRPr lang="pt-pt" sz="1000" noProof="0" dirty="0"/>
          </a:p>
          <a:p>
            <a:pPr marL="0" indent="0" algn="l" rtl="0">
              <a:buNone/>
            </a:pPr>
            <a:r>
              <a:rPr lang="pt-pt" sz="1000" b="0" i="0" u="none" baseline="0">
                <a:latin typeface="+mj-lt"/>
                <a:ea typeface="+mj-lt"/>
                <a:cs typeface="+mj-lt"/>
              </a:rPr>
              <a:t>MH75P FAX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MH = Mobile Hot (Móvel quente)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7 = Número na gama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5 = Máquina Advanced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P = Máquina premium com motor de 1450 rpm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FA = Fluxo ativado</a:t>
            </a:r>
          </a:p>
          <a:p>
            <a:pPr marL="0" indent="0" algn="l" rtl="0">
              <a:buNone/>
            </a:pPr>
            <a:r>
              <a:rPr lang="pt-pt" sz="1000" b="0" i="0" u="none" baseline="0"/>
              <a:t>X = Enrolador de mangueira</a:t>
            </a:r>
          </a:p>
          <a:p>
            <a:pPr marL="0" indent="0" algn="l" rtl="0">
              <a:buNone/>
            </a:pPr>
            <a:r>
              <a:rPr lang="pt-pt" b="0" i="0" u="none" baseline="0"/>
              <a:t>	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096E1D5-853B-35E7-79BF-B9A762EC8B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O quê e quando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B400493-1741-7F18-1924-A94942DA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Lançamentos e nomes da nova gama MH</a:t>
            </a:r>
          </a:p>
        </p:txBody>
      </p:sp>
      <p:graphicFrame>
        <p:nvGraphicFramePr>
          <p:cNvPr id="9" name="Table 47">
            <a:extLst>
              <a:ext uri="{FF2B5EF4-FFF2-40B4-BE49-F238E27FC236}">
                <a16:creationId xmlns:a16="http://schemas.microsoft.com/office/drawing/2014/main" id="{8D8977DC-3619-516B-8411-65F4B55CB7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373478"/>
              </p:ext>
            </p:extLst>
          </p:nvPr>
        </p:nvGraphicFramePr>
        <p:xfrm>
          <a:off x="475520" y="1801376"/>
          <a:ext cx="7109645" cy="4219956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211761">
                  <a:extLst>
                    <a:ext uri="{9D8B030D-6E8A-4147-A177-3AD203B41FA5}">
                      <a16:colId xmlns:a16="http://schemas.microsoft.com/office/drawing/2014/main" val="745669182"/>
                    </a:ext>
                  </a:extLst>
                </a:gridCol>
                <a:gridCol w="3897884">
                  <a:extLst>
                    <a:ext uri="{9D8B030D-6E8A-4147-A177-3AD203B41FA5}">
                      <a16:colId xmlns:a16="http://schemas.microsoft.com/office/drawing/2014/main" val="828148620"/>
                    </a:ext>
                  </a:extLst>
                </a:gridCol>
              </a:tblGrid>
              <a:tr h="263411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pt" sz="1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Gama MH </a:t>
                      </a:r>
                      <a:r>
                        <a:rPr kumimoji="0" lang="pt-pt" sz="12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		</a:t>
                      </a:r>
                    </a:p>
                  </a:txBody>
                  <a:tcPr marL="0" anchor="b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pt-pt" sz="12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Lançamento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972686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MH35C</a:t>
                      </a: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Jan. 2026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T="64008" marB="64008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087247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MH45M</a:t>
                      </a: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Jan. 2026*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083369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MH55M</a:t>
                      </a: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Jan. 2026*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43963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MH30C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Jan. 2026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114718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MH40M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Jan. 2026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320904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MH50M 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Jan. 2026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486931"/>
                  </a:ext>
                </a:extLst>
              </a:tr>
              <a:tr h="27150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MH35M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Ago. 2026</a:t>
                      </a: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657190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MH65P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Ago. 2026</a:t>
                      </a: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344329"/>
                  </a:ext>
                </a:extLst>
              </a:tr>
              <a:tr h="27150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MH75P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Ago. 2026</a:t>
                      </a: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733462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MH85P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Ago. 2026</a:t>
                      </a: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132638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MH20C 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Ago. 2026</a:t>
                      </a: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477203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MH60P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Ago. 2026</a:t>
                      </a: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67149"/>
                  </a:ext>
                </a:extLst>
              </a:tr>
              <a:tr h="25112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000" b="0" i="0" u="none" baseline="0"/>
                        <a:t>MH70P 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Ago. 2026</a:t>
                      </a: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833451"/>
                  </a:ext>
                </a:extLst>
              </a:tr>
              <a:tr h="27150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MH55M E </a:t>
                      </a:r>
                      <a:endParaRPr lang="pt-pt" sz="10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0" i="0" u="none" baseline="0"/>
                        <a:t>Out. 2026</a:t>
                      </a:r>
                    </a:p>
                  </a:txBody>
                  <a:tcPr marT="64008" marB="64008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774074"/>
                  </a:ext>
                </a:extLst>
              </a:tr>
            </a:tbl>
          </a:graphicData>
        </a:graphic>
      </p:graphicFrame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8F47E3C9-416F-3756-A855-0DCA6D7DD41E}"/>
              </a:ext>
            </a:extLst>
          </p:cNvPr>
          <p:cNvSpPr txBox="1">
            <a:spLocks/>
          </p:cNvSpPr>
          <p:nvPr/>
        </p:nvSpPr>
        <p:spPr>
          <a:xfrm>
            <a:off x="479425" y="6155029"/>
            <a:ext cx="5453230" cy="153889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pt-pt" sz="900" b="0" i="0" u="none" baseline="0"/>
              <a:t>* Versões não EMEA a lançar em agosto de 2026</a:t>
            </a:r>
          </a:p>
        </p:txBody>
      </p:sp>
    </p:spTree>
    <p:extLst>
      <p:ext uri="{BB962C8B-B14F-4D97-AF65-F5344CB8AC3E}">
        <p14:creationId xmlns:p14="http://schemas.microsoft.com/office/powerpoint/2010/main" val="13496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BA09A51-7598-223E-BDB5-2C5D3475B3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5538" y="0"/>
            <a:ext cx="5986461" cy="6284890"/>
          </a:xfr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4EBB5D0-771D-BA13-5788-5F8FEF2EF1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2521" y="1660725"/>
            <a:ext cx="5507038" cy="4571248"/>
          </a:xfrm>
        </p:spPr>
        <p:txBody>
          <a:bodyPr/>
          <a:lstStyle/>
          <a:p>
            <a:pPr marL="0" indent="0" algn="l" rtl="0">
              <a:buNone/>
            </a:pPr>
            <a:r>
              <a:rPr lang="pt-pt" sz="1100" b="0" i="0" u="none" baseline="0" dirty="0">
                <a:latin typeface="Roboto Bold"/>
                <a:ea typeface="Roboto Bold"/>
                <a:cs typeface="Roboto Bold"/>
              </a:rPr>
              <a:t>Desempenho e eficiência </a:t>
            </a:r>
          </a:p>
          <a:p>
            <a:pPr marL="198755" indent="-198755" algn="l" rtl="0"/>
            <a:r>
              <a:rPr lang="pt-pt" sz="1100" b="0" i="0" u="none" baseline="0" dirty="0"/>
              <a:t>Eficiência da caldeira melhorada e patenteada (~96% de eficiência)*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Eficiência diesel melhorada (~4,4% de poupança de diesel)*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Compatibilidade com biocombustível (até 80% de redução de CO</a:t>
            </a:r>
            <a:r>
              <a:rPr lang="pt-pt" sz="1100" b="0" i="0" u="none" baseline="-25000" dirty="0"/>
              <a:t>2</a:t>
            </a:r>
            <a:r>
              <a:rPr lang="pt-pt" sz="1100" b="0" i="0" u="none" baseline="0" dirty="0"/>
              <a:t>)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Sistema de sensor de chama melhorado e com patente pendente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Sistema de dosagem de detergente melhorado e com patente pendente </a:t>
            </a:r>
            <a:endParaRPr lang="pt-pt" sz="1100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endParaRPr lang="pt-pt" sz="1100" noProof="0" dirty="0"/>
          </a:p>
          <a:p>
            <a:pPr marL="0" indent="0" algn="l" rtl="0">
              <a:buNone/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Experiência do utilizador</a:t>
            </a:r>
            <a:endParaRPr lang="pt-pt" sz="1100" noProof="0" dirty="0">
              <a:latin typeface="+mj-lt"/>
              <a:ea typeface="Roboto Bold"/>
              <a:cs typeface="Roboto Bold"/>
            </a:endParaRPr>
          </a:p>
          <a:p>
            <a:pPr marL="198755" indent="-198755" algn="l" rtl="0"/>
            <a:r>
              <a:rPr lang="pt-pt" sz="1100" b="0" i="0" u="none" baseline="0" dirty="0"/>
              <a:t>Pontos de contacto em destaque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Predefinições de limpeza personalizáveis com função de bloqueio*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Pop-ups para necessidades de combustível e anti-pedras*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Guias de manutenção de rotina* (patente pendente)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Conectividade da aplicação para assistência 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endParaRPr lang="pt-pt" sz="1100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Design moderno</a:t>
            </a:r>
            <a:endParaRPr lang="pt-pt" sz="1100" noProof="0" dirty="0">
              <a:latin typeface="+mj-lt"/>
              <a:ea typeface="Roboto Bold"/>
              <a:cs typeface="Roboto Bold"/>
            </a:endParaRPr>
          </a:p>
          <a:p>
            <a:pPr marL="198755" indent="-198755" algn="l" rtl="0"/>
            <a:r>
              <a:rPr lang="pt-pt" sz="1100" b="0" i="0" u="none" baseline="0" dirty="0"/>
              <a:t>Cores Nilfisk atualizadas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Embalagem melhorada (PAC)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endParaRPr lang="pt-pt" sz="1100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pt-pt" sz="1100" b="0" i="0" u="none" baseline="0" dirty="0">
                <a:latin typeface="+mj-lt"/>
                <a:ea typeface="+mj-lt"/>
                <a:cs typeface="+mj-lt"/>
              </a:rPr>
              <a:t>Ofertas específicas de funcionalidades</a:t>
            </a:r>
            <a:endParaRPr lang="pt-pt" sz="1100" noProof="0" dirty="0">
              <a:latin typeface="+mj-lt"/>
              <a:ea typeface="Roboto Bold"/>
              <a:cs typeface="Roboto Bold"/>
            </a:endParaRPr>
          </a:p>
          <a:p>
            <a:pPr marL="198755" indent="-198755" algn="l" rtl="0"/>
            <a:r>
              <a:rPr lang="pt-pt" sz="1100" b="0" i="0" u="none" baseline="0" dirty="0"/>
              <a:t>Conjunto de características de especificações Advanced </a:t>
            </a:r>
            <a:endParaRPr lang="pt-pt" sz="11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100" b="0" i="0" u="none" baseline="0" dirty="0"/>
              <a:t>Conjunto de características de especificações Standard </a:t>
            </a:r>
            <a:endParaRPr lang="pt-pt" sz="1100" noProof="0" dirty="0">
              <a:ea typeface="Roboto Light"/>
              <a:cs typeface="Roboto Light"/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524568A-B73B-20D0-1ADC-75EB09F2926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B5F3420-F466-425E-FA0B-0DAD995564B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13</a:t>
            </a:fld>
            <a:endParaRPr lang="pt-pt" noProof="0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2686E27-0D40-C5FA-77B2-30929EE45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141064"/>
            <a:ext cx="5507038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Advanced &amp; Standard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56E51A6-E66C-D855-8EF6-CBB4549C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43717"/>
            <a:ext cx="5503134" cy="872194"/>
          </a:xfrm>
        </p:spPr>
        <p:txBody>
          <a:bodyPr/>
          <a:lstStyle/>
          <a:p>
            <a:pPr algn="l" rtl="0"/>
            <a:r>
              <a:rPr lang="pt-pt" b="1" i="0" u="none" baseline="0" dirty="0"/>
              <a:t>Novas ofertas de gama e atualizações 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9A4A9332-BB0D-E828-6E48-251704C2E3A2}"/>
              </a:ext>
            </a:extLst>
          </p:cNvPr>
          <p:cNvSpPr txBox="1">
            <a:spLocks/>
          </p:cNvSpPr>
          <p:nvPr/>
        </p:nvSpPr>
        <p:spPr>
          <a:xfrm>
            <a:off x="479425" y="6155029"/>
            <a:ext cx="5453230" cy="153889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pt-pt" sz="900" b="0" i="0" u="none" baseline="0" dirty="0"/>
              <a:t>* Apenas em máquinas Advanced</a:t>
            </a:r>
          </a:p>
        </p:txBody>
      </p:sp>
    </p:spTree>
    <p:extLst>
      <p:ext uri="{BB962C8B-B14F-4D97-AF65-F5344CB8AC3E}">
        <p14:creationId xmlns:p14="http://schemas.microsoft.com/office/powerpoint/2010/main" val="24829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4D647-C8D8-5325-51A9-699D3EB00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hink-cell data - do not delete" hidden="1">
            <a:extLst>
              <a:ext uri="{FF2B5EF4-FFF2-40B4-BE49-F238E27FC236}">
                <a16:creationId xmlns:a16="http://schemas.microsoft.com/office/drawing/2014/main" id="{01C781F5-FC37-1A6D-D72D-966C66D5115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4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C781F5-FC37-1A6D-D72D-966C66D511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1CAC0-A35E-7893-9F3F-32DAE0C6E3B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AE0C9C-F723-A26B-B550-3EF0D580E9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pt" sz="1000" b="0" i="0" u="none" strike="noStrike" kern="1200" cap="none" spc="0" normalizeH="0" baseline="0" noProof="0" dirty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A61FC4-FB5E-57E4-03ED-587DE78F5019}"/>
              </a:ext>
            </a:extLst>
          </p:cNvPr>
          <p:cNvCxnSpPr>
            <a:cxnSpLocks/>
          </p:cNvCxnSpPr>
          <p:nvPr/>
        </p:nvCxnSpPr>
        <p:spPr>
          <a:xfrm>
            <a:off x="479425" y="3696211"/>
            <a:ext cx="1084780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79DC80B-3F0A-69F2-A2DE-02058F992AF0}"/>
              </a:ext>
            </a:extLst>
          </p:cNvPr>
          <p:cNvSpPr txBox="1"/>
          <p:nvPr/>
        </p:nvSpPr>
        <p:spPr>
          <a:xfrm>
            <a:off x="5576230" y="3252843"/>
            <a:ext cx="950901" cy="443368"/>
          </a:xfrm>
          <a:prstGeom prst="rect">
            <a:avLst/>
          </a:prstGeom>
          <a:noFill/>
        </p:spPr>
        <p:txBody>
          <a:bodyPr wrap="none" bIns="180000" rtlCol="0">
            <a:spAutoFit/>
          </a:bodyPr>
          <a:lstStyle/>
          <a:p>
            <a:pPr algn="l" rtl="0"/>
            <a:r>
              <a:rPr lang="pt-pt" sz="1400" b="0" i="0" u="none" baseline="0"/>
              <a:t>Compactas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E2088-9B14-5106-A99C-7BED6A10644A}"/>
              </a:ext>
            </a:extLst>
          </p:cNvPr>
          <p:cNvSpPr txBox="1"/>
          <p:nvPr/>
        </p:nvSpPr>
        <p:spPr>
          <a:xfrm>
            <a:off x="7518278" y="3252843"/>
            <a:ext cx="830677" cy="443368"/>
          </a:xfrm>
          <a:prstGeom prst="rect">
            <a:avLst/>
          </a:prstGeom>
          <a:noFill/>
        </p:spPr>
        <p:txBody>
          <a:bodyPr wrap="none" bIns="180000" rtlCol="0">
            <a:spAutoFit/>
          </a:bodyPr>
          <a:lstStyle/>
          <a:p>
            <a:pPr algn="l" rtl="0"/>
            <a:r>
              <a:rPr lang="pt-pt" sz="1400" b="0" i="0" u="none" baseline="0"/>
              <a:t>Média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609425-9B7F-7105-88F3-0E68E45A65A0}"/>
              </a:ext>
            </a:extLst>
          </p:cNvPr>
          <p:cNvSpPr txBox="1"/>
          <p:nvPr/>
        </p:nvSpPr>
        <p:spPr>
          <a:xfrm>
            <a:off x="479425" y="1293589"/>
            <a:ext cx="4666485" cy="2402622"/>
          </a:xfrm>
          <a:prstGeom prst="rect">
            <a:avLst/>
          </a:prstGeom>
          <a:noFill/>
        </p:spPr>
        <p:txBody>
          <a:bodyPr wrap="square" lIns="0" tIns="0" rIns="0" bIns="180000" rtlCol="0">
            <a:spAutoFit/>
          </a:bodyPr>
          <a:lstStyle/>
          <a:p>
            <a:pPr algn="l" rtl="0"/>
            <a:r>
              <a:rPr lang="pt-pt" sz="1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Gama Advanced - MH35-85</a:t>
            </a:r>
          </a:p>
          <a:p>
            <a:endParaRPr lang="pt-pt" sz="1400" noProof="0" dirty="0"/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Caldeira energeticamente eficiente (~96% de eficiência)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Compatível com biocombustível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Novas cores (PBLS)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Menores emissões de C0</a:t>
            </a:r>
            <a:r>
              <a:rPr lang="pt-pt" sz="1400" b="0" i="0" u="none" baseline="-25000" dirty="0"/>
              <a:t>2</a:t>
            </a:r>
            <a:r>
              <a:rPr lang="pt-pt" sz="1400" b="0" i="0" u="none" baseline="0" dirty="0"/>
              <a:t> (até 80%)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Interface do utilizador personalizável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Funcionalidades completas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Funcionalidades de serviço melhoradas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FCB4001-09DC-3037-8060-D472048D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06081" cy="388013"/>
          </a:xfrm>
        </p:spPr>
        <p:txBody>
          <a:bodyPr anchor="t">
            <a:noAutofit/>
          </a:bodyPr>
          <a:lstStyle/>
          <a:p>
            <a:pPr algn="l" rtl="0"/>
            <a:r>
              <a:rPr lang="pt-pt" b="1" i="0" u="none" baseline="0"/>
              <a:t>Ofertas Advanced e Standard </a:t>
            </a:r>
          </a:p>
        </p:txBody>
      </p:sp>
      <p:sp>
        <p:nvSpPr>
          <p:cNvPr id="13" name="TextBox 48">
            <a:extLst>
              <a:ext uri="{FF2B5EF4-FFF2-40B4-BE49-F238E27FC236}">
                <a16:creationId xmlns:a16="http://schemas.microsoft.com/office/drawing/2014/main" id="{6C3377A9-50DE-4DBA-EEB8-60B316754C4A}"/>
              </a:ext>
            </a:extLst>
          </p:cNvPr>
          <p:cNvSpPr txBox="1"/>
          <p:nvPr/>
        </p:nvSpPr>
        <p:spPr>
          <a:xfrm>
            <a:off x="479424" y="3995828"/>
            <a:ext cx="3932025" cy="22639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pt-pt" sz="1400" b="0" i="0" u="none" baseline="0" dirty="0">
                <a:latin typeface="+mj-lt"/>
                <a:ea typeface="+mj-lt"/>
                <a:cs typeface="+mj-lt"/>
              </a:rPr>
              <a:t>Gama standard - MH20-70</a:t>
            </a:r>
          </a:p>
          <a:p>
            <a:pPr algn="l" rtl="0">
              <a:lnSpc>
                <a:spcPct val="120000"/>
              </a:lnSpc>
            </a:pPr>
            <a:endParaRPr lang="pt-pt" sz="1400" noProof="0" dirty="0"/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Caldeira EcoPower™r (~92% de eficiência)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Compatível com biocombustível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Novas cores (PBLS)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Menores emissões de C0</a:t>
            </a:r>
            <a:r>
              <a:rPr lang="pt-pt" sz="1400" b="0" i="0" u="none" baseline="-25000" dirty="0"/>
              <a:t>2</a:t>
            </a:r>
            <a:r>
              <a:rPr lang="pt-pt" sz="1400" b="0" i="0" u="none" baseline="0" dirty="0"/>
              <a:t> (até 80%)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Funções focadas</a:t>
            </a:r>
          </a:p>
          <a:p>
            <a:pPr marL="180000" indent="-1800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400" b="0" i="0" u="none" baseline="0" dirty="0"/>
              <a:t>Preço mais baixo</a:t>
            </a:r>
          </a:p>
          <a:p>
            <a:pPr marL="180000" indent="-180000" algn="l" rtl="0">
              <a:lnSpc>
                <a:spcPct val="120000"/>
              </a:lnSpc>
            </a:pPr>
            <a:endParaRPr lang="pt-pt" sz="1400" noProof="0" dirty="0"/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93AFCDF6-3679-F105-743C-526CFF498160}"/>
              </a:ext>
            </a:extLst>
          </p:cNvPr>
          <p:cNvSpPr txBox="1"/>
          <p:nvPr/>
        </p:nvSpPr>
        <p:spPr>
          <a:xfrm>
            <a:off x="9599190" y="3252843"/>
            <a:ext cx="906017" cy="443368"/>
          </a:xfrm>
          <a:prstGeom prst="rect">
            <a:avLst/>
          </a:prstGeom>
          <a:noFill/>
        </p:spPr>
        <p:txBody>
          <a:bodyPr wrap="none" bIns="180000" rtlCol="0">
            <a:spAutoFit/>
          </a:bodyPr>
          <a:lstStyle/>
          <a:p>
            <a:pPr algn="l" rtl="0"/>
            <a:r>
              <a:rPr lang="pt-pt" sz="1400" b="0" i="0" u="none" baseline="0"/>
              <a:t>Premium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DA597-5C18-B1C7-7558-9B28485BC0D5}"/>
              </a:ext>
            </a:extLst>
          </p:cNvPr>
          <p:cNvSpPr txBox="1"/>
          <p:nvPr/>
        </p:nvSpPr>
        <p:spPr>
          <a:xfrm>
            <a:off x="5620549" y="5816413"/>
            <a:ext cx="950901" cy="443368"/>
          </a:xfrm>
          <a:prstGeom prst="rect">
            <a:avLst/>
          </a:prstGeom>
          <a:noFill/>
        </p:spPr>
        <p:txBody>
          <a:bodyPr wrap="none" bIns="180000" rtlCol="0">
            <a:spAutoFit/>
          </a:bodyPr>
          <a:lstStyle/>
          <a:p>
            <a:pPr algn="l" rtl="0"/>
            <a:r>
              <a:rPr lang="pt-pt" sz="1400" b="0" i="0" u="none" baseline="0" dirty="0"/>
              <a:t>Compactas </a:t>
            </a:r>
          </a:p>
        </p:txBody>
      </p:sp>
      <p:pic>
        <p:nvPicPr>
          <p:cNvPr id="28" name="Picture 27" descr="A machine with wheels and a hose&#10;&#10;AI-generated content may be incorrect.">
            <a:extLst>
              <a:ext uri="{FF2B5EF4-FFF2-40B4-BE49-F238E27FC236}">
                <a16:creationId xmlns:a16="http://schemas.microsoft.com/office/drawing/2014/main" id="{46E244B8-CD2B-885C-FA3E-852E99F741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603" y="3696211"/>
            <a:ext cx="2308466" cy="24350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A05B23-ACCE-3C20-5A57-B647928AA1F3}"/>
              </a:ext>
            </a:extLst>
          </p:cNvPr>
          <p:cNvSpPr txBox="1"/>
          <p:nvPr/>
        </p:nvSpPr>
        <p:spPr>
          <a:xfrm>
            <a:off x="7743742" y="5816413"/>
            <a:ext cx="830677" cy="443368"/>
          </a:xfrm>
          <a:prstGeom prst="rect">
            <a:avLst/>
          </a:prstGeom>
          <a:noFill/>
        </p:spPr>
        <p:txBody>
          <a:bodyPr wrap="none" bIns="180000" rtlCol="0">
            <a:spAutoFit/>
          </a:bodyPr>
          <a:lstStyle/>
          <a:p>
            <a:pPr algn="l" rtl="0"/>
            <a:r>
              <a:rPr lang="pt-pt" sz="1400" b="0" i="0" u="none" baseline="0" dirty="0"/>
              <a:t>Média</a:t>
            </a: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484377F2-434E-6E79-977C-05708185A64B}"/>
              </a:ext>
            </a:extLst>
          </p:cNvPr>
          <p:cNvSpPr txBox="1"/>
          <p:nvPr/>
        </p:nvSpPr>
        <p:spPr>
          <a:xfrm>
            <a:off x="9746711" y="5816413"/>
            <a:ext cx="906017" cy="443368"/>
          </a:xfrm>
          <a:prstGeom prst="rect">
            <a:avLst/>
          </a:prstGeom>
          <a:noFill/>
        </p:spPr>
        <p:txBody>
          <a:bodyPr wrap="none" bIns="180000" rtlCol="0">
            <a:spAutoFit/>
          </a:bodyPr>
          <a:lstStyle/>
          <a:p>
            <a:pPr algn="l" rtl="0"/>
            <a:r>
              <a:rPr lang="pt-pt" sz="1400" b="0" i="0" u="none" baseline="0" dirty="0"/>
              <a:t>Premium</a:t>
            </a:r>
          </a:p>
        </p:txBody>
      </p:sp>
      <p:pic>
        <p:nvPicPr>
          <p:cNvPr id="9" name="Picture 8" descr="A black machine with wheels&#10;&#10;AI-generated content may be incorrect.">
            <a:extLst>
              <a:ext uri="{FF2B5EF4-FFF2-40B4-BE49-F238E27FC236}">
                <a16:creationId xmlns:a16="http://schemas.microsoft.com/office/drawing/2014/main" id="{2269CFC3-EEE1-7614-1AAF-8318D8C6D0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357" y="1214415"/>
            <a:ext cx="1736518" cy="2068519"/>
          </a:xfrm>
          <a:prstGeom prst="rect">
            <a:avLst/>
          </a:prstGeom>
        </p:spPr>
      </p:pic>
      <p:pic>
        <p:nvPicPr>
          <p:cNvPr id="18" name="Picture 17" descr="A machine with wheels on it&#10;&#10;AI-generated content may be incorrect.">
            <a:extLst>
              <a:ext uri="{FF2B5EF4-FFF2-40B4-BE49-F238E27FC236}">
                <a16:creationId xmlns:a16="http://schemas.microsoft.com/office/drawing/2014/main" id="{241AE0DA-2E15-6C1F-46B2-4C8D550A31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275" y="895990"/>
            <a:ext cx="2515671" cy="2653661"/>
          </a:xfrm>
          <a:prstGeom prst="rect">
            <a:avLst/>
          </a:prstGeom>
        </p:spPr>
      </p:pic>
      <p:pic>
        <p:nvPicPr>
          <p:cNvPr id="22" name="Picture 21" descr="A black and blue machine with wheels&#10;&#10;AI-generated content may be incorrect.">
            <a:extLst>
              <a:ext uri="{FF2B5EF4-FFF2-40B4-BE49-F238E27FC236}">
                <a16:creationId xmlns:a16="http://schemas.microsoft.com/office/drawing/2014/main" id="{4228A929-BE71-663F-03C1-0145F2FE77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100" y="3842771"/>
            <a:ext cx="1736518" cy="2020557"/>
          </a:xfrm>
          <a:prstGeom prst="rect">
            <a:avLst/>
          </a:prstGeom>
        </p:spPr>
      </p:pic>
      <p:pic>
        <p:nvPicPr>
          <p:cNvPr id="27" name="Picture 26" descr="A machine with wheels and a hose&#10;&#10;AI-generated content may be incorrect.">
            <a:extLst>
              <a:ext uri="{FF2B5EF4-FFF2-40B4-BE49-F238E27FC236}">
                <a16:creationId xmlns:a16="http://schemas.microsoft.com/office/drawing/2014/main" id="{C9615DEC-AC9E-4BBB-B51D-138D1AC96AF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901" y="3783856"/>
            <a:ext cx="2055159" cy="2167889"/>
          </a:xfrm>
          <a:prstGeom prst="rect">
            <a:avLst/>
          </a:prstGeom>
        </p:spPr>
      </p:pic>
      <p:pic>
        <p:nvPicPr>
          <p:cNvPr id="4" name="Picture 3" descr="A black machine with wheels&#10;&#10;AI-generated content may be incorrect.">
            <a:extLst>
              <a:ext uri="{FF2B5EF4-FFF2-40B4-BE49-F238E27FC236}">
                <a16:creationId xmlns:a16="http://schemas.microsoft.com/office/drawing/2014/main" id="{FC36CEC7-FDA6-D06C-A6AA-8815DA8B5D3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999" y="1296057"/>
            <a:ext cx="1736518" cy="19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150AB-5102-03BE-09AD-CE32654AB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2E520A-6272-926D-EFBE-08FDA64E402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E591F1-B4FF-920A-A7D3-EC8EA6896C6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15</a:t>
            </a:fld>
            <a:endParaRPr lang="pt-pt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F8538-120B-AF64-1ED6-E90D367C70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Comparação das funcionalidades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2529AD-D16C-62AA-58C1-A504E881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Advanced vs. Standard</a:t>
            </a:r>
          </a:p>
        </p:txBody>
      </p:sp>
      <p:graphicFrame>
        <p:nvGraphicFramePr>
          <p:cNvPr id="10" name="Tabella 17">
            <a:extLst>
              <a:ext uri="{FF2B5EF4-FFF2-40B4-BE49-F238E27FC236}">
                <a16:creationId xmlns:a16="http://schemas.microsoft.com/office/drawing/2014/main" id="{EE68B996-B7DB-4B6F-3753-B48ED09A0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557772"/>
              </p:ext>
            </p:extLst>
          </p:nvPr>
        </p:nvGraphicFramePr>
        <p:xfrm>
          <a:off x="481377" y="1162724"/>
          <a:ext cx="11232000" cy="4821401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4032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</a:tblGrid>
              <a:tr h="26545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/>
                          <a:ea typeface="+mn-ea"/>
                          <a:cs typeface="+mn-cs"/>
                          <a:sym typeface=""/>
                        </a:rPr>
                        <a:t>MH20-70</a:t>
                      </a: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/>
                          <a:ea typeface="+mn-ea"/>
                          <a:cs typeface="+mn-cs"/>
                        </a:rPr>
                        <a:t> - Standard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/>
                          <a:ea typeface="+mn-ea"/>
                          <a:cs typeface="+mn-cs"/>
                          <a:sym typeface=""/>
                        </a:rPr>
                        <a:t>MH35-85</a:t>
                      </a: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/>
                          <a:ea typeface="+mn-ea"/>
                          <a:cs typeface="+mn-cs"/>
                        </a:rPr>
                        <a:t> - Advanced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Caldeira energeticamente eficiente (caldeira nova)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noProof="0" dirty="0">
                        <a:solidFill>
                          <a:srgbClr val="28313F"/>
                        </a:solidFill>
                        <a:effectLst/>
                        <a:latin typeface="Roboto Light" panose="02000000000000000000" pitchFamily="2" charset="0"/>
                      </a:endParaRPr>
                    </a:p>
                  </a:txBody>
                  <a:tcPr marL="0" marR="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noProof="0" dirty="0">
                        <a:solidFill>
                          <a:srgbClr val="28313F"/>
                        </a:solidFill>
                        <a:effectLst/>
                        <a:latin typeface="Segoe MDL2 Asset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Caldeira EcoPower™ 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b="0" i="0" u="none" baseline="0"/>
                        <a:t>Compatível com biocombustível (B7,</a:t>
                      </a:r>
                      <a:r>
                        <a:rPr lang="pt-pt" sz="1100" b="0" i="0" u="none" strike="noStrike" baseline="0">
                          <a:effectLst/>
                        </a:rPr>
                        <a:t>B10, B20, B30 e XTL/HVO)</a:t>
                      </a:r>
                      <a:endParaRPr lang="pt-pt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Segoe MDL2 Assets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Sistema de detergente interno 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Segoe MDL2 Assets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Lança universal 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Segoe MDL2 Asset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1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Lança de pressão ajustável (Tornado)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Segoe MDL2 Assets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Interface do utilizador atualizada 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Segoe MDL2 Asset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Segoe MDL2 Assets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Bloquear a máquina para definições específicas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Segoe MDL2 Assets"/>
                        <a:ea typeface="Roboto Light" panose="02000000000000000000" pitchFamily="2" charset="0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Indicador de manutenção e janelas pop-up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Diagnóstico da máquina e resolução de problemas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819214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Sensor de combustível 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Segoe MDL2 Asset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Segoe MDL2 Asset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191312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Sensor de chama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527912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Sistema anti-pedra 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677417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Vaporização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958639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*Enrolador de mangueira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*Pistões cerâmicos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Segoe MDL2 Assets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643813"/>
                  </a:ext>
                </a:extLst>
              </a:tr>
              <a:tr h="267997">
                <a:tc>
                  <a:txBody>
                    <a:bodyPr/>
                    <a:lstStyle/>
                    <a:p>
                      <a:pPr algn="l" rtl="0"/>
                      <a:r>
                        <a:rPr lang="pt-pt" sz="1100" b="0" i="0" u="none" baseline="0"/>
                        <a:t>*Fluxo ativado</a:t>
                      </a: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Segoe MDL2 Assets"/>
                        <a:ea typeface="+mn-ea"/>
                        <a:cs typeface="+mn-cs"/>
                      </a:endParaRPr>
                    </a:p>
                  </a:txBody>
                  <a:tcPr marL="0" marR="0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Segoe MDL2 Assets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  <p:sp>
        <p:nvSpPr>
          <p:cNvPr id="8" name="Pladsholder til indhold 3">
            <a:extLst>
              <a:ext uri="{FF2B5EF4-FFF2-40B4-BE49-F238E27FC236}">
                <a16:creationId xmlns:a16="http://schemas.microsoft.com/office/drawing/2014/main" id="{6A4948CF-09F7-3A5D-62A5-99926F34D185}"/>
              </a:ext>
            </a:extLst>
          </p:cNvPr>
          <p:cNvSpPr txBox="1">
            <a:spLocks/>
          </p:cNvSpPr>
          <p:nvPr/>
        </p:nvSpPr>
        <p:spPr>
          <a:xfrm>
            <a:off x="479425" y="6155029"/>
            <a:ext cx="5453230" cy="153889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pt-pt" sz="900" b="0" i="0" u="none" baseline="0"/>
              <a:t>*Em máquinas selecionadas </a:t>
            </a:r>
          </a:p>
        </p:txBody>
      </p:sp>
    </p:spTree>
    <p:extLst>
      <p:ext uri="{BB962C8B-B14F-4D97-AF65-F5344CB8AC3E}">
        <p14:creationId xmlns:p14="http://schemas.microsoft.com/office/powerpoint/2010/main" val="34154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AC11-C7C1-5137-9CA4-2B996F618B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8F385-614A-58B4-7751-8B0EE515A5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>
                <a:spcAft>
                  <a:spcPts val="600"/>
                </a:spcAft>
              </a:pPr>
              <a:t>16</a:t>
            </a:fld>
            <a:endParaRPr lang="pt-pt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26C1B-7CAD-A9FE-B724-605DECAB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 vert="horz" lIns="0" tIns="0" rIns="0" bIns="0" rtlCol="0" anchor="t">
            <a:normAutofit/>
          </a:bodyPr>
          <a:lstStyle/>
          <a:p>
            <a:pPr algn="l" rtl="0"/>
            <a:r>
              <a:rPr lang="pt-pt" b="0" i="0" u="none" baseline="0"/>
              <a:t>Gama Advanced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3D1433-8F76-AAB7-877C-8F6B7FD81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anchor="t">
            <a:noAutofit/>
          </a:bodyPr>
          <a:lstStyle/>
          <a:p>
            <a:pPr algn="l" rtl="0"/>
            <a:r>
              <a:rPr lang="pt-pt" b="1" i="0" u="none" baseline="0"/>
              <a:t>MH35-85</a:t>
            </a:r>
          </a:p>
        </p:txBody>
      </p:sp>
      <p:pic>
        <p:nvPicPr>
          <p:cNvPr id="9" name="Picture 8" descr="A machine with wheels on it&#10;&#10;AI-generated content may be incorrect.">
            <a:extLst>
              <a:ext uri="{FF2B5EF4-FFF2-40B4-BE49-F238E27FC236}">
                <a16:creationId xmlns:a16="http://schemas.microsoft.com/office/drawing/2014/main" id="{10F20B96-5E4E-80F4-FFF7-4D38B589DB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83" y="1376776"/>
            <a:ext cx="4638384" cy="4903374"/>
          </a:xfrm>
          <a:prstGeom prst="rect">
            <a:avLst/>
          </a:prstGeom>
        </p:spPr>
      </p:pic>
      <p:pic>
        <p:nvPicPr>
          <p:cNvPr id="11" name="Picture 10" descr="A close-up of a device&#10;&#10;AI-generated content may be incorrect.">
            <a:extLst>
              <a:ext uri="{FF2B5EF4-FFF2-40B4-BE49-F238E27FC236}">
                <a16:creationId xmlns:a16="http://schemas.microsoft.com/office/drawing/2014/main" id="{2B509712-F195-1FC7-2D3F-B69BA3F2A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553" y="1925183"/>
            <a:ext cx="4903108" cy="300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with wheels on it&#10;&#10;AI-generated content may be incorrect.">
            <a:extLst>
              <a:ext uri="{FF2B5EF4-FFF2-40B4-BE49-F238E27FC236}">
                <a16:creationId xmlns:a16="http://schemas.microsoft.com/office/drawing/2014/main" id="{3E6CB82D-94CD-FFA5-E5A3-8BC70AE9B7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926" y="895992"/>
            <a:ext cx="5572741" cy="580144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069F36-0ECE-4449-5823-9A6459251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Vantagens do produto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F29DE9E-357C-4AC4-1132-D8B55C4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MH35-85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950DB-5800-BF60-59A7-C02B4F557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7439-FCED-FE1F-BD98-DD00637C02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17</a:t>
            </a:fld>
            <a:endParaRPr lang="pt-pt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DB031-D64E-8EAD-261B-B6C3861CEEC6}"/>
              </a:ext>
            </a:extLst>
          </p:cNvPr>
          <p:cNvSpPr/>
          <p:nvPr/>
        </p:nvSpPr>
        <p:spPr>
          <a:xfrm>
            <a:off x="479421" y="1439742"/>
            <a:ext cx="4420569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Caixa de armazenamento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Armazene as ferramentas ou no porta-luvas ou nas superfícies texturadas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B97BA7-51E7-2099-AF08-192D4669682B}"/>
              </a:ext>
            </a:extLst>
          </p:cNvPr>
          <p:cNvSpPr/>
          <p:nvPr/>
        </p:nvSpPr>
        <p:spPr>
          <a:xfrm>
            <a:off x="479422" y="2197983"/>
            <a:ext cx="3003556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Roboto Medium" panose="02000000000000000000" pitchFamily="2" charset="0"/>
              </a:rPr>
              <a:t>Mangueira com armadura de aço</a:t>
            </a:r>
            <a:br>
              <a:rPr lang="pt-pt" sz="1100"/>
            </a:br>
            <a:r>
              <a:rPr lang="pt-pt" sz="1100" b="0" i="0" u="none" baseline="0"/>
              <a:t>Mangueira durável e flexível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98A648-00F5-CFE4-F05D-ED8E8755E54B}"/>
              </a:ext>
            </a:extLst>
          </p:cNvPr>
          <p:cNvSpPr/>
          <p:nvPr/>
        </p:nvSpPr>
        <p:spPr>
          <a:xfrm>
            <a:off x="479422" y="3101800"/>
            <a:ext cx="3175193" cy="686213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Sensor de chama atualizado 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Deteta chamas, evitando o alagamento indesejado da caldeira quando em modo estacionário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764611-337F-9EF3-4A28-7506ED623C20}"/>
              </a:ext>
            </a:extLst>
          </p:cNvPr>
          <p:cNvSpPr/>
          <p:nvPr/>
        </p:nvSpPr>
        <p:spPr>
          <a:xfrm>
            <a:off x="422116" y="5237842"/>
            <a:ext cx="3232499" cy="889346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Lança Tornado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Lança dupla com ajuste de pressão. Realize o trabalho com um bocal de alta eficiência ou reduza a pressão para enxaguar ou evitar salpicos.</a:t>
            </a:r>
          </a:p>
        </p:txBody>
      </p:sp>
      <p:cxnSp>
        <p:nvCxnSpPr>
          <p:cNvPr id="46" name="Straight Arrow Connector 38">
            <a:extLst>
              <a:ext uri="{FF2B5EF4-FFF2-40B4-BE49-F238E27FC236}">
                <a16:creationId xmlns:a16="http://schemas.microsoft.com/office/drawing/2014/main" id="{FEFA5BFC-0DB4-D39C-001B-3E056E9047F6}"/>
              </a:ext>
            </a:extLst>
          </p:cNvPr>
          <p:cNvCxnSpPr>
            <a:cxnSpLocks/>
          </p:cNvCxnSpPr>
          <p:nvPr/>
        </p:nvCxnSpPr>
        <p:spPr>
          <a:xfrm>
            <a:off x="475521" y="2006762"/>
            <a:ext cx="4667458" cy="12700"/>
          </a:xfrm>
          <a:prstGeom prst="bentConnector3">
            <a:avLst>
              <a:gd name="adj1" fmla="val 5358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4C6567FA-7D24-5AEF-86EE-7973AA9045AD}"/>
              </a:ext>
            </a:extLst>
          </p:cNvPr>
          <p:cNvSpPr/>
          <p:nvPr/>
        </p:nvSpPr>
        <p:spPr>
          <a:xfrm>
            <a:off x="7718323" y="5394726"/>
            <a:ext cx="4065196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Ranhuras para empilhador </a:t>
            </a:r>
            <a:br>
              <a:rPr lang="pt-pt" sz="1100" dirty="0"/>
            </a:br>
            <a:r>
              <a:rPr lang="pt-pt" sz="1100" b="0" i="0" u="none" baseline="0" dirty="0"/>
              <a:t>Eleve ou mova a máquina de forma estável com um empilhador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D4B4397-88CC-B2C5-A45F-4DC1D17B5F38}"/>
              </a:ext>
            </a:extLst>
          </p:cNvPr>
          <p:cNvSpPr/>
          <p:nvPr/>
        </p:nvSpPr>
        <p:spPr>
          <a:xfrm>
            <a:off x="8772807" y="1446682"/>
            <a:ext cx="2937815" cy="686213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Roboto Medium" panose="02000000000000000000" pitchFamily="2" charset="0"/>
              </a:rPr>
              <a:t>Pistola Ergo 2000 com acoplamento rápido </a:t>
            </a:r>
            <a:br>
              <a:rPr lang="pt-pt" sz="1100"/>
            </a:br>
            <a:r>
              <a:rPr lang="pt-pt" sz="1100" b="0" i="0" u="none" baseline="0"/>
              <a:t>Conceito de acessórios ergonómicos que 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melhora o manuseamento e reduz o esforço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E80E876-EFCE-3325-7351-3C5CE1FF9054}"/>
              </a:ext>
            </a:extLst>
          </p:cNvPr>
          <p:cNvSpPr/>
          <p:nvPr/>
        </p:nvSpPr>
        <p:spPr>
          <a:xfrm>
            <a:off x="8177498" y="2447459"/>
            <a:ext cx="3533125" cy="889346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Interface do utilizador atualizada</a:t>
            </a:r>
            <a:br>
              <a:rPr lang="pt-pt" sz="1100" dirty="0"/>
            </a:br>
            <a:r>
              <a:rPr lang="pt-pt" sz="1100" b="0" i="0" u="none" baseline="0" dirty="0"/>
              <a:t>Personalize os modos de limpeza e bloqueie as máquinas </a:t>
            </a:r>
            <a:br>
              <a:rPr lang="pt-pt" sz="1100" dirty="0"/>
            </a:br>
            <a:r>
              <a:rPr lang="pt-pt" sz="1100" b="0" i="0" u="none" baseline="0" dirty="0"/>
              <a:t>nas definições. Obtenha informações sobre o estado da máquina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D877A1F-613C-C2FE-B423-7F70E5488D0C}"/>
              </a:ext>
            </a:extLst>
          </p:cNvPr>
          <p:cNvSpPr/>
          <p:nvPr/>
        </p:nvSpPr>
        <p:spPr>
          <a:xfrm>
            <a:off x="8772807" y="3448236"/>
            <a:ext cx="2937816" cy="889346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Enrolador de mangueira</a:t>
            </a:r>
            <a:br>
              <a:rPr lang="pt-pt" sz="1100" dirty="0">
                <a:latin typeface="+mj-lt"/>
                <a:ea typeface="Roboto Medium" panose="02000000000000000000" pitchFamily="2" charset="0"/>
              </a:rPr>
            </a:br>
            <a:r>
              <a:rPr lang="pt-pt" sz="1100" b="0" i="0" u="none" baseline="0" dirty="0"/>
              <a:t>Enrolador de mangueira guiado para um enrolamento fácil com uma só mão 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 dirty="0"/>
              <a:t>e armazenamento protegido da mangueira 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DB329AB-231D-1B77-9ACC-65D5F29D13D2}"/>
              </a:ext>
            </a:extLst>
          </p:cNvPr>
          <p:cNvSpPr/>
          <p:nvPr/>
        </p:nvSpPr>
        <p:spPr>
          <a:xfrm>
            <a:off x="428668" y="4174843"/>
            <a:ext cx="3438747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Roboto Medium" panose="02000000000000000000" pitchFamily="2" charset="0"/>
              </a:rPr>
              <a:t>Travão de estacionamento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Travão fácil de estacionar e mover com o pé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EF934E6-3209-AB8B-D801-208D63D8F447}"/>
              </a:ext>
            </a:extLst>
          </p:cNvPr>
          <p:cNvSpPr/>
          <p:nvPr/>
        </p:nvSpPr>
        <p:spPr>
          <a:xfrm>
            <a:off x="8386916" y="4449013"/>
            <a:ext cx="3323706" cy="686213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Sistema de detergente de alta pressão interno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 dirty="0"/>
              <a:t>A dosagem precisa atualizada do detergente garante resultados de limpeza económicos e excelentes 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88827C2D-C99A-5FB2-323E-CFA00DD4EDD5}"/>
              </a:ext>
            </a:extLst>
          </p:cNvPr>
          <p:cNvCxnSpPr>
            <a:cxnSpLocks/>
          </p:cNvCxnSpPr>
          <p:nvPr/>
        </p:nvCxnSpPr>
        <p:spPr>
          <a:xfrm rot="10800000">
            <a:off x="4899990" y="1695236"/>
            <a:ext cx="6815100" cy="468286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8">
            <a:extLst>
              <a:ext uri="{FF2B5EF4-FFF2-40B4-BE49-F238E27FC236}">
                <a16:creationId xmlns:a16="http://schemas.microsoft.com/office/drawing/2014/main" id="{EF2FA601-AE70-72A4-DE12-E89FC090C7DB}"/>
              </a:ext>
            </a:extLst>
          </p:cNvPr>
          <p:cNvCxnSpPr>
            <a:cxnSpLocks/>
          </p:cNvCxnSpPr>
          <p:nvPr/>
        </p:nvCxnSpPr>
        <p:spPr>
          <a:xfrm>
            <a:off x="488945" y="2607700"/>
            <a:ext cx="3830724" cy="57981"/>
          </a:xfrm>
          <a:prstGeom prst="bentConnector3">
            <a:avLst>
              <a:gd name="adj1" fmla="val 100282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38">
            <a:extLst>
              <a:ext uri="{FF2B5EF4-FFF2-40B4-BE49-F238E27FC236}">
                <a16:creationId xmlns:a16="http://schemas.microsoft.com/office/drawing/2014/main" id="{FE45CFEC-6C4D-DC68-8178-16AF44A226DB}"/>
              </a:ext>
            </a:extLst>
          </p:cNvPr>
          <p:cNvCxnSpPr>
            <a:cxnSpLocks/>
          </p:cNvCxnSpPr>
          <p:nvPr/>
        </p:nvCxnSpPr>
        <p:spPr>
          <a:xfrm flipV="1">
            <a:off x="69927" y="4375404"/>
            <a:ext cx="6134930" cy="1814267"/>
          </a:xfrm>
          <a:prstGeom prst="bentConnector3">
            <a:avLst>
              <a:gd name="adj1" fmla="val 61608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88">
            <a:extLst>
              <a:ext uri="{FF2B5EF4-FFF2-40B4-BE49-F238E27FC236}">
                <a16:creationId xmlns:a16="http://schemas.microsoft.com/office/drawing/2014/main" id="{C9AC49D3-C80A-3D20-7875-A60745C877CE}"/>
              </a:ext>
            </a:extLst>
          </p:cNvPr>
          <p:cNvCxnSpPr>
            <a:cxnSpLocks/>
          </p:cNvCxnSpPr>
          <p:nvPr/>
        </p:nvCxnSpPr>
        <p:spPr>
          <a:xfrm rot="10800000">
            <a:off x="5589171" y="1891944"/>
            <a:ext cx="6239706" cy="1364990"/>
          </a:xfrm>
          <a:prstGeom prst="bentConnector3">
            <a:avLst>
              <a:gd name="adj1" fmla="val 59297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88">
            <a:extLst>
              <a:ext uri="{FF2B5EF4-FFF2-40B4-BE49-F238E27FC236}">
                <a16:creationId xmlns:a16="http://schemas.microsoft.com/office/drawing/2014/main" id="{15DAD289-09B7-9B76-960D-8616323DE3E7}"/>
              </a:ext>
            </a:extLst>
          </p:cNvPr>
          <p:cNvCxnSpPr>
            <a:cxnSpLocks/>
          </p:cNvCxnSpPr>
          <p:nvPr/>
        </p:nvCxnSpPr>
        <p:spPr>
          <a:xfrm rot="10800000">
            <a:off x="7796989" y="3256936"/>
            <a:ext cx="3986530" cy="1020097"/>
          </a:xfrm>
          <a:prstGeom prst="bentConnector3">
            <a:avLst>
              <a:gd name="adj1" fmla="val 7244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88">
            <a:extLst>
              <a:ext uri="{FF2B5EF4-FFF2-40B4-BE49-F238E27FC236}">
                <a16:creationId xmlns:a16="http://schemas.microsoft.com/office/drawing/2014/main" id="{79FF6A1C-8780-49A8-E387-FC74D23360AB}"/>
              </a:ext>
            </a:extLst>
          </p:cNvPr>
          <p:cNvCxnSpPr>
            <a:cxnSpLocks/>
          </p:cNvCxnSpPr>
          <p:nvPr/>
        </p:nvCxnSpPr>
        <p:spPr>
          <a:xfrm rot="10800000">
            <a:off x="7867650" y="3676865"/>
            <a:ext cx="3845208" cy="1463374"/>
          </a:xfrm>
          <a:prstGeom prst="bentConnector3">
            <a:avLst>
              <a:gd name="adj1" fmla="val 9351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8">
            <a:extLst>
              <a:ext uri="{FF2B5EF4-FFF2-40B4-BE49-F238E27FC236}">
                <a16:creationId xmlns:a16="http://schemas.microsoft.com/office/drawing/2014/main" id="{33163BE7-F79E-B4DF-5734-8B18F518BF5C}"/>
              </a:ext>
            </a:extLst>
          </p:cNvPr>
          <p:cNvCxnSpPr>
            <a:cxnSpLocks/>
          </p:cNvCxnSpPr>
          <p:nvPr/>
        </p:nvCxnSpPr>
        <p:spPr>
          <a:xfrm flipV="1">
            <a:off x="363123" y="3129588"/>
            <a:ext cx="5601151" cy="658772"/>
          </a:xfrm>
          <a:prstGeom prst="bentConnector3">
            <a:avLst>
              <a:gd name="adj1" fmla="val 60357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38">
            <a:extLst>
              <a:ext uri="{FF2B5EF4-FFF2-40B4-BE49-F238E27FC236}">
                <a16:creationId xmlns:a16="http://schemas.microsoft.com/office/drawing/2014/main" id="{800DA95B-FAA1-7E9E-6D13-EC9E6BD6DD22}"/>
              </a:ext>
            </a:extLst>
          </p:cNvPr>
          <p:cNvCxnSpPr>
            <a:cxnSpLocks/>
          </p:cNvCxnSpPr>
          <p:nvPr/>
        </p:nvCxnSpPr>
        <p:spPr>
          <a:xfrm flipV="1">
            <a:off x="419493" y="4036007"/>
            <a:ext cx="4081337" cy="621917"/>
          </a:xfrm>
          <a:prstGeom prst="bentConnector3">
            <a:avLst>
              <a:gd name="adj1" fmla="val 7025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88">
            <a:extLst>
              <a:ext uri="{FF2B5EF4-FFF2-40B4-BE49-F238E27FC236}">
                <a16:creationId xmlns:a16="http://schemas.microsoft.com/office/drawing/2014/main" id="{99526C65-ACA3-40CD-B97F-E30F66781F85}"/>
              </a:ext>
            </a:extLst>
          </p:cNvPr>
          <p:cNvCxnSpPr>
            <a:cxnSpLocks/>
          </p:cNvCxnSpPr>
          <p:nvPr/>
        </p:nvCxnSpPr>
        <p:spPr>
          <a:xfrm flipH="1" flipV="1">
            <a:off x="8177498" y="5884552"/>
            <a:ext cx="3606021" cy="22858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5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DD2A94E-6708-EBF6-4888-93EAA880EBF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ACDE239-48EB-97DD-2C71-95D19341448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>
                <a:spcAft>
                  <a:spcPts val="600"/>
                </a:spcAft>
              </a:pPr>
              <a:t>18</a:t>
            </a:fld>
            <a:endParaRPr lang="pt-pt" noProof="0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67C5442-2B4C-4278-9FAB-BBEA208FB9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 vert="horz" lIns="0" tIns="0" rIns="0" bIns="0" rtlCol="0" anchor="t">
            <a:normAutofit/>
          </a:bodyPr>
          <a:lstStyle/>
          <a:p>
            <a:pPr algn="l" rtl="0"/>
            <a:r>
              <a:rPr lang="pt-pt" b="0" i="0" u="none" baseline="0"/>
              <a:t>Digital simples</a:t>
            </a: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81D98FB9-8E95-4544-7B4D-9E81B1AD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anchor="t">
            <a:noAutofit/>
          </a:bodyPr>
          <a:lstStyle/>
          <a:p>
            <a:pPr algn="l" rtl="0"/>
            <a:r>
              <a:rPr lang="pt-pt" b="1" i="0" u="none" baseline="0"/>
              <a:t>Interface do utilizador atualizada</a:t>
            </a:r>
          </a:p>
        </p:txBody>
      </p:sp>
      <p:pic>
        <p:nvPicPr>
          <p:cNvPr id="10" name="Picture 9" descr="A close-up of a device&#10;&#10;AI-generated content may be incorrect.">
            <a:extLst>
              <a:ext uri="{FF2B5EF4-FFF2-40B4-BE49-F238E27FC236}">
                <a16:creationId xmlns:a16="http://schemas.microsoft.com/office/drawing/2014/main" id="{65CA3DBB-70E6-3C22-E650-FF1CFC0E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53" y="1925183"/>
            <a:ext cx="4903108" cy="300763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F5103EC-A405-4DC2-A248-70846EAD9DAD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216000" tIns="216000" rIns="180000" bIns="216000" rtlCol="0" anchor="t">
            <a:noAutofit/>
          </a:bodyPr>
          <a:lstStyle/>
          <a:p>
            <a:pPr marL="171450" indent="-171450" algn="l" rtl="0">
              <a:spcBef>
                <a:spcPts val="1000"/>
              </a:spcBef>
            </a:pPr>
            <a:r>
              <a:rPr lang="pt-pt" sz="1200" b="0" i="0" u="none" baseline="0" dirty="0">
                <a:ea typeface="Roboto Light"/>
                <a:cs typeface="Roboto Light"/>
              </a:rPr>
              <a:t>Ligue a máquina no interruptor de ligar/desligar e a máquina inicia na última predefinição utilizada.</a:t>
            </a:r>
            <a:endParaRPr lang="pt-pt" sz="1600" noProof="0" dirty="0"/>
          </a:p>
          <a:p>
            <a:pPr marL="198755" indent="-198755" algn="l" rtl="0">
              <a:spcBef>
                <a:spcPts val="1000"/>
              </a:spcBef>
            </a:pPr>
            <a:r>
              <a:rPr lang="pt-pt" sz="1200" b="0" i="0" u="none" baseline="0" dirty="0">
                <a:ea typeface="Roboto Light"/>
                <a:cs typeface="Roboto Light"/>
              </a:rPr>
              <a:t>Ajuste a máquina através do botão rotativo robusto e do botão de menu e de retorno à prova de água. </a:t>
            </a:r>
          </a:p>
          <a:p>
            <a:pPr marL="198755" indent="-198755" algn="l" rtl="0">
              <a:spcBef>
                <a:spcPts val="1000"/>
              </a:spcBef>
            </a:pPr>
            <a:r>
              <a:rPr lang="pt-pt" sz="1200" b="0" i="0" u="none" baseline="0" dirty="0">
                <a:ea typeface="Roboto Light"/>
                <a:cs typeface="Roboto Light"/>
              </a:rPr>
              <a:t>A máquina vem com 5 predefinições que podem ser rapidamente ajustadas, ocultadas ou adicionadas com nomes personalizados.</a:t>
            </a:r>
          </a:p>
          <a:p>
            <a:pPr marL="198755" indent="-198755" algn="l" rtl="0">
              <a:spcBef>
                <a:spcPts val="1000"/>
              </a:spcBef>
            </a:pPr>
            <a:r>
              <a:rPr lang="pt-pt" sz="1200" b="0" i="0" u="none" baseline="0" dirty="0">
                <a:ea typeface="Roboto Light"/>
                <a:cs typeface="Roboto Light"/>
              </a:rPr>
              <a:t>O visor apresenta a temperatura, a pressão e a % da solução de detergente. </a:t>
            </a:r>
          </a:p>
          <a:p>
            <a:pPr marL="198755" indent="-198755" algn="l" rtl="0">
              <a:spcBef>
                <a:spcPts val="1000"/>
              </a:spcBef>
            </a:pPr>
            <a:r>
              <a:rPr lang="pt-pt" sz="1200" b="0" i="0" u="none" baseline="0" dirty="0">
                <a:ea typeface="Roboto Light"/>
                <a:cs typeface="Roboto Light"/>
              </a:rPr>
              <a:t>As definições podem ser bloqueadas para controlar a temperatura da máquina e as definições do detergente - por motivos de custos e segurança. </a:t>
            </a:r>
          </a:p>
          <a:p>
            <a:pPr marL="198755" indent="-198755" algn="l" rtl="0">
              <a:spcBef>
                <a:spcPts val="1000"/>
              </a:spcBef>
            </a:pPr>
            <a:r>
              <a:rPr lang="pt-pt" sz="1200" b="0" i="0" u="none" baseline="0" dirty="0">
                <a:ea typeface="Roboto Light"/>
                <a:cs typeface="Roboto Light"/>
              </a:rPr>
              <a:t>O visor pode ser ajustado para os idiomas locais.</a:t>
            </a:r>
          </a:p>
          <a:p>
            <a:pPr marL="198755" indent="-198755" algn="l" rtl="0">
              <a:spcBef>
                <a:spcPts val="1000"/>
              </a:spcBef>
            </a:pPr>
            <a:r>
              <a:rPr lang="pt-pt" sz="1200" b="0" i="0" u="none" baseline="0" dirty="0">
                <a:ea typeface="Roboto Light"/>
                <a:cs typeface="Roboto Light"/>
              </a:rPr>
              <a:t>Quando é necessário efetuar a manutenção, ocorrem trabalhos de manutenção menores ou avarias, o visor apresenta uma janela pop-up e os passos seguintes para facilitar o manuseamento e manter a máquina limpa. </a:t>
            </a:r>
          </a:p>
          <a:p>
            <a:pPr marL="198755" indent="-198755" algn="l" rtl="0">
              <a:spcBef>
                <a:spcPts val="1000"/>
              </a:spcBef>
            </a:pPr>
            <a:r>
              <a:rPr lang="pt-pt" sz="1200" b="0" i="0" u="none" baseline="0" dirty="0">
                <a:ea typeface="Roboto Light"/>
                <a:cs typeface="Roboto Light"/>
              </a:rPr>
              <a:t>As máquinas podem mostrar as melhores práticas de limpeza de HPW, orientações da máquina para os utilizadores a bordo e informações de utilização. </a:t>
            </a:r>
            <a:endParaRPr lang="pt-pt" sz="1200" noProof="0" dirty="0"/>
          </a:p>
        </p:txBody>
      </p:sp>
    </p:spTree>
    <p:extLst>
      <p:ext uri="{BB962C8B-B14F-4D97-AF65-F5344CB8AC3E}">
        <p14:creationId xmlns:p14="http://schemas.microsoft.com/office/powerpoint/2010/main" val="6332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350F49-70A5-CC85-9937-8D985624A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>
                <a:ea typeface="Roboto Light"/>
                <a:cs typeface="Roboto Light"/>
              </a:rPr>
              <a:t>Primeira utilização e familiarização com a máquina e a interface do utilizador </a:t>
            </a:r>
            <a:endParaRPr lang="pt-pt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2457487-FA7A-B85D-30C1-5971360B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>
                <a:ea typeface="+mj-lt"/>
                <a:cs typeface="+mj-lt"/>
              </a:rPr>
              <a:t>Interface do utilizador atualizada</a:t>
            </a:r>
            <a:endParaRPr lang="pt-pt" sz="3200" noProof="0" dirty="0">
              <a:ea typeface="+mj-lt"/>
              <a:cs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774DC1-357D-5777-97F0-0528BB22DB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9CF82-7D3F-9547-5370-B1177B012A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19</a:t>
            </a:fld>
            <a:endParaRPr lang="pt-pt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5B890-683C-732A-AF7F-10CCB088B8D5}"/>
              </a:ext>
            </a:extLst>
          </p:cNvPr>
          <p:cNvSpPr txBox="1"/>
          <p:nvPr/>
        </p:nvSpPr>
        <p:spPr>
          <a:xfrm>
            <a:off x="489857" y="1396999"/>
            <a:ext cx="983355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pt-pt" sz="1600" b="1" i="0" u="none" baseline="0">
                <a:ea typeface="Roboto Light"/>
                <a:cs typeface="Roboto Light"/>
              </a:rPr>
              <a:t>Primeira utilização </a:t>
            </a:r>
            <a:r>
              <a:rPr lang="pt-pt" sz="1600" b="0" i="0" u="none" baseline="0">
                <a:ea typeface="Roboto Light"/>
                <a:cs typeface="Roboto Light"/>
              </a:rPr>
              <a:t>- o utilizador é guiado através desta sequência no primeiro arranque quando a máquina é nova</a:t>
            </a:r>
          </a:p>
        </p:txBody>
      </p:sp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1078874-7412-2212-07F7-6FA703C1E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76" y="1720397"/>
            <a:ext cx="2095047" cy="1194707"/>
          </a:xfrm>
          <a:prstGeom prst="rect">
            <a:avLst/>
          </a:prstGeom>
        </p:spPr>
      </p:pic>
      <p:pic>
        <p:nvPicPr>
          <p:cNvPr id="11" name="Picture 10" descr="A screen shot of a device&#10;&#10;AI-generated content may be incorrect.">
            <a:extLst>
              <a:ext uri="{FF2B5EF4-FFF2-40B4-BE49-F238E27FC236}">
                <a16:creationId xmlns:a16="http://schemas.microsoft.com/office/drawing/2014/main" id="{A298E303-8C17-27E2-5768-9572BB9CF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28" y="1710870"/>
            <a:ext cx="2086429" cy="1195615"/>
          </a:xfrm>
          <a:prstGeom prst="rect">
            <a:avLst/>
          </a:prstGeom>
        </p:spPr>
      </p:pic>
      <p:pic>
        <p:nvPicPr>
          <p:cNvPr id="12" name="Picture 1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D920714-4D45-4D89-C298-089093842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453" y="1711324"/>
            <a:ext cx="2149022" cy="1194708"/>
          </a:xfrm>
          <a:prstGeom prst="rect">
            <a:avLst/>
          </a:prstGeom>
        </p:spPr>
      </p:pic>
      <p:pic>
        <p:nvPicPr>
          <p:cNvPr id="13" name="Picture 12" descr="A black and white screen with white text&#10;&#10;AI-generated content may be incorrect.">
            <a:extLst>
              <a:ext uri="{FF2B5EF4-FFF2-40B4-BE49-F238E27FC236}">
                <a16:creationId xmlns:a16="http://schemas.microsoft.com/office/drawing/2014/main" id="{E4875921-6787-F5CA-782D-8A2A39F2CB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8"/>
          <a:stretch>
            <a:fillRect/>
          </a:stretch>
        </p:blipFill>
        <p:spPr>
          <a:xfrm>
            <a:off x="7242855" y="1710871"/>
            <a:ext cx="2142205" cy="1195654"/>
          </a:xfrm>
          <a:prstGeom prst="rect">
            <a:avLst/>
          </a:prstGeom>
        </p:spPr>
      </p:pic>
      <p:pic>
        <p:nvPicPr>
          <p:cNvPr id="14" name="Picture 13" descr="A screen shot of a device&#10;&#10;AI-generated content may be incorrect.">
            <a:extLst>
              <a:ext uri="{FF2B5EF4-FFF2-40B4-BE49-F238E27FC236}">
                <a16:creationId xmlns:a16="http://schemas.microsoft.com/office/drawing/2014/main" id="{EE847A92-7748-35CE-5595-C96C6D864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976" y="1716087"/>
            <a:ext cx="2158547" cy="11851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B544EC-A492-BFFF-1623-9C5411CBAEDD}"/>
              </a:ext>
            </a:extLst>
          </p:cNvPr>
          <p:cNvSpPr txBox="1"/>
          <p:nvPr/>
        </p:nvSpPr>
        <p:spPr>
          <a:xfrm>
            <a:off x="480785" y="3111499"/>
            <a:ext cx="75111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pt-pt" sz="1600" b="1" i="0" u="none" baseline="0">
                <a:ea typeface="Roboto Light"/>
                <a:cs typeface="Roboto Light"/>
              </a:rPr>
              <a:t>Guia de início rápido</a:t>
            </a:r>
            <a:r>
              <a:rPr lang="pt-pt" sz="1600" b="0" i="0" u="none" baseline="0">
                <a:ea typeface="Roboto Light"/>
                <a:cs typeface="Roboto Light"/>
              </a:rPr>
              <a:t> - encontra-se no Menu e pode ser ligado para cada arranque </a:t>
            </a:r>
            <a:endParaRPr lang="pt-pt" sz="1600" noProof="0" dirty="0"/>
          </a:p>
        </p:txBody>
      </p:sp>
      <p:pic>
        <p:nvPicPr>
          <p:cNvPr id="16" name="Picture 15" descr="A screenshot of a device&#10;&#10;AI-generated content may be incorrect.">
            <a:extLst>
              <a:ext uri="{FF2B5EF4-FFF2-40B4-BE49-F238E27FC236}">
                <a16:creationId xmlns:a16="http://schemas.microsoft.com/office/drawing/2014/main" id="{42712213-C535-6372-4CAB-EF330D974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51" y="3430134"/>
            <a:ext cx="2081440" cy="1186090"/>
          </a:xfrm>
          <a:prstGeom prst="rect">
            <a:avLst/>
          </a:prstGeom>
        </p:spPr>
      </p:pic>
      <p:pic>
        <p:nvPicPr>
          <p:cNvPr id="17" name="Picture 16" descr="A screen shot of a device&#10;&#10;AI-generated content may be incorrect.">
            <a:extLst>
              <a:ext uri="{FF2B5EF4-FFF2-40B4-BE49-F238E27FC236}">
                <a16:creationId xmlns:a16="http://schemas.microsoft.com/office/drawing/2014/main" id="{C33F3A6F-9114-F599-9A71-2FCFDF39F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9842" y="3432856"/>
            <a:ext cx="2089604" cy="1180647"/>
          </a:xfrm>
          <a:prstGeom prst="rect">
            <a:avLst/>
          </a:prstGeom>
        </p:spPr>
      </p:pic>
      <p:pic>
        <p:nvPicPr>
          <p:cNvPr id="18" name="Picture 17" descr="A close-up of a device&#10;&#10;AI-generated content may be incorrect.">
            <a:extLst>
              <a:ext uri="{FF2B5EF4-FFF2-40B4-BE49-F238E27FC236}">
                <a16:creationId xmlns:a16="http://schemas.microsoft.com/office/drawing/2014/main" id="{A7A0D0D5-3701-7401-1D34-783BA2421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1412" y="3431948"/>
            <a:ext cx="2153104" cy="1182461"/>
          </a:xfrm>
          <a:prstGeom prst="rect">
            <a:avLst/>
          </a:prstGeom>
        </p:spPr>
      </p:pic>
      <p:pic>
        <p:nvPicPr>
          <p:cNvPr id="19" name="Picture 1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1313AB9-77E6-A21D-4BD4-7EBB367379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4669" y="3430361"/>
            <a:ext cx="2156733" cy="1185636"/>
          </a:xfrm>
          <a:prstGeom prst="rect">
            <a:avLst/>
          </a:prstGeom>
        </p:spPr>
      </p:pic>
      <p:pic>
        <p:nvPicPr>
          <p:cNvPr id="22" name="Picture 2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33C228B-E1C4-8EAE-95FA-5E204709BE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7204" y="3427640"/>
            <a:ext cx="2149022" cy="11910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D5176F-78D7-B69F-0621-E6EF84D145AA}"/>
              </a:ext>
            </a:extLst>
          </p:cNvPr>
          <p:cNvSpPr txBox="1"/>
          <p:nvPr/>
        </p:nvSpPr>
        <p:spPr>
          <a:xfrm>
            <a:off x="489856" y="4789713"/>
            <a:ext cx="935264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pt-pt" sz="1600" b="1" i="0" u="none" baseline="0">
                <a:ea typeface="Roboto Light"/>
                <a:cs typeface="Roboto Light"/>
              </a:rPr>
              <a:t>Guia da máquina</a:t>
            </a:r>
            <a:r>
              <a:rPr lang="pt-pt" sz="1600" b="0" i="0" u="none" baseline="0">
                <a:ea typeface="Roboto Light"/>
                <a:cs typeface="Roboto Light"/>
              </a:rPr>
              <a:t> - um guia na interface do utilizador e pontos de contacto na máquina</a:t>
            </a:r>
            <a:endParaRPr lang="pt-pt" sz="1600" noProof="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3708F5F-80FF-63D5-1A19-5773B4AA3F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374" y="5116058"/>
            <a:ext cx="2083254" cy="1252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FB1458-9B9B-EEE6-20BC-145131AC0F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707" y="5116058"/>
            <a:ext cx="2091872" cy="1252311"/>
          </a:xfrm>
          <a:prstGeom prst="rect">
            <a:avLst/>
          </a:prstGeom>
        </p:spPr>
      </p:pic>
      <p:pic>
        <p:nvPicPr>
          <p:cNvPr id="26" name="Picture 25" descr="A screen shot of a device&#10;&#10;AI-generated content may be incorrect.">
            <a:extLst>
              <a:ext uri="{FF2B5EF4-FFF2-40B4-BE49-F238E27FC236}">
                <a16:creationId xmlns:a16="http://schemas.microsoft.com/office/drawing/2014/main" id="{2675324C-52E2-2BA7-F8B8-F1CB4382F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0279" y="5111750"/>
            <a:ext cx="2155372" cy="1251858"/>
          </a:xfrm>
          <a:prstGeom prst="rect">
            <a:avLst/>
          </a:prstGeom>
        </p:spPr>
      </p:pic>
      <p:pic>
        <p:nvPicPr>
          <p:cNvPr id="27" name="Picture 26" descr="A black and blue device with text&#10;&#10;AI-generated content may be incorrect.">
            <a:extLst>
              <a:ext uri="{FF2B5EF4-FFF2-40B4-BE49-F238E27FC236}">
                <a16:creationId xmlns:a16="http://schemas.microsoft.com/office/drawing/2014/main" id="{B63BD821-738B-97C7-9C31-08B3B18870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0588" y="5114698"/>
            <a:ext cx="2146754" cy="12550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982179-8EFB-9B7A-5352-A658195B29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53802" y="5110843"/>
            <a:ext cx="2155826" cy="12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946D-2B2A-40C4-3ACD-EBF379F6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1D123-95EC-AB19-E570-95199E411A6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68167" y="1381125"/>
            <a:ext cx="1962388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Proposta de valor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C879C-5ADF-E127-058B-95F2A07B6C4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68167" y="2222844"/>
            <a:ext cx="2284746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Marca e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A5C7F-8AFB-148F-3D94-30EA30B01CE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3064563"/>
            <a:ext cx="1962388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Segmentos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2374C6-2F55-C9D0-4EF9-205107F461F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906282"/>
            <a:ext cx="207043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Produto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D1613B-608D-82F2-CAE5-EC37D1AC03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64984" y="1381125"/>
            <a:ext cx="207043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Eficiência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BA98B7-9152-573D-4ADA-3FBBDB79FAC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17600" y="1381125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F5D9CF-3BBB-D09D-2F2F-AC9CC0A6F3C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17600" y="2222842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D66DCF-CC37-45DD-B3D2-19B65FAC2CA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3064563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F4CDC84-FD39-2101-0757-15801F95ABE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7600" y="3906282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083ADC-6221-3E7E-CA3E-AC0EAD1D77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614417" y="1381125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5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6982BF-C50D-3468-B43D-04FD09206CA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614417" y="2222842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6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77A2010-3C53-4BF4-E468-358A718ABE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522287" y="2333874"/>
            <a:ext cx="2072021" cy="698238"/>
          </a:xfrm>
        </p:spPr>
        <p:txBody>
          <a:bodyPr/>
          <a:lstStyle/>
          <a:p>
            <a:pPr algn="l" rtl="0"/>
            <a:r>
              <a:rPr lang="pt-pt" b="0" i="0" u="none" baseline="0" dirty="0"/>
              <a:t>Assistência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720AA66-6B52-0DCD-0E3F-2F9F4C12F32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571035" y="3127651"/>
            <a:ext cx="1858330" cy="698238"/>
          </a:xfrm>
        </p:spPr>
        <p:txBody>
          <a:bodyPr/>
          <a:lstStyle/>
          <a:p>
            <a:pPr algn="l" rtl="0"/>
            <a:r>
              <a:rPr lang="pt-pt" b="0" i="0" u="none" baseline="0" dirty="0"/>
              <a:t>Patentes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CD9E316-F913-645C-4E01-97214ECF1E1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571035" y="3921428"/>
            <a:ext cx="2180066" cy="698238"/>
          </a:xfrm>
        </p:spPr>
        <p:txBody>
          <a:bodyPr/>
          <a:lstStyle/>
          <a:p>
            <a:pPr algn="l" rtl="0"/>
            <a:r>
              <a:rPr lang="pt-pt" b="0" i="0" u="none" baseline="0" dirty="0"/>
              <a:t>Resumo do produto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A5A0CA2-7CD4-53BC-9572-71664BAC72E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95211" y="1362360"/>
            <a:ext cx="2983145" cy="698238"/>
          </a:xfrm>
        </p:spPr>
        <p:txBody>
          <a:bodyPr/>
          <a:lstStyle/>
          <a:p>
            <a:pPr algn="l" rtl="0"/>
            <a:r>
              <a:rPr lang="pt-pt" b="0" i="0" u="none" baseline="0" dirty="0"/>
              <a:t>Características técnicas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A5932F4-F9F4-6A20-E706-D1584F2B527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87822" y="2222842"/>
            <a:ext cx="2072021" cy="698238"/>
          </a:xfrm>
        </p:spPr>
        <p:txBody>
          <a:bodyPr/>
          <a:lstStyle/>
          <a:p>
            <a:pPr algn="l" rtl="0"/>
            <a:r>
              <a:rPr lang="pt-pt" b="0" i="0" u="none" baseline="0" dirty="0"/>
              <a:t>PAC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EA2BF0C-2477-BF12-615C-C1CEB774B32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4614417" y="3064563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7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E21AD07-667C-A9FF-BFA5-17CA00ABC9CF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614417" y="3906282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8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9642470-8D10-F8E5-0C3E-D5272C29C06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144644" y="1381125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9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010CE36-E391-8088-08D9-F0817F2582E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144644" y="2222842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10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A2AEE91-26D6-9DBC-5B9E-4CFD9430D045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E34461B0-03E5-9A29-4BF6-E2091B96E31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94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E8B1693-1911-4AF6-FE1C-A62F372BEC9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363143"/>
            <a:ext cx="3559175" cy="4900005"/>
          </a:xfrm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 dirty="0">
                <a:latin typeface="+mj-lt"/>
                <a:ea typeface="+mj-lt"/>
                <a:cs typeface="+mj-lt"/>
              </a:rPr>
              <a:t>Utilizar a máquina tal como está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As máquinas avançadas vêm com 5 predefinições que abrangem a maioria das tarefas de limpeza.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Ligue a máquina e selecione o modo de limpeza pretendido. A máquina lembra-se da última predefinição utilizada ao "ligar"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1" u="none" baseline="0" dirty="0"/>
              <a:t>Necessita </a:t>
            </a:r>
            <a:r>
              <a:rPr lang="pt-pt" b="0" i="1" baseline="0" dirty="0"/>
              <a:t>de </a:t>
            </a:r>
            <a:r>
              <a:rPr lang="pt-pt" b="0" i="1" u="none" baseline="0" dirty="0"/>
              <a:t>uma pequena alteração da predefinição? </a:t>
            </a:r>
          </a:p>
          <a:p>
            <a:pPr marL="0" indent="0" algn="l" rtl="0">
              <a:buNone/>
            </a:pPr>
            <a:r>
              <a:rPr lang="pt-pt" b="0" i="0" u="none" baseline="0" dirty="0"/>
              <a:t>As predefinições de detergente, temperatura elevada e limpeza a vapor podem ser ajustadas rapidamente – mantenha o botão rotativo pressionado durante 2 segundos e ajuste a temperatura e a configuração do detergente. 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C741C377-F403-80B8-ADAC-88A8CD3C9FD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363143"/>
            <a:ext cx="3559175" cy="4900005"/>
          </a:xfrm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Personalizar predefinições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As máquinas Advanced podem ser personalizadas de acordo com as necessidades e preferências de cada cliente.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No menu de predefinições, as predefinições de fábrica podem ser ocultadas ou personalizadas. </a:t>
            </a:r>
          </a:p>
          <a:p>
            <a:pPr marL="0" indent="0" algn="l" rtl="0">
              <a:buNone/>
            </a:pPr>
            <a:r>
              <a:rPr lang="pt-pt" b="0" i="0" u="none" baseline="0"/>
              <a:t>Também é possível criar novas predefinições com nomes específicos para cada predefinição.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Os utilizadores podem criar um total de 20 predefinições. 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AEACD878-1EC7-6B04-2156-EE2125D11F4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363143"/>
            <a:ext cx="3559175" cy="4900005"/>
          </a:xfrm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Bloqueie a máquina para predefinições específicas</a:t>
            </a:r>
          </a:p>
          <a:p>
            <a:pPr marL="0" indent="0" algn="l" rtl="0">
              <a:buNone/>
            </a:pPr>
            <a:endParaRPr lang="pt-pt" noProof="0" dirty="0">
              <a:latin typeface="+mj-lt"/>
            </a:endParaRPr>
          </a:p>
          <a:p>
            <a:pPr marL="0" indent="0" algn="l" rtl="0">
              <a:buNone/>
            </a:pPr>
            <a:r>
              <a:rPr lang="pt-pt" b="0" i="0" u="none" baseline="0"/>
              <a:t>As predefinições da máquina podem ser bloqueadas com um código PIN de 4 dígitos selecionado pelo cliente.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Garanta resultados consistentes e minimize a utilização excessiva de gasóleo e detergente com o bloqueio predefinido ligado. 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716AF9-A867-8550-0EEE-C6D9E665DDB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1791540-F311-93B2-8FDF-D6B1684D30F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20</a:t>
            </a:fld>
            <a:endParaRPr lang="pt-pt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2A8494B-672B-6FA2-FD52-CE06C0DAEF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Utilização diária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BEC1E9-72F0-1CB9-4837-BC5E1370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>
                <a:ea typeface="+mj-lt"/>
                <a:cs typeface="+mj-lt"/>
              </a:rPr>
              <a:t>Interface do utilizador atualizada</a:t>
            </a:r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8682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F80C2B0A-F6E8-6F1E-98DF-83DDF9F7420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Informações da máquina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Saiba mais sobre: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Tempo ligada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Tempo de caldeira ligada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Tempo de motor/bomba ligado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Tempo de detergente ligado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Horas desde a última assistência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Data da última assistência</a:t>
            </a:r>
          </a:p>
          <a:p>
            <a:pPr algn="l" rtl="0">
              <a:buFontTx/>
              <a:buChar char="-"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Encontre as informações da máquina na secção Menu.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0C0CC03-4BE6-6DD4-C5E8-BD2EF65C663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Utilização e manutenção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Necessita de encontrar o manual do utilizador ou elementos PAC. Leia o código QR na secção Ajuda e entre em contacto com Nilfisk.com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Obtenha informações sobre o histórico de avisos e códigos de erro na secção Registo de erros no menu.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endParaRPr lang="pt-pt" noProof="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A1F07C-4D13-9946-4FB8-4094841674D0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pt-pt" b="0" i="0" u="none" baseline="0">
                <a:latin typeface="+mj-lt"/>
                <a:ea typeface="+mj-lt"/>
                <a:cs typeface="+mj-lt"/>
              </a:rPr>
              <a:t>Guia do utilizador HPW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Encontre orientações sobre as melhores práticas para lavadoras de alta pressão.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Integrar novos utilizadores com informações sobre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Distância de pulverização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Ajuste da pressão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Seleção de temperatura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Ângulo do pulverizador </a:t>
            </a:r>
          </a:p>
          <a:p>
            <a:pPr algn="l" rtl="0">
              <a:buFontTx/>
              <a:buChar char="-"/>
            </a:pPr>
            <a:r>
              <a:rPr lang="pt-pt" b="0" i="0" u="none" baseline="0"/>
              <a:t>E muito mais</a:t>
            </a:r>
          </a:p>
          <a:p>
            <a:pPr algn="l" rtl="0">
              <a:buFontTx/>
              <a:buChar char="-"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/>
              <a:t>Encontre na secção Ajuda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39B8A3-5B3C-0419-A9E7-F78BB97AE37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EAC9213-B6A0-71F4-51CC-A124D87B52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21</a:t>
            </a:fld>
            <a:endParaRPr lang="pt-pt" noProof="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7844E6A-DE9D-16FC-6488-20718DFC9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Informações, utilização e manutenção e integração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E793E2F-E39E-9AE9-CFAD-33780B7E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Interface do utilizador atualizada</a:t>
            </a:r>
          </a:p>
        </p:txBody>
      </p:sp>
    </p:spTree>
    <p:extLst>
      <p:ext uri="{BB962C8B-B14F-4D97-AF65-F5344CB8AC3E}">
        <p14:creationId xmlns:p14="http://schemas.microsoft.com/office/powerpoint/2010/main" val="34899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E646D7-6F58-597A-F07C-379FC2DE604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47DB8AA-FB3D-542E-39FD-E7C481FCB9F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22</a:t>
            </a:fld>
            <a:endParaRPr lang="pt-pt" noProof="0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7ACFF741-CC5E-792E-F799-9DD98802E7FC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pt-pt" b="0" i="0" u="none" baseline="0" dirty="0">
                <a:solidFill>
                  <a:schemeClr val="accent6"/>
                </a:solidFill>
                <a:latin typeface="+mj-lt"/>
                <a:ea typeface="+mj-lt"/>
                <a:cs typeface="+mj-lt"/>
              </a:rPr>
              <a:t>Mensagens de aviso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A máquina informará os utilizadores se:</a:t>
            </a:r>
          </a:p>
          <a:p>
            <a:pPr algn="l" rtl="0">
              <a:buFontTx/>
              <a:buChar char="-"/>
            </a:pPr>
            <a:r>
              <a:rPr lang="pt-pt" b="0" i="0" u="none" baseline="0" dirty="0"/>
              <a:t>Combustível vazio</a:t>
            </a:r>
          </a:p>
          <a:p>
            <a:pPr algn="l" rtl="0">
              <a:buFontTx/>
              <a:buChar char="-"/>
            </a:pPr>
            <a:r>
              <a:rPr lang="pt-pt" b="0" i="0" u="none" baseline="0" dirty="0"/>
              <a:t>Antipedra baixo</a:t>
            </a:r>
          </a:p>
          <a:p>
            <a:pPr algn="l" rtl="0">
              <a:buFontTx/>
              <a:buChar char="-"/>
            </a:pPr>
            <a:r>
              <a:rPr lang="pt-pt" b="0" i="0" u="none" baseline="0" dirty="0"/>
              <a:t>Manutenção necessária (com contagem decrescente de horas)</a:t>
            </a:r>
          </a:p>
          <a:p>
            <a:pPr algn="l" rtl="0">
              <a:buFontTx/>
              <a:buChar char="-"/>
            </a:pPr>
            <a:r>
              <a:rPr lang="pt-pt" b="0" i="0" u="none" baseline="0" dirty="0"/>
              <a:t>Manutenção ultrapassada (com contagem decrescente de horas)</a:t>
            </a:r>
          </a:p>
          <a:p>
            <a:pPr algn="l" rtl="0">
              <a:buFontTx/>
              <a:buChar char="-"/>
            </a:pPr>
            <a:r>
              <a:rPr lang="pt-pt" b="0" i="0" u="none" baseline="0" dirty="0"/>
              <a:t>Falta de fluxo de água para a máquina</a:t>
            </a:r>
          </a:p>
          <a:p>
            <a:pPr algn="l" rtl="0">
              <a:buFontTx/>
              <a:buChar char="-"/>
            </a:pPr>
            <a:r>
              <a:rPr lang="pt-pt" b="0" i="0" u="none" baseline="0" dirty="0"/>
              <a:t>Erro do sensor de pressão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A mensagem instantânea apresentará uma causa e uma solução para corrigir o aviso.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endParaRPr lang="pt-pt" noProof="0" dirty="0"/>
          </a:p>
          <a:p>
            <a:pPr algn="l" rtl="0">
              <a:buFontTx/>
              <a:buChar char="-"/>
            </a:pPr>
            <a:endParaRPr lang="pt-pt" noProof="0" dirty="0"/>
          </a:p>
          <a:p>
            <a:pPr algn="l" rtl="0">
              <a:buFontTx/>
              <a:buChar char="-"/>
            </a:pPr>
            <a:endParaRPr lang="pt-pt" noProof="0" dirty="0"/>
          </a:p>
          <a:p>
            <a:pPr algn="l" rtl="0">
              <a:buFontTx/>
              <a:buChar char="-"/>
            </a:pPr>
            <a:endParaRPr lang="pt-pt" noProof="0" dirty="0"/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E4F9562C-E8A0-9684-ABEA-A97BF5E4194F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pt-pt" b="0" i="0" u="none" baseline="0" dirty="0">
                <a:solidFill>
                  <a:schemeClr val="accent6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Mensagens de erro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A máquina informará e limitará a limpeza nas predefinições de limpeza selecionadas se forem detetados erros à volta da caldeira, do motor, da bomba ou dos sensores.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O objetivo do comportamento de erro é proteger a máquina para utilização atual e futura.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0" indent="0" algn="l" rtl="0">
              <a:buNone/>
            </a:pPr>
            <a:r>
              <a:rPr lang="pt-pt" b="0" i="0" u="none" baseline="0" dirty="0"/>
              <a:t>As mensagens instantâneas mostram uma causa e uma solução para corrigir o erro. Será visível um código QR para digitalizar e entrar em contacto direto com a Assistência da Nilfisk. 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29C97238-B7C3-F1CE-4A66-8AD99E5199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Maximize o tempo de atividade e a vida útil da máquina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8344499-2D65-584A-0992-9367BD63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>
                <a:ea typeface="+mj-lt"/>
                <a:cs typeface="+mj-lt"/>
              </a:rPr>
              <a:t>Interface do utilizador atualizada</a:t>
            </a:r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548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AC11-C7C1-5137-9CA4-2B996F618B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8F385-614A-58B4-7751-8B0EE515A5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>
                <a:spcAft>
                  <a:spcPts val="600"/>
                </a:spcAft>
              </a:pPr>
              <a:t>23</a:t>
            </a:fld>
            <a:endParaRPr lang="pt-pt" noProof="0" dirty="0"/>
          </a:p>
        </p:txBody>
      </p:sp>
      <p:pic>
        <p:nvPicPr>
          <p:cNvPr id="10" name="Picture 2" descr="Et billede, der indeholder apparat/anordning&#10;&#10;AI-genereret indhold kan være ukorrekt.">
            <a:extLst>
              <a:ext uri="{FF2B5EF4-FFF2-40B4-BE49-F238E27FC236}">
                <a16:creationId xmlns:a16="http://schemas.microsoft.com/office/drawing/2014/main" id="{C4D93E17-7E14-471D-C850-882669B7EC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6" b="1556"/>
          <a:stretch/>
        </p:blipFill>
        <p:spPr>
          <a:xfrm>
            <a:off x="6613316" y="1251034"/>
            <a:ext cx="4723242" cy="4610837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26C1B-7CAD-A9FE-B724-605DECAB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2316840" cy="376456"/>
          </a:xfrm>
        </p:spPr>
        <p:txBody>
          <a:bodyPr>
            <a:normAutofit/>
          </a:bodyPr>
          <a:lstStyle/>
          <a:p>
            <a:pPr algn="l" rtl="0"/>
            <a:r>
              <a:rPr lang="pt-pt" b="0" i="0" u="none" baseline="0" dirty="0"/>
              <a:t>A gama Standard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3D1433-8F76-AAB7-877C-8F6B7FD81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anchor="t">
            <a:noAutofit/>
          </a:bodyPr>
          <a:lstStyle/>
          <a:p>
            <a:pPr algn="l" rtl="0"/>
            <a:r>
              <a:rPr lang="pt-pt" b="1" i="0" u="none" baseline="0"/>
              <a:t>MH20-70</a:t>
            </a:r>
          </a:p>
        </p:txBody>
      </p:sp>
      <p:pic>
        <p:nvPicPr>
          <p:cNvPr id="8" name="Picture 7" descr="A black and blue machine with wheels&#10;&#10;AI-generated content may be incorrect.">
            <a:extLst>
              <a:ext uri="{FF2B5EF4-FFF2-40B4-BE49-F238E27FC236}">
                <a16:creationId xmlns:a16="http://schemas.microsoft.com/office/drawing/2014/main" id="{488BB3D2-0A3F-E80E-D765-547CE9DE72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037" y="1248343"/>
            <a:ext cx="4140446" cy="47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03593-CD76-C312-EFBC-B1C9C801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blue machine with wheels&#10;&#10;AI-generated content may be incorrect.">
            <a:extLst>
              <a:ext uri="{FF2B5EF4-FFF2-40B4-BE49-F238E27FC236}">
                <a16:creationId xmlns:a16="http://schemas.microsoft.com/office/drawing/2014/main" id="{7ADC81E8-9B6A-CE5A-9E60-54722BB16B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978" y="711887"/>
            <a:ext cx="5129231" cy="594848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47DA84A-0773-404F-531D-23AF9EE6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MH20-70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35C3E-4B46-D566-CEF3-0A8DC78AFF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1A40D-EF96-E5D0-CFB4-72A6BCAFE5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24</a:t>
            </a:fld>
            <a:endParaRPr lang="pt-pt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3ECE3B-B2DE-5ABE-C0AE-B74F60D9A2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Vantagens do produto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7A63D-9457-B093-5B80-8D16A2C1A80C}"/>
              </a:ext>
            </a:extLst>
          </p:cNvPr>
          <p:cNvSpPr/>
          <p:nvPr/>
        </p:nvSpPr>
        <p:spPr>
          <a:xfrm>
            <a:off x="8968518" y="3282474"/>
            <a:ext cx="2742105" cy="686213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Caixa de armazenamento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 dirty="0"/>
              <a:t>Armazenar ferramentas e acessórios no porta-luvas ou nas superfícies texturadas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B05012-A1E8-0EE1-37F8-A8A0F53C8EB0}"/>
              </a:ext>
            </a:extLst>
          </p:cNvPr>
          <p:cNvSpPr/>
          <p:nvPr/>
        </p:nvSpPr>
        <p:spPr>
          <a:xfrm>
            <a:off x="479422" y="2716690"/>
            <a:ext cx="3003556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Roboto Medium" panose="02000000000000000000" pitchFamily="2" charset="0"/>
              </a:rPr>
              <a:t>Mangueira com armadura de aço</a:t>
            </a:r>
            <a:br>
              <a:rPr lang="pt-pt" sz="1100"/>
            </a:br>
            <a:r>
              <a:rPr lang="pt-pt" sz="1100" b="0" i="0" u="none" baseline="0"/>
              <a:t>Mangueira durável e flexível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8E7A15-11DF-3EB8-F130-C4F8F8D3A3EE}"/>
              </a:ext>
            </a:extLst>
          </p:cNvPr>
          <p:cNvSpPr/>
          <p:nvPr/>
        </p:nvSpPr>
        <p:spPr>
          <a:xfrm>
            <a:off x="500752" y="4721117"/>
            <a:ext cx="2625917" cy="686213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Roboto Medium" panose="02000000000000000000" pitchFamily="2" charset="0"/>
              </a:rPr>
              <a:t>Lança universal</a:t>
            </a:r>
            <a:br>
              <a:rPr lang="pt-pt" sz="1100"/>
            </a:br>
            <a:r>
              <a:rPr lang="pt-pt" sz="1100" b="0" i="0" u="none" baseline="0"/>
              <a:t>Lança de bocal simples que faz o trabalho com um bocal de alta eficiência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EB5549-7585-9BF1-1D21-971E5BF69BD3}"/>
              </a:ext>
            </a:extLst>
          </p:cNvPr>
          <p:cNvSpPr/>
          <p:nvPr/>
        </p:nvSpPr>
        <p:spPr>
          <a:xfrm>
            <a:off x="7934633" y="4352152"/>
            <a:ext cx="3795604" cy="686213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Ranhuras para empilhador </a:t>
            </a:r>
            <a:br>
              <a:rPr lang="pt-pt" sz="1100" dirty="0"/>
            </a:br>
            <a:r>
              <a:rPr lang="pt-pt" sz="1100" b="0" i="0" u="none" baseline="0" dirty="0"/>
              <a:t>Eleve ou mova a máquina de forma estável com um empilhador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E5C5D8C-3875-2D67-DB16-0C778F8395F7}"/>
              </a:ext>
            </a:extLst>
          </p:cNvPr>
          <p:cNvSpPr/>
          <p:nvPr/>
        </p:nvSpPr>
        <p:spPr>
          <a:xfrm>
            <a:off x="8740141" y="1252891"/>
            <a:ext cx="2937815" cy="686213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Roboto Medium" panose="02000000000000000000" pitchFamily="2" charset="0"/>
              </a:rPr>
              <a:t>Pistola Ergo 2000 com acoplamento rápido </a:t>
            </a:r>
            <a:br>
              <a:rPr lang="pt-pt" sz="1100">
                <a:latin typeface="+mj-lt"/>
                <a:ea typeface="Roboto Medium" panose="02000000000000000000" pitchFamily="2" charset="0"/>
              </a:rPr>
            </a:br>
            <a:r>
              <a:rPr lang="pt-pt" sz="1100" b="0" i="0" u="none" baseline="0"/>
              <a:t>Conceito de acessórios ergonómicos que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melhora o manuseamento e reduz o esforço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2612EE-8002-FE8F-7BBC-B726B7750FB0}"/>
              </a:ext>
            </a:extLst>
          </p:cNvPr>
          <p:cNvSpPr/>
          <p:nvPr/>
        </p:nvSpPr>
        <p:spPr>
          <a:xfrm>
            <a:off x="8550018" y="2213800"/>
            <a:ext cx="3127938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Interface do utilizador atualizada</a:t>
            </a:r>
            <a:br>
              <a:rPr lang="pt-pt" sz="1100" dirty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pt-pt" sz="1100" b="0" i="0" u="none" baseline="0" dirty="0"/>
              <a:t>Marcador simples com seleção do modo de água fria e quente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0172B11-AFF3-99BB-07B7-670E8F6BAAB9}"/>
              </a:ext>
            </a:extLst>
          </p:cNvPr>
          <p:cNvSpPr/>
          <p:nvPr/>
        </p:nvSpPr>
        <p:spPr>
          <a:xfrm>
            <a:off x="459415" y="1606367"/>
            <a:ext cx="4018843" cy="686213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>
                <a:latin typeface="+mj-lt"/>
                <a:ea typeface="Roboto Medium" panose="02000000000000000000" pitchFamily="2" charset="0"/>
              </a:rPr>
              <a:t>Gancho do cabo rotativo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Gestão rápida e fácil do cabo de alimentação (conceito de desenrolamento) para uma instalação e armazenamento rápidos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B3AA4DE-74FC-04C3-37FE-DB8EEC183513}"/>
              </a:ext>
            </a:extLst>
          </p:cNvPr>
          <p:cNvSpPr/>
          <p:nvPr/>
        </p:nvSpPr>
        <p:spPr>
          <a:xfrm>
            <a:off x="488946" y="3895487"/>
            <a:ext cx="3438747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>
                <a:latin typeface="+mj-lt"/>
                <a:ea typeface="Roboto Medium" panose="02000000000000000000" pitchFamily="2" charset="0"/>
              </a:rPr>
              <a:t>Travão de estacionamento</a:t>
            </a:r>
          </a:p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Travão fácil de estacionar e mover com o pé</a:t>
            </a:r>
          </a:p>
        </p:txBody>
      </p:sp>
      <p:cxnSp>
        <p:nvCxnSpPr>
          <p:cNvPr id="109" name="Straight Arrow Connector 88">
            <a:extLst>
              <a:ext uri="{FF2B5EF4-FFF2-40B4-BE49-F238E27FC236}">
                <a16:creationId xmlns:a16="http://schemas.microsoft.com/office/drawing/2014/main" id="{529321CB-3437-75AB-F04B-9DF8563BBDD4}"/>
              </a:ext>
            </a:extLst>
          </p:cNvPr>
          <p:cNvCxnSpPr>
            <a:cxnSpLocks/>
          </p:cNvCxnSpPr>
          <p:nvPr/>
        </p:nvCxnSpPr>
        <p:spPr>
          <a:xfrm rot="10800000">
            <a:off x="5029705" y="1571655"/>
            <a:ext cx="6637185" cy="359199"/>
          </a:xfrm>
          <a:prstGeom prst="bentConnector3">
            <a:avLst>
              <a:gd name="adj1" fmla="val 4210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89518F9F-5898-B493-8284-1DD384CDB242}"/>
              </a:ext>
            </a:extLst>
          </p:cNvPr>
          <p:cNvCxnSpPr>
            <a:cxnSpLocks/>
          </p:cNvCxnSpPr>
          <p:nvPr/>
        </p:nvCxnSpPr>
        <p:spPr>
          <a:xfrm flipV="1">
            <a:off x="488946" y="4072661"/>
            <a:ext cx="5121966" cy="1359174"/>
          </a:xfrm>
          <a:prstGeom prst="bentConnector3">
            <a:avLst>
              <a:gd name="adj1" fmla="val 92748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88">
            <a:extLst>
              <a:ext uri="{FF2B5EF4-FFF2-40B4-BE49-F238E27FC236}">
                <a16:creationId xmlns:a16="http://schemas.microsoft.com/office/drawing/2014/main" id="{723AFFFE-7949-C0D3-2CE6-ACFA16C3212A}"/>
              </a:ext>
            </a:extLst>
          </p:cNvPr>
          <p:cNvCxnSpPr>
            <a:cxnSpLocks/>
          </p:cNvCxnSpPr>
          <p:nvPr/>
        </p:nvCxnSpPr>
        <p:spPr>
          <a:xfrm>
            <a:off x="488946" y="3264132"/>
            <a:ext cx="386138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88">
            <a:extLst>
              <a:ext uri="{FF2B5EF4-FFF2-40B4-BE49-F238E27FC236}">
                <a16:creationId xmlns:a16="http://schemas.microsoft.com/office/drawing/2014/main" id="{9DDCD387-773F-9FD3-B6AD-4716226243C0}"/>
              </a:ext>
            </a:extLst>
          </p:cNvPr>
          <p:cNvCxnSpPr>
            <a:cxnSpLocks/>
          </p:cNvCxnSpPr>
          <p:nvPr/>
        </p:nvCxnSpPr>
        <p:spPr>
          <a:xfrm>
            <a:off x="453911" y="4396019"/>
            <a:ext cx="4107815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88">
            <a:extLst>
              <a:ext uri="{FF2B5EF4-FFF2-40B4-BE49-F238E27FC236}">
                <a16:creationId xmlns:a16="http://schemas.microsoft.com/office/drawing/2014/main" id="{08E7BD30-FD4B-90AE-22E5-48FC9F19E180}"/>
              </a:ext>
            </a:extLst>
          </p:cNvPr>
          <p:cNvCxnSpPr>
            <a:cxnSpLocks/>
          </p:cNvCxnSpPr>
          <p:nvPr/>
        </p:nvCxnSpPr>
        <p:spPr>
          <a:xfrm>
            <a:off x="428298" y="2292580"/>
            <a:ext cx="392202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8">
            <a:extLst>
              <a:ext uri="{FF2B5EF4-FFF2-40B4-BE49-F238E27FC236}">
                <a16:creationId xmlns:a16="http://schemas.microsoft.com/office/drawing/2014/main" id="{9944A588-7E9D-E806-457C-F1D2CC3CCBFA}"/>
              </a:ext>
            </a:extLst>
          </p:cNvPr>
          <p:cNvCxnSpPr>
            <a:cxnSpLocks/>
          </p:cNvCxnSpPr>
          <p:nvPr/>
        </p:nvCxnSpPr>
        <p:spPr>
          <a:xfrm rot="10800000">
            <a:off x="6099498" y="2121872"/>
            <a:ext cx="5664204" cy="1791067"/>
          </a:xfrm>
          <a:prstGeom prst="bentConnector3">
            <a:avLst>
              <a:gd name="adj1" fmla="val 6578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88">
            <a:extLst>
              <a:ext uri="{FF2B5EF4-FFF2-40B4-BE49-F238E27FC236}">
                <a16:creationId xmlns:a16="http://schemas.microsoft.com/office/drawing/2014/main" id="{78889065-29D1-8F90-9ADE-6F9E7837E5B4}"/>
              </a:ext>
            </a:extLst>
          </p:cNvPr>
          <p:cNvCxnSpPr>
            <a:cxnSpLocks/>
          </p:cNvCxnSpPr>
          <p:nvPr/>
        </p:nvCxnSpPr>
        <p:spPr>
          <a:xfrm flipH="1" flipV="1">
            <a:off x="8157858" y="5001173"/>
            <a:ext cx="3606021" cy="22858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88">
            <a:extLst>
              <a:ext uri="{FF2B5EF4-FFF2-40B4-BE49-F238E27FC236}">
                <a16:creationId xmlns:a16="http://schemas.microsoft.com/office/drawing/2014/main" id="{DA9B5EB6-B75E-5FEC-C5D2-7054C4A2EF44}"/>
              </a:ext>
            </a:extLst>
          </p:cNvPr>
          <p:cNvCxnSpPr>
            <a:cxnSpLocks/>
          </p:cNvCxnSpPr>
          <p:nvPr/>
        </p:nvCxnSpPr>
        <p:spPr>
          <a:xfrm rot="10800000">
            <a:off x="5538954" y="1879980"/>
            <a:ext cx="6157576" cy="943328"/>
          </a:xfrm>
          <a:prstGeom prst="bentConnector3">
            <a:avLst>
              <a:gd name="adj1" fmla="val 52939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413C647-FC33-6680-D080-A93A7BB90B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Todas as máquinas Standard estão equipadas com um botão simples para ligar/desligar a máquina e selecionar a temperatura pretendida. </a:t>
            </a:r>
          </a:p>
          <a:p>
            <a:pPr algn="l" rtl="0"/>
            <a:r>
              <a:rPr lang="pt-pt" b="0" i="0" u="none" baseline="0"/>
              <a:t>As máquinas Standard têm as seguintes predefinições de limpeza:</a:t>
            </a:r>
          </a:p>
          <a:p>
            <a:pPr lvl="1" algn="l" rtl="0"/>
            <a:r>
              <a:rPr lang="pt-pt" b="0" i="0" u="none" baseline="0"/>
              <a:t>Frio</a:t>
            </a:r>
          </a:p>
          <a:p>
            <a:pPr lvl="1" algn="l" rtl="0"/>
            <a:r>
              <a:rPr lang="pt-pt" b="0" i="0" u="none" baseline="0"/>
              <a:t>40-90 graus de água quente em incrementos de 10 graus.</a:t>
            </a:r>
          </a:p>
          <a:p>
            <a:pPr marL="0" indent="0" algn="l" rtl="0">
              <a:buNone/>
            </a:pPr>
            <a:endParaRPr lang="pt-pt" dirty="0"/>
          </a:p>
          <a:p>
            <a:pPr lvl="1" algn="l" rtl="0"/>
            <a:endParaRPr lang="pt-pt" noProof="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01D848D-0BEF-0BD4-D6A3-57D2574C6EC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0CCA8B1-78EC-CB7D-F38F-7D23DA5DE4D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25</a:t>
            </a:fld>
            <a:endParaRPr lang="pt-pt" noProof="0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7477601-6F42-D982-CEB4-375F0D4276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Interação precisa com a máquina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C60FE40-FBD5-925B-0EF9-BC5A14C6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Interface do utilizador atualizada</a:t>
            </a:r>
          </a:p>
        </p:txBody>
      </p:sp>
      <p:pic>
        <p:nvPicPr>
          <p:cNvPr id="9" name="Picture 2" descr="Et billede, der indeholder apparat/anordning&#10;&#10;AI-genereret indhold kan være ukorrekt.">
            <a:extLst>
              <a:ext uri="{FF2B5EF4-FFF2-40B4-BE49-F238E27FC236}">
                <a16:creationId xmlns:a16="http://schemas.microsoft.com/office/drawing/2014/main" id="{16BB079D-B407-CAC4-3D2E-07F800B593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6" b="1556"/>
          <a:stretch/>
        </p:blipFill>
        <p:spPr>
          <a:xfrm>
            <a:off x="646930" y="1123581"/>
            <a:ext cx="4723242" cy="4610837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6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0854-8200-5D3F-C97E-31FD1C480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2FD78-BC3E-F2AD-5F46-1BE94F7F8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Eficiência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AF5FA-0373-B035-0F6A-069BB1A5D3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CF1E1-D0CA-B658-7C7C-02D9119E53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26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7693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6A5E8-FF06-8AEE-DEDC-72B1D132014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0DA94-54B9-1183-7942-1A55230AC8E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>
                <a:spcAft>
                  <a:spcPts val="600"/>
                </a:spcAft>
              </a:pPr>
              <a:t>27</a:t>
            </a:fld>
            <a:endParaRPr lang="pt-pt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0CDEAA-632A-84CC-1E87-F0EF0E2DBC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29107"/>
            <a:ext cx="5453230" cy="2575295"/>
          </a:xfrm>
          <a:effectLst/>
        </p:spPr>
        <p:txBody>
          <a:bodyPr lIns="0" tIns="0" rIns="0" bIns="0">
            <a:normAutofit/>
          </a:bodyPr>
          <a:lstStyle/>
          <a:p>
            <a:pPr marL="0" indent="0" algn="l" rtl="0">
              <a:buNone/>
            </a:pPr>
            <a:r>
              <a:rPr lang="pt-pt" b="0" i="0" u="none" baseline="0"/>
              <a:t>As predefinições foram concebidas para abranger a maioria das tarefas de limpeza de forma eficiente.  </a:t>
            </a:r>
          </a:p>
          <a:p>
            <a:pPr marL="0" indent="0" algn="l" rtl="0">
              <a:buNone/>
            </a:pPr>
            <a:endParaRPr lang="pt-pt" noProof="0" dirty="0"/>
          </a:p>
          <a:p>
            <a:pPr marL="342900" indent="-342900" algn="l" rtl="0">
              <a:buFont typeface="+mj-lt"/>
              <a:buAutoNum type="arabicPeriod"/>
            </a:pPr>
            <a:r>
              <a:rPr lang="pt-pt" b="0" i="0" u="none" baseline="0"/>
              <a:t>Detergente (frio e dosagem de 3% de detergente)*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pt-pt" b="0" i="0" u="none" baseline="0"/>
              <a:t>Limpeza a frio 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pt-pt" b="0" i="0" u="none" baseline="0"/>
              <a:t>Limpeza inteligente (45 graus) - ideal para a maioria das tarefas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pt-pt" b="0" i="0" u="none" baseline="0"/>
              <a:t>Limpeza a quente (60 graus)*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pt-pt" b="0" i="0" u="none" baseline="0"/>
              <a:t>Limpeza a vapor (150 graus)*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7A0345-F82C-08E8-E42A-1BABFC63FE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>
            <a:normAutofit/>
          </a:bodyPr>
          <a:lstStyle/>
          <a:p>
            <a:pPr algn="l" rtl="0"/>
            <a:r>
              <a:rPr lang="pt-pt" b="0" i="0" u="none" baseline="0"/>
              <a:t>Poupe energia, combustível e detergente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941D1D-2786-BBED-B956-5AD31936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anchor="t">
            <a:noAutofit/>
          </a:bodyPr>
          <a:lstStyle/>
          <a:p>
            <a:pPr algn="l" rtl="0"/>
            <a:r>
              <a:rPr lang="pt-pt" b="1" i="0" u="none" baseline="0"/>
              <a:t>Predefinições para uma limpeza eficiente </a:t>
            </a: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D69503F9-5E21-72A1-7FEE-16F495B346B8}"/>
              </a:ext>
            </a:extLst>
          </p:cNvPr>
          <p:cNvSpPr txBox="1">
            <a:spLocks/>
          </p:cNvSpPr>
          <p:nvPr/>
        </p:nvSpPr>
        <p:spPr>
          <a:xfrm>
            <a:off x="479425" y="6155029"/>
            <a:ext cx="5453230" cy="153889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pt-pt" sz="900" b="0" i="0" u="none" baseline="0"/>
              <a:t>*Predefinições ajustáveis rapidamente – mantenha o botão de seleção pressionado durante 2 segundos e ajuste a temperatura e o detergente. </a:t>
            </a:r>
            <a:endParaRPr lang="pt-pt" sz="900" noProof="0" dirty="0"/>
          </a:p>
        </p:txBody>
      </p:sp>
      <p:pic>
        <p:nvPicPr>
          <p:cNvPr id="2" name="Picture 1" descr="A screen shot of a device&#10;&#10;Description automatically generated">
            <a:extLst>
              <a:ext uri="{FF2B5EF4-FFF2-40B4-BE49-F238E27FC236}">
                <a16:creationId xmlns:a16="http://schemas.microsoft.com/office/drawing/2014/main" id="{D8FF8C1B-3BDB-482D-9FB0-2A6615C546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980" y="1429107"/>
            <a:ext cx="5640643" cy="32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BEC22-7496-4A0F-EEC1-FC3D246BE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1E62839F-C336-B885-2CF0-00E695401B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808" y="2083144"/>
            <a:ext cx="3776441" cy="3504762"/>
          </a:xfrm>
          <a:prstGeom prst="rect">
            <a:avLst/>
          </a:prstGeom>
        </p:spPr>
      </p:pic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46394FBB-7282-6DD4-7A8E-A7A1870133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6" progId="TCLayout.ActiveDocument.1">
                  <p:embed/>
                </p:oleObj>
              </mc:Choice>
              <mc:Fallback>
                <p:oleObj name="think-cell Slide" r:id="rId5" imgW="425" imgH="426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46394FBB-7282-6DD4-7A8E-A7A1870133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BCEE471-80AE-D34D-182C-0E0B35A78EB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pt" sz="1000" b="0" i="0" u="none" strike="noStrike" kern="1200" cap="none" spc="0" normalizeH="0" baseline="0" noProof="0" dirty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E5729E-103C-3554-38CC-D081AAFC7B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>
                <a:ea typeface="Roboto Light"/>
                <a:cs typeface="Roboto Light"/>
              </a:rPr>
              <a:t>Caldeira energeticamente eficiente vs. Caldeira EcoPower  </a:t>
            </a:r>
            <a:endParaRPr lang="pt-pt" noProof="0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13B0B09-289B-7FE4-340F-CB922266F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l" rtl="0"/>
            <a:r>
              <a:rPr lang="pt-pt" b="1" i="0" u="none" baseline="0"/>
              <a:t>Concebida para a eficiência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75F18-CB35-8519-FA82-C5655F2A8249}"/>
              </a:ext>
            </a:extLst>
          </p:cNvPr>
          <p:cNvSpPr txBox="1"/>
          <p:nvPr/>
        </p:nvSpPr>
        <p:spPr>
          <a:xfrm>
            <a:off x="6867175" y="5522559"/>
            <a:ext cx="2786872" cy="25572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pt-pt" sz="1600" b="0" i="0" u="none" baseline="0"/>
              <a:t>Caldeira com eficiência energética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23494-806A-1F81-6E51-2842C0142050}"/>
              </a:ext>
            </a:extLst>
          </p:cNvPr>
          <p:cNvSpPr txBox="1"/>
          <p:nvPr/>
        </p:nvSpPr>
        <p:spPr>
          <a:xfrm>
            <a:off x="1247017" y="5522559"/>
            <a:ext cx="2568956" cy="25572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rtl="0"/>
            <a:r>
              <a:rPr lang="pt-pt" sz="1600" b="0" i="0" u="none" baseline="0"/>
              <a:t>Caldeira EcoPower™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C48CF4-EE1C-9E8B-BD7D-67F955E471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6872" y="2314379"/>
            <a:ext cx="2713290" cy="3097751"/>
          </a:xfrm>
          <a:prstGeom prst="rect">
            <a:avLst/>
          </a:prstGeom>
        </p:spPr>
      </p:pic>
      <p:cxnSp>
        <p:nvCxnSpPr>
          <p:cNvPr id="16" name="Straight Arrow Connector 38">
            <a:extLst>
              <a:ext uri="{FF2B5EF4-FFF2-40B4-BE49-F238E27FC236}">
                <a16:creationId xmlns:a16="http://schemas.microsoft.com/office/drawing/2014/main" id="{3D702310-E9D5-BA09-BA99-6B06F578944A}"/>
              </a:ext>
            </a:extLst>
          </p:cNvPr>
          <p:cNvCxnSpPr>
            <a:cxnSpLocks/>
          </p:cNvCxnSpPr>
          <p:nvPr/>
        </p:nvCxnSpPr>
        <p:spPr>
          <a:xfrm>
            <a:off x="488946" y="2244432"/>
            <a:ext cx="1965753" cy="649206"/>
          </a:xfrm>
          <a:prstGeom prst="bentConnector3">
            <a:avLst>
              <a:gd name="adj1" fmla="val 9975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38">
            <a:extLst>
              <a:ext uri="{FF2B5EF4-FFF2-40B4-BE49-F238E27FC236}">
                <a16:creationId xmlns:a16="http://schemas.microsoft.com/office/drawing/2014/main" id="{B2BCF766-7D1C-8220-622B-81B9022386E6}"/>
              </a:ext>
            </a:extLst>
          </p:cNvPr>
          <p:cNvCxnSpPr>
            <a:cxnSpLocks/>
          </p:cNvCxnSpPr>
          <p:nvPr/>
        </p:nvCxnSpPr>
        <p:spPr>
          <a:xfrm flipV="1">
            <a:off x="488946" y="2893638"/>
            <a:ext cx="1613685" cy="6426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8">
            <a:extLst>
              <a:ext uri="{FF2B5EF4-FFF2-40B4-BE49-F238E27FC236}">
                <a16:creationId xmlns:a16="http://schemas.microsoft.com/office/drawing/2014/main" id="{C8A82EDB-D345-E713-15E8-6368E2F9698D}"/>
              </a:ext>
            </a:extLst>
          </p:cNvPr>
          <p:cNvCxnSpPr>
            <a:cxnSpLocks/>
          </p:cNvCxnSpPr>
          <p:nvPr/>
        </p:nvCxnSpPr>
        <p:spPr>
          <a:xfrm flipV="1">
            <a:off x="488946" y="3267771"/>
            <a:ext cx="1965753" cy="308275"/>
          </a:xfrm>
          <a:prstGeom prst="bentConnector3">
            <a:avLst>
              <a:gd name="adj1" fmla="val 6368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38">
            <a:extLst>
              <a:ext uri="{FF2B5EF4-FFF2-40B4-BE49-F238E27FC236}">
                <a16:creationId xmlns:a16="http://schemas.microsoft.com/office/drawing/2014/main" id="{750CD292-D697-4882-9666-30EA916512DF}"/>
              </a:ext>
            </a:extLst>
          </p:cNvPr>
          <p:cNvCxnSpPr>
            <a:cxnSpLocks/>
          </p:cNvCxnSpPr>
          <p:nvPr/>
        </p:nvCxnSpPr>
        <p:spPr>
          <a:xfrm>
            <a:off x="488946" y="5117493"/>
            <a:ext cx="142298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38">
            <a:extLst>
              <a:ext uri="{FF2B5EF4-FFF2-40B4-BE49-F238E27FC236}">
                <a16:creationId xmlns:a16="http://schemas.microsoft.com/office/drawing/2014/main" id="{29789E81-2E39-2F50-8E15-AC9DE0FE076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41334" y="2581835"/>
            <a:ext cx="759077" cy="341142"/>
          </a:xfrm>
          <a:prstGeom prst="bentConnector3">
            <a:avLst>
              <a:gd name="adj1" fmla="val 9884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38">
            <a:extLst>
              <a:ext uri="{FF2B5EF4-FFF2-40B4-BE49-F238E27FC236}">
                <a16:creationId xmlns:a16="http://schemas.microsoft.com/office/drawing/2014/main" id="{D0336A0C-06D2-B0D2-4764-0BDA9F165B8D}"/>
              </a:ext>
            </a:extLst>
          </p:cNvPr>
          <p:cNvCxnSpPr>
            <a:cxnSpLocks/>
          </p:cNvCxnSpPr>
          <p:nvPr/>
        </p:nvCxnSpPr>
        <p:spPr>
          <a:xfrm flipV="1">
            <a:off x="3965720" y="4132472"/>
            <a:ext cx="1" cy="576445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068D015-2946-F481-CFC3-AF87551A03AA}"/>
              </a:ext>
            </a:extLst>
          </p:cNvPr>
          <p:cNvSpPr/>
          <p:nvPr/>
        </p:nvSpPr>
        <p:spPr>
          <a:xfrm>
            <a:off x="479421" y="1965058"/>
            <a:ext cx="1535193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Chaminé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567341-06CC-8C69-3740-8F392F08CD0C}"/>
              </a:ext>
            </a:extLst>
          </p:cNvPr>
          <p:cNvSpPr/>
          <p:nvPr/>
        </p:nvSpPr>
        <p:spPr>
          <a:xfrm>
            <a:off x="479421" y="2620116"/>
            <a:ext cx="1432505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Saída de água quente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39555AC-F8C6-CD03-45D9-6F42A6D5D463}"/>
              </a:ext>
            </a:extLst>
          </p:cNvPr>
          <p:cNvSpPr/>
          <p:nvPr/>
        </p:nvSpPr>
        <p:spPr>
          <a:xfrm>
            <a:off x="479421" y="3292465"/>
            <a:ext cx="1535193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Bocal de óleo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93D8686-A155-E4D2-6092-B40F023AE0AB}"/>
              </a:ext>
            </a:extLst>
          </p:cNvPr>
          <p:cNvSpPr/>
          <p:nvPr/>
        </p:nvSpPr>
        <p:spPr>
          <a:xfrm>
            <a:off x="479422" y="4837379"/>
            <a:ext cx="982640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Isolamento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4C5F87-E053-90CC-2324-0F77F41765AD}"/>
              </a:ext>
            </a:extLst>
          </p:cNvPr>
          <p:cNvSpPr/>
          <p:nvPr/>
        </p:nvSpPr>
        <p:spPr>
          <a:xfrm>
            <a:off x="3692890" y="4759576"/>
            <a:ext cx="982640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Unidade do ventilador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9949CE6-52EC-958E-059A-AF56B084B030}"/>
              </a:ext>
            </a:extLst>
          </p:cNvPr>
          <p:cNvSpPr/>
          <p:nvPr/>
        </p:nvSpPr>
        <p:spPr>
          <a:xfrm>
            <a:off x="3140338" y="2092984"/>
            <a:ext cx="1260298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Água fria da torneira da bomba</a:t>
            </a:r>
          </a:p>
        </p:txBody>
      </p:sp>
      <p:cxnSp>
        <p:nvCxnSpPr>
          <p:cNvPr id="63" name="Straight Arrow Connector 38">
            <a:extLst>
              <a:ext uri="{FF2B5EF4-FFF2-40B4-BE49-F238E27FC236}">
                <a16:creationId xmlns:a16="http://schemas.microsoft.com/office/drawing/2014/main" id="{26F7D493-AE58-E580-D6AC-6D8DAA6358A3}"/>
              </a:ext>
            </a:extLst>
          </p:cNvPr>
          <p:cNvCxnSpPr>
            <a:cxnSpLocks/>
          </p:cNvCxnSpPr>
          <p:nvPr/>
        </p:nvCxnSpPr>
        <p:spPr>
          <a:xfrm>
            <a:off x="5973334" y="2244432"/>
            <a:ext cx="1965753" cy="562336"/>
          </a:xfrm>
          <a:prstGeom prst="bentConnector3">
            <a:avLst>
              <a:gd name="adj1" fmla="val 9975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BC99CD4C-5FE2-3335-687C-828307738C5B}"/>
              </a:ext>
            </a:extLst>
          </p:cNvPr>
          <p:cNvSpPr/>
          <p:nvPr/>
        </p:nvSpPr>
        <p:spPr>
          <a:xfrm>
            <a:off x="5963809" y="1965058"/>
            <a:ext cx="1535193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Chaminé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40BD2FE-3BB4-2AA9-571D-7F6B23341245}"/>
              </a:ext>
            </a:extLst>
          </p:cNvPr>
          <p:cNvSpPr/>
          <p:nvPr/>
        </p:nvSpPr>
        <p:spPr>
          <a:xfrm>
            <a:off x="5963809" y="2449964"/>
            <a:ext cx="1535192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Saída de água quente</a:t>
            </a:r>
          </a:p>
        </p:txBody>
      </p:sp>
      <p:cxnSp>
        <p:nvCxnSpPr>
          <p:cNvPr id="71" name="Straight Arrow Connector 38">
            <a:extLst>
              <a:ext uri="{FF2B5EF4-FFF2-40B4-BE49-F238E27FC236}">
                <a16:creationId xmlns:a16="http://schemas.microsoft.com/office/drawing/2014/main" id="{A0EE092E-7403-6AEF-E677-5AC79FBB4932}"/>
              </a:ext>
            </a:extLst>
          </p:cNvPr>
          <p:cNvCxnSpPr>
            <a:cxnSpLocks/>
          </p:cNvCxnSpPr>
          <p:nvPr/>
        </p:nvCxnSpPr>
        <p:spPr>
          <a:xfrm>
            <a:off x="5982858" y="3353043"/>
            <a:ext cx="136168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79CD0CBA-8642-5BF7-36DE-75427472418D}"/>
              </a:ext>
            </a:extLst>
          </p:cNvPr>
          <p:cNvSpPr/>
          <p:nvPr/>
        </p:nvSpPr>
        <p:spPr>
          <a:xfrm>
            <a:off x="5973334" y="3060034"/>
            <a:ext cx="1380730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 dirty="0"/>
              <a:t>Água fria da torneira</a:t>
            </a:r>
          </a:p>
        </p:txBody>
      </p:sp>
      <p:cxnSp>
        <p:nvCxnSpPr>
          <p:cNvPr id="74" name="Straight Arrow Connector 38">
            <a:extLst>
              <a:ext uri="{FF2B5EF4-FFF2-40B4-BE49-F238E27FC236}">
                <a16:creationId xmlns:a16="http://schemas.microsoft.com/office/drawing/2014/main" id="{71F00BEE-9882-0E3F-E77F-DDC8DF8DD93C}"/>
              </a:ext>
            </a:extLst>
          </p:cNvPr>
          <p:cNvCxnSpPr>
            <a:cxnSpLocks/>
          </p:cNvCxnSpPr>
          <p:nvPr/>
        </p:nvCxnSpPr>
        <p:spPr>
          <a:xfrm>
            <a:off x="5973334" y="2723786"/>
            <a:ext cx="1796621" cy="215762"/>
          </a:xfrm>
          <a:prstGeom prst="bentConnector3">
            <a:avLst>
              <a:gd name="adj1" fmla="val 9218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38">
            <a:extLst>
              <a:ext uri="{FF2B5EF4-FFF2-40B4-BE49-F238E27FC236}">
                <a16:creationId xmlns:a16="http://schemas.microsoft.com/office/drawing/2014/main" id="{B59050B8-8E7D-BD58-6DBF-38081A958C32}"/>
              </a:ext>
            </a:extLst>
          </p:cNvPr>
          <p:cNvCxnSpPr>
            <a:cxnSpLocks/>
            <a:stCxn id="85" idx="2"/>
          </p:cNvCxnSpPr>
          <p:nvPr/>
        </p:nvCxnSpPr>
        <p:spPr>
          <a:xfrm rot="5400000">
            <a:off x="9879014" y="3427395"/>
            <a:ext cx="778745" cy="2275800"/>
          </a:xfrm>
          <a:prstGeom prst="bentConnector2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3BFA9080-2A8B-EE5C-A5F0-355211F00165}"/>
              </a:ext>
            </a:extLst>
          </p:cNvPr>
          <p:cNvSpPr/>
          <p:nvPr/>
        </p:nvSpPr>
        <p:spPr>
          <a:xfrm>
            <a:off x="11099996" y="3895975"/>
            <a:ext cx="612579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pt-pt" sz="1100" b="0" i="0" u="none" baseline="0"/>
              <a:t>Bomba</a:t>
            </a:r>
          </a:p>
        </p:txBody>
      </p:sp>
      <p:cxnSp>
        <p:nvCxnSpPr>
          <p:cNvPr id="86" name="Straight Arrow Connector 38">
            <a:extLst>
              <a:ext uri="{FF2B5EF4-FFF2-40B4-BE49-F238E27FC236}">
                <a16:creationId xmlns:a16="http://schemas.microsoft.com/office/drawing/2014/main" id="{3BEC7EA5-B9E2-74FF-0C50-D1499DE86A0B}"/>
              </a:ext>
            </a:extLst>
          </p:cNvPr>
          <p:cNvCxnSpPr>
            <a:cxnSpLocks/>
            <a:stCxn id="85" idx="0"/>
          </p:cNvCxnSpPr>
          <p:nvPr/>
        </p:nvCxnSpPr>
        <p:spPr>
          <a:xfrm rot="16200000" flipV="1">
            <a:off x="9526743" y="2016431"/>
            <a:ext cx="1037157" cy="2721931"/>
          </a:xfrm>
          <a:prstGeom prst="bentConnector2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DD7C6B41-99E5-B865-A920-E11A943E3A58}"/>
              </a:ext>
            </a:extLst>
          </p:cNvPr>
          <p:cNvSpPr/>
          <p:nvPr/>
        </p:nvSpPr>
        <p:spPr>
          <a:xfrm>
            <a:off x="9192127" y="4674720"/>
            <a:ext cx="2081573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 dirty="0"/>
              <a:t>Água pré-aquecida para a bomba</a:t>
            </a:r>
          </a:p>
        </p:txBody>
      </p:sp>
      <p:cxnSp>
        <p:nvCxnSpPr>
          <p:cNvPr id="100" name="Straight Arrow Connector 38">
            <a:extLst>
              <a:ext uri="{FF2B5EF4-FFF2-40B4-BE49-F238E27FC236}">
                <a16:creationId xmlns:a16="http://schemas.microsoft.com/office/drawing/2014/main" id="{BA54057D-079E-1E6F-9001-BE17C0A79A09}"/>
              </a:ext>
            </a:extLst>
          </p:cNvPr>
          <p:cNvCxnSpPr>
            <a:cxnSpLocks/>
          </p:cNvCxnSpPr>
          <p:nvPr/>
        </p:nvCxnSpPr>
        <p:spPr>
          <a:xfrm rot="10800000">
            <a:off x="9927480" y="3352165"/>
            <a:ext cx="981753" cy="489353"/>
          </a:xfrm>
          <a:prstGeom prst="bentConnector3">
            <a:avLst>
              <a:gd name="adj1" fmla="val 8486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E05535-F47F-4E77-AA18-081E4343637F}"/>
              </a:ext>
            </a:extLst>
          </p:cNvPr>
          <p:cNvSpPr/>
          <p:nvPr/>
        </p:nvSpPr>
        <p:spPr>
          <a:xfrm>
            <a:off x="10147917" y="3445694"/>
            <a:ext cx="914460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rtl="0">
              <a:lnSpc>
                <a:spcPct val="120000"/>
              </a:lnSpc>
            </a:pPr>
            <a:r>
              <a:rPr lang="pt-pt" sz="1100" b="0" i="0" u="none" baseline="0" dirty="0"/>
              <a:t>Unidade do ventilador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9A96C76-6E44-961B-EACD-590324563FAA}"/>
              </a:ext>
            </a:extLst>
          </p:cNvPr>
          <p:cNvSpPr/>
          <p:nvPr/>
        </p:nvSpPr>
        <p:spPr>
          <a:xfrm>
            <a:off x="9051093" y="2376671"/>
            <a:ext cx="1858139" cy="483081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Água pré-aquecida </a:t>
            </a:r>
          </a:p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da bomba</a:t>
            </a:r>
          </a:p>
        </p:txBody>
      </p:sp>
      <p:cxnSp>
        <p:nvCxnSpPr>
          <p:cNvPr id="113" name="Straight Arrow Connector 38">
            <a:extLst>
              <a:ext uri="{FF2B5EF4-FFF2-40B4-BE49-F238E27FC236}">
                <a16:creationId xmlns:a16="http://schemas.microsoft.com/office/drawing/2014/main" id="{E08CB6C4-8458-2EA4-D71F-8E4985250C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78790" y="2077303"/>
            <a:ext cx="2530442" cy="685282"/>
          </a:xfrm>
          <a:prstGeom prst="bentConnector3">
            <a:avLst>
              <a:gd name="adj1" fmla="val 100822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3D22ADA-A9F7-150A-D84F-2F43A49B89DB}"/>
              </a:ext>
            </a:extLst>
          </p:cNvPr>
          <p:cNvSpPr/>
          <p:nvPr/>
        </p:nvSpPr>
        <p:spPr>
          <a:xfrm>
            <a:off x="9051093" y="1797355"/>
            <a:ext cx="1858139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Ar de arrefecimento direto</a:t>
            </a:r>
          </a:p>
        </p:txBody>
      </p:sp>
      <p:sp>
        <p:nvSpPr>
          <p:cNvPr id="142" name="Footer Placeholder 4">
            <a:extLst>
              <a:ext uri="{FF2B5EF4-FFF2-40B4-BE49-F238E27FC236}">
                <a16:creationId xmlns:a16="http://schemas.microsoft.com/office/drawing/2014/main" id="{7604C2AF-C338-D6DD-81A9-8C7A884E91E0}"/>
              </a:ext>
            </a:extLst>
          </p:cNvPr>
          <p:cNvSpPr txBox="1">
            <a:spLocks/>
          </p:cNvSpPr>
          <p:nvPr/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pt-pt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pt-pt" sz="1000" b="0" i="0" u="none" baseline="0">
                <a:solidFill>
                  <a:schemeClr val="bg2"/>
                </a:solidFill>
              </a:rPr>
              <a:t>CONFIDENCIAL DA EMPRESA</a:t>
            </a:r>
          </a:p>
        </p:txBody>
      </p:sp>
    </p:spTree>
    <p:extLst>
      <p:ext uri="{BB962C8B-B14F-4D97-AF65-F5344CB8AC3E}">
        <p14:creationId xmlns:p14="http://schemas.microsoft.com/office/powerpoint/2010/main" val="20918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002D1-AF7B-5549-CD00-FF0FC9392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4E2DFF15-EF63-86FB-C7F6-54A99FB4C9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2DFF15-EF63-86FB-C7F6-54A99FB4C9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40FDCFA-EC4F-E969-37FA-C153436FFB4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425" y="1762760"/>
            <a:ext cx="11290935" cy="376456"/>
          </a:xfrm>
          <a:effectLst/>
        </p:spPr>
        <p:txBody>
          <a:bodyPr lIns="0" tIns="0" rIns="0" bIns="0"/>
          <a:lstStyle/>
          <a:p>
            <a:pPr marL="0" indent="0" algn="l" rtl="0">
              <a:buNone/>
            </a:pPr>
            <a:r>
              <a:rPr lang="pt-pt" sz="1200" b="0" i="0" u="none" baseline="0"/>
              <a:t>A compatibilidade com biodiesel HPW pode ajudar os nossos clientes a atingirem as suas metas de redução de CO</a:t>
            </a:r>
            <a:r>
              <a:rPr lang="pt-pt" sz="1200" b="0" i="0" u="none" baseline="-25000"/>
              <a:t>2</a:t>
            </a:r>
            <a:r>
              <a:rPr lang="pt-pt" sz="1200" b="0" i="0" u="none" baseline="0"/>
              <a:t> e a utilização eficiente de combustível pode poupar dinheiro e apoiar o investimento.</a:t>
            </a:r>
            <a:endParaRPr lang="pt-pt" sz="1200" b="1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5C69D-0E6B-BF61-F120-FFA78EEA534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92E24-3FC3-A8AA-DCA1-0BBFA97E53D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10239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pt" sz="1000" b="0" i="0" u="none" strike="noStrike" kern="1200" cap="none" spc="0" normalizeH="0" baseline="0" noProof="0" dirty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B342AE-C3BC-719D-CC90-D3CB2BCE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10092407" cy="388013"/>
          </a:xfrm>
        </p:spPr>
        <p:txBody>
          <a:bodyPr vert="horz">
            <a:noAutofit/>
          </a:bodyPr>
          <a:lstStyle/>
          <a:p>
            <a:pPr algn="l" rtl="0"/>
            <a:r>
              <a:rPr lang="pt-pt" b="1" i="0" u="none" baseline="0"/>
              <a:t>A compatibilidade com biocombustíveis e a eficiência energética estão a poupar dinheiro aos nossos clientes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6089008-39DB-1242-8234-B66B833459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83752"/>
              </p:ext>
            </p:extLst>
          </p:nvPr>
        </p:nvGraphicFramePr>
        <p:xfrm>
          <a:off x="478449" y="2336800"/>
          <a:ext cx="5508014" cy="3400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E2CC7BC-C7C5-951C-A200-E7A488B1A6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797760"/>
              </p:ext>
            </p:extLst>
          </p:nvPr>
        </p:nvGraphicFramePr>
        <p:xfrm>
          <a:off x="6205539" y="2336800"/>
          <a:ext cx="5507036" cy="3400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D1B9CC-D1C7-9823-E510-BE90EDD93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449" y="1282634"/>
            <a:ext cx="11235102" cy="376456"/>
          </a:xfrm>
        </p:spPr>
        <p:txBody>
          <a:bodyPr>
            <a:normAutofit/>
          </a:bodyPr>
          <a:lstStyle/>
          <a:p>
            <a:pPr algn="l" rtl="0"/>
            <a:r>
              <a:rPr lang="pt-pt" b="0" i="0" u="none" baseline="0"/>
              <a:t>Série MH: Poupança de combustível = Poupança de dinheiro para os nossos clientes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802D7129-6813-B933-EFEF-F8C40CBFE998}"/>
              </a:ext>
            </a:extLst>
          </p:cNvPr>
          <p:cNvSpPr txBox="1">
            <a:spLocks/>
          </p:cNvSpPr>
          <p:nvPr/>
        </p:nvSpPr>
        <p:spPr>
          <a:xfrm>
            <a:off x="479424" y="6001141"/>
            <a:ext cx="11358878" cy="208481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pt-pt" sz="900" b="0" i="0" u="none" baseline="0"/>
              <a:t>Pré-requisitos: 4 horas por dia, 5 dias por semana, 45 semanas por ano -4,4% de poupança (novo vs. antigo Nilfisk) 1 litro de diesel: 1,89 EUR 1 litro de biodiesel HVO 2,05 EUR, Preço da máquina 4687</a:t>
            </a:r>
          </a:p>
          <a:p>
            <a:pPr marL="0" indent="0" algn="l" rtl="0">
              <a:buFont typeface="Arial" panose="020B0604020202020204" pitchFamily="34" charset="0"/>
              <a:buNone/>
            </a:pPr>
            <a:r>
              <a:rPr lang="pt-pt" sz="900" b="0" i="0" u="none" baseline="0"/>
              <a:t>Tabela de preços DK https://www.fuelfinder.DK/listprices.php 03/10/2025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752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0D34-4E24-D134-9CA4-767388B11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06C49-D125-91FB-C810-124BCBE6A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Proposta de valor</a:t>
            </a:r>
          </a:p>
          <a:p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7F623-4BC1-E7F5-DBC7-453BF048C7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DFE04-FC88-67E4-C2E5-AEA0B67EAC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4323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CDF5D-B6C0-A54B-E1AD-9B0CC5CAE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B6F819B-4F6A-3070-A6F5-0CC3AC1DB6C7}"/>
              </a:ext>
            </a:extLst>
          </p:cNvPr>
          <p:cNvSpPr txBox="1">
            <a:spLocks/>
          </p:cNvSpPr>
          <p:nvPr/>
        </p:nvSpPr>
        <p:spPr>
          <a:xfrm>
            <a:off x="8782152" y="0"/>
            <a:ext cx="3409845" cy="6283325"/>
          </a:xfrm>
          <a:prstGeom prst="rect">
            <a:avLst/>
          </a:prstGeom>
          <a:solidFill>
            <a:srgbClr val="EEEFF1"/>
          </a:solidFill>
        </p:spPr>
        <p:txBody>
          <a:bodyPr lIns="457200" tIns="2377440" rIns="457200" bIns="365760" anchor="t" anchorCtr="0"/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pt-pt" noProof="0" dirty="0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54190ED-8087-42A2-4315-001BD50DCA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47" imgH="348" progId="TCLayout.ActiveDocument.1">
                  <p:embed/>
                </p:oleObj>
              </mc:Choice>
              <mc:Fallback>
                <p:oleObj name="think-cell Slide" r:id="rId34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4190ED-8087-42A2-4315-001BD50DC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E94905-C0E7-D508-CA10-5B0735B8325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C963A-C450-2314-09BF-A58DC73CB1B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385236-B7BA-4938-9EA6-6DEC8CA653D7}" type="slidenum">
              <a:rPr kumimoji="0" sz="1000" b="0" i="0" u="none" strike="noStrike" kern="1200" cap="none" spc="0" normalizeH="0" baseline="0">
                <a:ln>
                  <a:noFill/>
                </a:ln>
                <a:solidFill>
                  <a:srgbClr val="B3BBC5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pt" sz="1000" b="0" i="0" u="none" strike="noStrike" kern="1200" cap="none" spc="0" normalizeH="0" baseline="0" noProof="0" dirty="0">
              <a:ln>
                <a:noFill/>
              </a:ln>
              <a:solidFill>
                <a:srgbClr val="B3BBC5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69F8C9-0983-533B-2BFC-BF9F34F9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7706166" cy="600236"/>
          </a:xfrm>
        </p:spPr>
        <p:txBody>
          <a:bodyPr vert="horz"/>
          <a:lstStyle/>
          <a:p>
            <a:pPr algn="l" rtl="0"/>
            <a:r>
              <a:rPr lang="pt-pt" b="1" i="0" u="none" baseline="0"/>
              <a:t>A mudança para biocombustíveis reduz a pegada de carbono da utilização de HPW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EB3CA9-CC8A-5E3F-19CA-FBD48DA60487}"/>
              </a:ext>
            </a:extLst>
          </p:cNvPr>
          <p:cNvSpPr txBox="1"/>
          <p:nvPr/>
        </p:nvSpPr>
        <p:spPr>
          <a:xfrm>
            <a:off x="498751" y="1465026"/>
            <a:ext cx="3765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Emissões por produto (kg CO</a:t>
            </a:r>
            <a:r>
              <a:rPr kumimoji="0" lang="pt-pt" sz="1600" b="0" i="0" u="none" strike="noStrike" kern="1200" cap="none" spc="0" normalizeH="0" baseline="-2500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 </a:t>
            </a:r>
            <a:r>
              <a:rPr kumimoji="0" lang="pt-pt" sz="16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e/hora)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9C727DC-3534-0C46-687D-0A988F4F3FAD}"/>
              </a:ext>
            </a:extLst>
          </p:cNvPr>
          <p:cNvSpPr txBox="1"/>
          <p:nvPr/>
        </p:nvSpPr>
        <p:spPr>
          <a:xfrm>
            <a:off x="1578026" y="2353408"/>
            <a:ext cx="18637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França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318270C-B4EE-860F-1383-FEE9D9E6CF28}"/>
              </a:ext>
            </a:extLst>
          </p:cNvPr>
          <p:cNvSpPr txBox="1"/>
          <p:nvPr/>
        </p:nvSpPr>
        <p:spPr>
          <a:xfrm>
            <a:off x="5476081" y="2371030"/>
            <a:ext cx="18637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Alemanha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397118-2E6E-6795-DC51-A617B51D0215}"/>
              </a:ext>
            </a:extLst>
          </p:cNvPr>
          <p:cNvSpPr txBox="1"/>
          <p:nvPr/>
        </p:nvSpPr>
        <p:spPr>
          <a:xfrm>
            <a:off x="3759993" y="2343083"/>
            <a:ext cx="137039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50" b="1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MH55M 220/1100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674C6E6-D134-A747-24D3-FF1B2E6A2FAC}"/>
              </a:ext>
            </a:extLst>
          </p:cNvPr>
          <p:cNvCxnSpPr>
            <a:cxnSpLocks/>
          </p:cNvCxnSpPr>
          <p:nvPr/>
        </p:nvCxnSpPr>
        <p:spPr>
          <a:xfrm flipH="1">
            <a:off x="4425530" y="2763785"/>
            <a:ext cx="19661" cy="25815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1FC7644-4003-DF5D-266E-245C061B4FCE}"/>
              </a:ext>
            </a:extLst>
          </p:cNvPr>
          <p:cNvSpPr txBox="1"/>
          <p:nvPr/>
        </p:nvSpPr>
        <p:spPr>
          <a:xfrm>
            <a:off x="9072386" y="589681"/>
            <a:ext cx="2638800" cy="41934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Uma máquina a funcionar a 100% com HVO pode poupar até 80% de emissões em comparação com a utilização de diesel</a:t>
            </a:r>
            <a:r>
              <a:rPr lang="pt-pt" sz="1200" b="0" i="0" u="none" baseline="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. As poupanças dependem do país de utilização.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Metodologia:</a:t>
            </a:r>
          </a:p>
          <a:p>
            <a:pPr marL="180000" indent="-180000" algn="l" defTabSz="914400" rtl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pt-pt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Presume-se que os biocombustíveis têm emissões biogénicas líquidas zero (o CO</a:t>
            </a:r>
            <a:r>
              <a:rPr kumimoji="0" lang="pt-pt" sz="1200" b="0" i="0" u="none" strike="noStrike" kern="1200" cap="none" spc="0" normalizeH="0" baseline="-2500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</a:t>
            </a:r>
            <a:r>
              <a:rPr kumimoji="0" lang="pt-pt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capturado durante o crescimento é libertado durante a combustão), apenas o metano (CH</a:t>
            </a:r>
            <a:r>
              <a:rPr kumimoji="0" lang="pt-pt" sz="1200" b="0" i="0" u="none" strike="noStrike" kern="1200" cap="none" spc="0" normalizeH="0" baseline="-2500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4</a:t>
            </a:r>
            <a:r>
              <a:rPr kumimoji="0" lang="pt-pt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) e o óxido nitroso (N</a:t>
            </a:r>
            <a:r>
              <a:rPr kumimoji="0" lang="pt-pt" sz="1200" b="0" i="0" u="none" strike="noStrike" kern="1200" cap="none" spc="0" normalizeH="0" baseline="-2500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2</a:t>
            </a:r>
            <a:r>
              <a:rPr kumimoji="0" lang="pt-pt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O) são contabilizados a partir da combustão. </a:t>
            </a:r>
          </a:p>
          <a:p>
            <a:pPr marL="180000" indent="-180000" algn="l" defTabSz="914400" rtl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pt-pt" sz="1200" b="0" i="0" u="none" baseline="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Os fatores de emissão para a eletricidade são da AIE (2024) </a:t>
            </a:r>
          </a:p>
          <a:p>
            <a:pPr marL="180000" indent="-180000" algn="l" defTabSz="914400" rtl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pt-pt" sz="12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Fatores de emissão para combustíveis da Defra (2024)</a:t>
            </a:r>
          </a:p>
          <a:p>
            <a:pPr marL="180000" indent="-180000" algn="l" defTabSz="914400" rtl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pt-pt" sz="1200" b="0" i="0" u="none" baseline="0" dirty="0">
                <a:solidFill>
                  <a:srgbClr val="28313F"/>
                </a:solidFill>
                <a:latin typeface="Roboto Light"/>
                <a:ea typeface="Roboto Light"/>
                <a:cs typeface="Roboto Light"/>
              </a:rPr>
              <a:t>Estamos a utilizar fatores de emissões do ciclo de vida, tendo em conta todas as emissões da cadeia de fornecimento de biocombustíveis</a:t>
            </a:r>
          </a:p>
        </p:txBody>
      </p:sp>
      <p:graphicFrame>
        <p:nvGraphicFramePr>
          <p:cNvPr id="1030" name="Chart 1029">
            <a:extLst>
              <a:ext uri="{FF2B5EF4-FFF2-40B4-BE49-F238E27FC236}">
                <a16:creationId xmlns:a16="http://schemas.microsoft.com/office/drawing/2014/main" id="{489B141B-C40C-B3A2-3BF1-2B177EC9BB3F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2210300"/>
              </p:ext>
            </p:extLst>
          </p:nvPr>
        </p:nvGraphicFramePr>
        <p:xfrm>
          <a:off x="18200" y="2873375"/>
          <a:ext cx="8093442" cy="277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0FD5368-5594-2C22-4C98-856228E48741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5047083" y="2817812"/>
            <a:ext cx="0" cy="85725"/>
          </a:xfrm>
          <a:prstGeom prst="line">
            <a:avLst/>
          </a:prstGeom>
          <a:ln w="635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A0E5C79-559C-BA38-CB43-D9502B2F683E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1253980" y="5205412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B5EE52BC-F823-40E8-93DB-CADB7056F059}" type="datetime'1'">
              <a:rPr sz="1000">
                <a:solidFill>
                  <a:schemeClr val="bg1"/>
                </a:solidFill>
                <a:effectLst/>
                <a:latin typeface="+mj-lt"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2A94A80-8850-0080-C118-BF6529D31910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1223509" y="3222625"/>
            <a:ext cx="2476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D5A9EC68-0458-4701-9D00-3587D86F96D4}" type="datetime'19'">
              <a:rPr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lang="pt-pt" noProof="0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7CBF2DB-7192-F56D-E94B-12D0E9330A45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2457919" y="3227117"/>
            <a:ext cx="2476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F995D11A-4323-43AD-B503-7E92F357606A}" type="datetime'19'">
              <a:rPr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lang="pt-pt" noProof="0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FF4ADD20-D912-4EF7-1E3A-C9E144AF0DED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3764341" y="4676775"/>
            <a:ext cx="1492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1142F3F6-2712-4DA8-BBD4-F494AB7FFFDA}" type="datetime'4'">
              <a:rPr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lang="pt-pt" noProof="0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944E857-39C0-DDA6-D814-AEE208887BA8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4918868" y="2941637"/>
            <a:ext cx="2476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B83F281B-3547-4173-B3D2-4F3687B2409B}" type="datetime'22'">
              <a:rPr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22</a:t>
            </a:fld>
            <a:endParaRPr lang="pt-pt" noProof="0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C867AEB4-229D-0E81-6D1C-9845E664F530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6154505" y="3008312"/>
            <a:ext cx="2476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554EEEB2-F52C-48E0-9110-7CC76E80EF82}" type="datetime'22'">
              <a:rPr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22</a:t>
            </a:fld>
            <a:endParaRPr lang="pt-pt" noProof="0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3F143A60-3159-0FF2-A788-B4A403B5366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7404894" y="4441825"/>
            <a:ext cx="1492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EAD7E8B8-9A81-4D1D-8517-9BF707B279D8}" type="datetime'7'">
              <a:rPr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lang="pt-pt" noProof="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0E77D25-9025-3C39-D3DB-E649F80BE143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3182142" y="6187192"/>
            <a:ext cx="72000" cy="72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bg2"/>
              </a:solidFill>
              <a:highlight>
                <a:srgbClr val="8997A4"/>
              </a:highlight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52CDDF-2A6F-D0DD-EA0C-02E5AEA7EE70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4052274" y="6185412"/>
            <a:ext cx="72000" cy="72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B9A0738-8220-7A14-8450-EEFB3117A873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5214655" y="6185412"/>
            <a:ext cx="72000" cy="7200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 noProof="0" dirty="0">
              <a:solidFill>
                <a:schemeClr val="tx1"/>
              </a:solidFill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813C061-D0C9-4E73-79B2-B3A40B51AAC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290093" y="6115050"/>
            <a:ext cx="4699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fld id="{011E8745-EFBB-4FCE-ABB3-EB1F4667F530}" type="datetime'Gasóleo'">
              <a:rPr sz="1000">
                <a:effectLst/>
              </a:rPr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Gasóleo</a:t>
            </a:fld>
            <a:endParaRPr lang="pt-pt" sz="1000" noProof="0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C2E76FC-4AB2-DED8-AB3C-2E94ED8B6110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4163218" y="6115050"/>
            <a:ext cx="7556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fld id="{A0CB3CF1-DD3C-4DF2-81C9-051069A30BBE}" type="datetime'Eletricidade'">
              <a:rPr sz="1000">
                <a:effectLst/>
              </a:rPr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Eletricidade</a:t>
            </a:fld>
            <a:endParaRPr lang="pt-pt" sz="1000" noProof="0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29A3D77-02D3-E300-53BA-8AD7C41FD35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5322093" y="6115050"/>
            <a:ext cx="355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fld id="{E77B9A14-8E72-41C6-99F3-F12B4E3187BD}" type="datetime'HVO'">
              <a:rPr sz="1000">
                <a:effectLst/>
              </a:rPr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HVO</a:t>
            </a:fld>
            <a:endParaRPr lang="pt-pt" sz="1000" noProof="0" dirty="0"/>
          </a:p>
        </p:txBody>
      </p:sp>
      <p:cxnSp>
        <p:nvCxnSpPr>
          <p:cNvPr id="8" name="Straight Arrow Connector 38">
            <a:extLst>
              <a:ext uri="{FF2B5EF4-FFF2-40B4-BE49-F238E27FC236}">
                <a16:creationId xmlns:a16="http://schemas.microsoft.com/office/drawing/2014/main" id="{0DA58848-08DD-4166-3B47-22CC196FE97F}"/>
              </a:ext>
            </a:extLst>
          </p:cNvPr>
          <p:cNvCxnSpPr>
            <a:cxnSpLocks/>
          </p:cNvCxnSpPr>
          <p:nvPr/>
        </p:nvCxnSpPr>
        <p:spPr>
          <a:xfrm>
            <a:off x="5042693" y="2817812"/>
            <a:ext cx="2436813" cy="1563429"/>
          </a:xfrm>
          <a:prstGeom prst="bentConnector3">
            <a:avLst>
              <a:gd name="adj1" fmla="val 10073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8">
            <a:extLst>
              <a:ext uri="{FF2B5EF4-FFF2-40B4-BE49-F238E27FC236}">
                <a16:creationId xmlns:a16="http://schemas.microsoft.com/office/drawing/2014/main" id="{E769B367-716A-669C-7566-48E6D4D29AC7}"/>
              </a:ext>
            </a:extLst>
          </p:cNvPr>
          <p:cNvCxnSpPr>
            <a:cxnSpLocks/>
          </p:cNvCxnSpPr>
          <p:nvPr/>
        </p:nvCxnSpPr>
        <p:spPr>
          <a:xfrm>
            <a:off x="6278330" y="2820987"/>
            <a:ext cx="0" cy="130175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 Placeholder 2">
            <a:extLst>
              <a:ext uri="{FF2B5EF4-FFF2-40B4-BE49-F238E27FC236}">
                <a16:creationId xmlns:a16="http://schemas.microsoft.com/office/drawing/2014/main" id="{D1DCA685-14AE-5493-2C77-8600EBCE13C1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5552372" y="2616143"/>
            <a:ext cx="392113" cy="392400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2BA56006-7AB3-443B-B555-8CAE203E7107}" type="datetime'-3%'">
              <a:rPr sz="1200">
                <a:effectLst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-3%</a:t>
            </a:fld>
            <a:endParaRPr lang="pt-pt" sz="1200" noProof="0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57C89A0-C7C4-169F-C2BD-19BE66C8FEAB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473889" y="5205412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B5EE52BC-F823-40E8-93DB-CADB7056F059}" type="datetime'1'">
              <a:rPr sz="1000">
                <a:solidFill>
                  <a:schemeClr val="bg1"/>
                </a:solidFill>
                <a:effectLst/>
                <a:latin typeface="+mj-lt"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E6A984D-FE9D-51E3-02B4-2C99BE8D8A8C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3725540" y="4879390"/>
            <a:ext cx="216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B5EE52BC-F823-40E8-93DB-CADB7056F059}" type="datetime'1'">
              <a:rPr sz="1000">
                <a:solidFill>
                  <a:schemeClr val="bg1"/>
                </a:solidFill>
                <a:effectLst/>
                <a:latin typeface="+mj-lt"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3CF88EE-EDE1-7644-DEBC-CD9D28A8B9A4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6780549" y="2616143"/>
            <a:ext cx="392113" cy="392400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200" b="0" i="0" u="none" baseline="0">
                <a:effectLst/>
              </a:rPr>
              <a:t>-69%</a:t>
            </a:r>
            <a:endParaRPr lang="pt-pt" sz="1200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79945D3-F90D-21E9-BF9A-99467D463091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4953715" y="4217781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B5EE52BC-F823-40E8-93DB-CADB7056F059}" type="datetime'1'">
              <a:rPr sz="1000">
                <a:solidFill>
                  <a:schemeClr val="bg1"/>
                </a:solidFill>
                <a:effectLst/>
                <a:latin typeface="+mj-lt"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9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A1CDC49-3191-3788-CF75-35CE4D437B55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gray">
          <a:xfrm>
            <a:off x="4953715" y="5082945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4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6269636-AD16-4C81-7C25-B3010CE30C5B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6170330" y="4217781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18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B80FC37-F17F-D1A9-FC42-5B5F936841FC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6170330" y="5082945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4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2A636D5F-3C3B-C04A-1DB1-CE2877A8DFF5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7388013" y="5082945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3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E949B65B-B0DF-8D59-5840-DA67A9877978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7388013" y="4771390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4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A64C9-8EAE-1F40-E150-DB1E08ECB59F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 flipV="1">
            <a:off x="1375327" y="3069390"/>
            <a:ext cx="0" cy="85725"/>
          </a:xfrm>
          <a:prstGeom prst="line">
            <a:avLst/>
          </a:prstGeom>
          <a:ln w="635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38">
            <a:extLst>
              <a:ext uri="{FF2B5EF4-FFF2-40B4-BE49-F238E27FC236}">
                <a16:creationId xmlns:a16="http://schemas.microsoft.com/office/drawing/2014/main" id="{5FF57316-4670-C9F5-DF19-526F862ED913}"/>
              </a:ext>
            </a:extLst>
          </p:cNvPr>
          <p:cNvCxnSpPr>
            <a:cxnSpLocks/>
          </p:cNvCxnSpPr>
          <p:nvPr/>
        </p:nvCxnSpPr>
        <p:spPr>
          <a:xfrm>
            <a:off x="1370937" y="3069390"/>
            <a:ext cx="2436813" cy="1563429"/>
          </a:xfrm>
          <a:prstGeom prst="bentConnector3">
            <a:avLst>
              <a:gd name="adj1" fmla="val 10073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38">
            <a:extLst>
              <a:ext uri="{FF2B5EF4-FFF2-40B4-BE49-F238E27FC236}">
                <a16:creationId xmlns:a16="http://schemas.microsoft.com/office/drawing/2014/main" id="{837D9076-4189-C4FD-85B1-132B0CCECFE5}"/>
              </a:ext>
            </a:extLst>
          </p:cNvPr>
          <p:cNvCxnSpPr>
            <a:cxnSpLocks/>
          </p:cNvCxnSpPr>
          <p:nvPr/>
        </p:nvCxnSpPr>
        <p:spPr>
          <a:xfrm>
            <a:off x="2606574" y="3072565"/>
            <a:ext cx="0" cy="130175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4DEA53FD-F288-1AFA-D356-B58C395827C2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1775831" y="2867586"/>
            <a:ext cx="392113" cy="392400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200" b="0" i="0" u="none" baseline="0">
                <a:effectLst/>
              </a:rPr>
              <a:t>-4%</a:t>
            </a:r>
            <a:endParaRPr lang="pt-pt" sz="1200" noProof="0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4EE8A8C1-8597-4876-E09C-D3857007EDEC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3004008" y="2867586"/>
            <a:ext cx="392113" cy="392400"/>
          </a:xfrm>
          <a:prstGeom prst="ellipse">
            <a:avLst/>
          </a:prstGeom>
          <a:solidFill>
            <a:schemeClr val="bg1"/>
          </a:solidFill>
          <a:ln w="9525" cmpd="sng" algn="ctr">
            <a:solidFill>
              <a:schemeClr val="tx1"/>
            </a:solidFill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200" b="0" i="0" u="none" baseline="0">
                <a:effectLst/>
              </a:rPr>
              <a:t>-80%</a:t>
            </a:r>
            <a:endParaRPr lang="pt-pt" sz="1200" noProof="0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C5291F00-E24B-B139-6024-C0D5B097E97E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gray">
          <a:xfrm>
            <a:off x="3717029" y="5082945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3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C445731-C780-0BEF-FA30-18CB8C6DD646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1257274" y="4316310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fld id="{B5EE52BC-F823-40E8-93DB-CADB7056F059}" type="datetime'1'">
              <a:rPr sz="1000">
                <a:solidFill>
                  <a:schemeClr val="bg1"/>
                </a:solidFill>
                <a:effectLst/>
                <a:latin typeface="+mj-lt"/>
              </a:rPr>
              <a:pPr marL="0" lv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9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55EDF81-329C-C056-052F-EA7F81BB936F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2473889" y="4316310"/>
            <a:ext cx="216000" cy="216000"/>
          </a:xfrm>
          <a:prstGeom prst="ellipse">
            <a:avLst/>
          </a:prstGeom>
          <a:noFill/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pt-pt" sz="1000" b="0" i="0" u="none" baseline="0">
                <a:solidFill>
                  <a:schemeClr val="bg1"/>
                </a:solidFill>
                <a:effectLst/>
                <a:latin typeface="+mj-lt"/>
                <a:ea typeface="+mj-lt"/>
                <a:cs typeface="+mj-lt"/>
              </a:rPr>
              <a:t>18</a:t>
            </a:r>
            <a:endParaRPr lang="pt-pt" sz="1000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EF0CE7-B606-3AB6-AD92-2133E8838977}"/>
              </a:ext>
            </a:extLst>
          </p:cNvPr>
          <p:cNvSpPr txBox="1"/>
          <p:nvPr/>
        </p:nvSpPr>
        <p:spPr>
          <a:xfrm>
            <a:off x="941522" y="5521592"/>
            <a:ext cx="8588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 rtl="0">
              <a:defRPr/>
            </a:pPr>
            <a:r>
              <a:rPr lang="pt-pt" sz="1000" b="0" i="0" u="none" baseline="0"/>
              <a:t>Antiga - a funcionar a diesel</a:t>
            </a:r>
            <a:endParaRPr kumimoji="0" lang="pt-pt" sz="100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F8A1DC9-3F2E-9380-CBEB-54C73F7D2362}"/>
              </a:ext>
            </a:extLst>
          </p:cNvPr>
          <p:cNvSpPr txBox="1"/>
          <p:nvPr/>
        </p:nvSpPr>
        <p:spPr>
          <a:xfrm>
            <a:off x="2164460" y="5521592"/>
            <a:ext cx="8588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 rtl="0">
              <a:defRPr/>
            </a:pPr>
            <a:r>
              <a:rPr lang="pt-pt" sz="1000" b="0" i="0" u="none" baseline="0"/>
              <a:t>Nova - a funcionar a diesel</a:t>
            </a:r>
            <a:endParaRPr kumimoji="0" lang="pt-pt" sz="100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AC4E2F-DECB-8370-A27B-A9810E228DD8}"/>
              </a:ext>
            </a:extLst>
          </p:cNvPr>
          <p:cNvSpPr txBox="1"/>
          <p:nvPr/>
        </p:nvSpPr>
        <p:spPr>
          <a:xfrm>
            <a:off x="3396121" y="5521592"/>
            <a:ext cx="8588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 rtl="0">
              <a:defRPr/>
            </a:pPr>
            <a:r>
              <a:rPr lang="pt-pt" sz="1000" b="0" i="0" u="none" baseline="0"/>
              <a:t>Nova - a funcionar com HVO</a:t>
            </a:r>
            <a:endParaRPr kumimoji="0" lang="pt-pt" sz="100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F7D425-9867-1D3A-CAB5-6E70CDE62423}"/>
              </a:ext>
            </a:extLst>
          </p:cNvPr>
          <p:cNvSpPr txBox="1"/>
          <p:nvPr/>
        </p:nvSpPr>
        <p:spPr>
          <a:xfrm>
            <a:off x="4613278" y="5521592"/>
            <a:ext cx="8588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 rtl="0">
              <a:defRPr/>
            </a:pPr>
            <a:r>
              <a:rPr lang="pt-pt" sz="1000" b="0" i="0" u="none" baseline="0"/>
              <a:t>Antiga - a funcionar a diesel</a:t>
            </a:r>
            <a:endParaRPr kumimoji="0" lang="pt-pt" sz="100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780F62A-1197-9527-63BC-DDA248A96C7D}"/>
              </a:ext>
            </a:extLst>
          </p:cNvPr>
          <p:cNvSpPr txBox="1"/>
          <p:nvPr/>
        </p:nvSpPr>
        <p:spPr>
          <a:xfrm>
            <a:off x="5836216" y="5521592"/>
            <a:ext cx="8588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 rtl="0">
              <a:defRPr/>
            </a:pPr>
            <a:r>
              <a:rPr lang="pt-pt" sz="1000" b="0" i="0" u="none" baseline="0"/>
              <a:t>Nova - a funcionar a diesel</a:t>
            </a:r>
            <a:endParaRPr kumimoji="0" lang="pt-pt" sz="100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C909CD1-3B18-15EE-4572-79DC319A5355}"/>
              </a:ext>
            </a:extLst>
          </p:cNvPr>
          <p:cNvSpPr txBox="1"/>
          <p:nvPr/>
        </p:nvSpPr>
        <p:spPr>
          <a:xfrm>
            <a:off x="7067877" y="5521592"/>
            <a:ext cx="8588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 rtl="0">
              <a:defRPr/>
            </a:pPr>
            <a:r>
              <a:rPr lang="pt-pt" sz="1000" b="0" i="0" u="none" baseline="0"/>
              <a:t>Nova - a funcionar com HVO</a:t>
            </a:r>
            <a:endParaRPr kumimoji="0" lang="pt-pt" sz="100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9" name="Picture 8" descr="A machine with wheels on it&#10;&#10;AI-generated content may be incorrect.">
            <a:extLst>
              <a:ext uri="{FF2B5EF4-FFF2-40B4-BE49-F238E27FC236}">
                <a16:creationId xmlns:a16="http://schemas.microsoft.com/office/drawing/2014/main" id="{647B6E5D-C83B-771E-2B0B-66F9F53EECC2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568" y="1639846"/>
            <a:ext cx="710457" cy="7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F3D6031-C32E-B3EF-00C8-FC8AF7903153}"/>
              </a:ext>
            </a:extLst>
          </p:cNvPr>
          <p:cNvSpPr txBox="1">
            <a:spLocks/>
          </p:cNvSpPr>
          <p:nvPr/>
        </p:nvSpPr>
        <p:spPr>
          <a:xfrm>
            <a:off x="7880350" y="0"/>
            <a:ext cx="4311647" cy="6283325"/>
          </a:xfrm>
          <a:prstGeom prst="rect">
            <a:avLst/>
          </a:prstGeom>
          <a:solidFill>
            <a:srgbClr val="EEEFF1"/>
          </a:solidFill>
        </p:spPr>
        <p:txBody>
          <a:bodyPr lIns="457200" tIns="2377440" rIns="457200" bIns="365760" anchor="t" anchorCtr="0"/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pt-pt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7E9692-92A1-BA35-EADC-EB29BC96A73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38A0D-0B72-8C06-2384-D456FB88F9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31</a:t>
            </a:fld>
            <a:endParaRPr lang="pt-pt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6C407-6B3B-2EFF-20D6-4C8587E797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5521" y="1860332"/>
            <a:ext cx="6685463" cy="3323077"/>
          </a:xfrm>
          <a:noFill/>
          <a:effectLst/>
        </p:spPr>
        <p:txBody>
          <a:bodyPr lIns="0" tIns="0" rIns="0" bIns="0"/>
          <a:lstStyle/>
          <a:p>
            <a:pPr marL="0" indent="0" algn="l" rtl="0">
              <a:lnSpc>
                <a:spcPct val="120000"/>
              </a:lnSpc>
              <a:buNone/>
            </a:pPr>
            <a:r>
              <a:rPr lang="pt-pt" sz="1200" b="0" i="0" u="none" baseline="0" dirty="0"/>
              <a:t>As caldeiras da Nilfisk são testadas de acordo com os requisitos da EUnited.</a:t>
            </a:r>
          </a:p>
          <a:p>
            <a:pPr marL="0" indent="0" algn="l" rtl="0">
              <a:lnSpc>
                <a:spcPct val="120000"/>
              </a:lnSpc>
              <a:buNone/>
            </a:pPr>
            <a:r>
              <a:rPr lang="pt-pt" sz="1200" b="0" i="0" u="none" baseline="0" dirty="0"/>
              <a:t>As classificações de eficiência são: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Caldeira energeticamente eficiente ~ 96% de eficiência (MH35-85)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Caldeira EcoPower ~ 92% de eficiência (MH20-70)</a:t>
            </a:r>
          </a:p>
          <a:p>
            <a:pPr algn="l" rtl="0">
              <a:lnSpc>
                <a:spcPct val="120000"/>
              </a:lnSpc>
              <a:buFontTx/>
              <a:buChar char="-"/>
            </a:pPr>
            <a:endParaRPr lang="pt-pt" sz="1200" noProof="0" dirty="0"/>
          </a:p>
          <a:p>
            <a:pPr marL="0" indent="0" algn="l" rtl="0">
              <a:lnSpc>
                <a:spcPct val="120000"/>
              </a:lnSpc>
              <a:buNone/>
            </a:pPr>
            <a:r>
              <a:rPr lang="pt-pt" sz="1200" b="0" i="0" u="none" baseline="0" dirty="0"/>
              <a:t>Maior eficiência = menor consumo de combustível = poupança de custos</a:t>
            </a:r>
          </a:p>
          <a:p>
            <a:pPr marL="0" indent="0" algn="l" rtl="0">
              <a:lnSpc>
                <a:spcPct val="120000"/>
              </a:lnSpc>
              <a:buNone/>
            </a:pPr>
            <a:r>
              <a:rPr lang="pt-pt" sz="1200" b="0" i="0" u="none" baseline="0" dirty="0"/>
              <a:t>Maior eficiência = temperatura mais consistente = limpeza mais rápida/poupança de dinheiro/energia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pt-pt" sz="1200" noProof="0" dirty="0"/>
          </a:p>
          <a:p>
            <a:pPr marL="0" indent="0" algn="l" rtl="0">
              <a:lnSpc>
                <a:spcPct val="120000"/>
              </a:lnSpc>
              <a:buNone/>
            </a:pPr>
            <a:r>
              <a:rPr lang="pt-pt" sz="1200" b="0" i="0" u="none" baseline="0" dirty="0"/>
              <a:t>Além disso, a elevada eficiência significa uma combustão mais limpa com redução de fuligem e poluição. Não só é bom para o ambiente, como também reduz as necessidades de manutenção da bobina, reduzindo os custos de assistência.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59C39D-0813-83EB-DB71-FD355411AD6E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2"/>
          <a:stretch>
            <a:fillRect/>
          </a:stretch>
        </p:blipFill>
        <p:spPr>
          <a:xfrm>
            <a:off x="8210550" y="309202"/>
            <a:ext cx="2280469" cy="2243084"/>
          </a:xfrm>
          <a:prstGeom prst="rect">
            <a:avLst/>
          </a:prstGeom>
          <a:effectLst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582446-6BFB-B63B-5143-EBC668B3FD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6685463" cy="376456"/>
          </a:xfrm>
        </p:spPr>
        <p:txBody>
          <a:bodyPr/>
          <a:lstStyle/>
          <a:p>
            <a:pPr algn="l" rtl="0"/>
            <a:r>
              <a:rPr lang="pt-pt" b="0" i="0" u="none" baseline="0" dirty="0"/>
              <a:t>As caldeiras da Nilfisk são testadas de acordo com os requisitos da EUnited 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86B85F-C7C8-8630-78B0-19BD256D7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Caldeira de alta eficiência aprovada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D3379C8-B2F4-9DC0-CE18-07A8E45D9919}"/>
              </a:ext>
            </a:extLst>
          </p:cNvPr>
          <p:cNvSpPr txBox="1">
            <a:spLocks/>
          </p:cNvSpPr>
          <p:nvPr/>
        </p:nvSpPr>
        <p:spPr>
          <a:xfrm>
            <a:off x="8210550" y="2794109"/>
            <a:ext cx="3500071" cy="2913171"/>
          </a:xfrm>
          <a:prstGeom prst="rect">
            <a:avLst/>
          </a:prstGeom>
          <a:noFill/>
          <a:effectLst/>
        </p:spPr>
        <p:txBody>
          <a:bodyPr vert="horz" lIns="0" tIns="0" rIns="0" bIns="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pt" sz="1200" b="1" i="0" u="none" baseline="0" dirty="0">
                <a:latin typeface="+mj-lt"/>
                <a:ea typeface="+mj-lt"/>
                <a:cs typeface="+mj-lt"/>
              </a:rPr>
              <a:t>Etiqueta de limpeza EUnited:</a:t>
            </a:r>
          </a:p>
          <a:p>
            <a:pPr marL="0" indent="0" algn="l" rtl="0">
              <a:lnSpc>
                <a:spcPct val="120000"/>
              </a:lnSpc>
              <a:buFont typeface="Arial" panose="020B0604020202020204" pitchFamily="34" charset="0"/>
              <a:buNone/>
            </a:pPr>
            <a:endParaRPr lang="pt-pt" sz="1200" b="1" noProof="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pt" sz="1200" b="0" i="0" u="none" baseline="0" dirty="0"/>
              <a:t>"A etiqueta da máquina de limpeza de alta pressão da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EUnited Cleaning é um selo de aprovação de que o queimador altamente eficiente da máquina de limpeza de alta pressão estacionária ou quase estacionária testada aquecida a</a:t>
            </a:r>
            <a:r>
              <a:rPr lang="pt-pt" sz="1200" b="0" i="0" u="none" baseline="0" dirty="0"/>
              <a:t> </a:t>
            </a:r>
            <a:br>
              <a:rPr lang="pt-pt" sz="1200" dirty="0"/>
            </a:br>
            <a:r>
              <a:rPr lang="pt-pt" sz="1200" b="0" i="0" u="none" baseline="0" dirty="0"/>
              <a:t>óleo cumpre </a:t>
            </a:r>
            <a:r>
              <a:rPr lang="pt-pt" sz="1200" b="0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requisitos de segurança extremamente elevados em termos de perda térmica de gases de escape qA, emissões de CO</a:t>
            </a:r>
            <a:r>
              <a:rPr lang="pt-pt" sz="1200" b="1" i="0" u="none" baseline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pt-pt" sz="1200" b="0" i="0" u="none" baseline="0" dirty="0"/>
              <a:t>e emissões de pó. Estes parâmetros têm de ser monitorizados para proteger o operador de qualquer perigo emitido pelo escape do queimador incorporado na máquina de limpeza de alta pressão" </a:t>
            </a:r>
            <a:r>
              <a:rPr lang="pt-pt" sz="1200" b="0" i="0" u="none" baseline="0" dirty="0">
                <a:hlinkClick r:id="rId3"/>
              </a:rPr>
              <a:t>EUnited</a:t>
            </a:r>
            <a:endParaRPr lang="pt-pt" sz="1200" noProof="0" dirty="0"/>
          </a:p>
        </p:txBody>
      </p:sp>
    </p:spTree>
    <p:extLst>
      <p:ext uri="{BB962C8B-B14F-4D97-AF65-F5344CB8AC3E}">
        <p14:creationId xmlns:p14="http://schemas.microsoft.com/office/powerpoint/2010/main" val="28873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0854-8200-5D3F-C97E-31FD1C480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dirty="0"/>
              <a:t>6</a:t>
            </a:r>
            <a:endParaRPr lang="pt-pt" b="1" i="0" u="none" baseline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2FD78-BC3E-F2AD-5F46-1BE94F7F8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Assistência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AF5FA-0373-B035-0F6A-069BB1A5D3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CF1E1-D0CA-B658-7C7C-02D9119E53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32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91212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BA524D-3634-3C51-AE9A-21B459231208}"/>
              </a:ext>
            </a:extLst>
          </p:cNvPr>
          <p:cNvSpPr txBox="1">
            <a:spLocks/>
          </p:cNvSpPr>
          <p:nvPr/>
        </p:nvSpPr>
        <p:spPr>
          <a:xfrm>
            <a:off x="6200774" y="1"/>
            <a:ext cx="5991225" cy="6273800"/>
          </a:xfrm>
          <a:prstGeom prst="rect">
            <a:avLst/>
          </a:prstGeom>
          <a:solidFill>
            <a:srgbClr val="EEEFF1"/>
          </a:solidFill>
        </p:spPr>
        <p:txBody>
          <a:bodyPr lIns="457200" tIns="2377440" rIns="457200" bIns="365760" anchor="t" anchorCtr="0"/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2EA60-7B42-0FAB-94D4-B62A1217CDC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EBA80-D223-A042-02BE-F690F15CE54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 algn="l" rtl="0">
                <a:spcAft>
                  <a:spcPts val="600"/>
                </a:spcAft>
              </a:pPr>
              <a:t>33</a:t>
            </a:fld>
            <a:endParaRPr lang="pt-pt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0106A-89B5-6B14-1B8D-203FD22E43A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2729" y="1412876"/>
            <a:ext cx="2363652" cy="3765176"/>
          </a:xfrm>
          <a:noFill/>
          <a:effectLst/>
        </p:spPr>
        <p:txBody>
          <a:bodyPr lIns="0" tIns="0" rIns="0" bIns="0">
            <a:normAutofit fontScale="92500" lnSpcReduction="10000"/>
          </a:bodyPr>
          <a:lstStyle/>
          <a:p>
            <a:pPr marL="0" indent="0" algn="l" rtl="0">
              <a:lnSpc>
                <a:spcPct val="120000"/>
              </a:lnSpc>
              <a:buNone/>
            </a:pPr>
            <a:r>
              <a:rPr lang="pt-pt" sz="1200" b="1" i="0" u="none" baseline="0" dirty="0">
                <a:latin typeface="+mj-lt"/>
                <a:ea typeface="+mj-lt"/>
                <a:cs typeface="+mj-lt"/>
              </a:rPr>
              <a:t>Funcionalidades principais: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Registo do utilizador/início de sessão e acesso baseado em permissões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Descoberta de dispositivos e conectividade Bluetooth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Troca de parâmetros e falhas entre dispositivos móveis e máquinas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Transferência de software, ferramentas de depuração e suporte offline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 dirty="0"/>
              <a:t>Designs de ecrã abrangentes:</a:t>
            </a:r>
          </a:p>
          <a:p>
            <a:pPr marL="199104" lvl="1" indent="0" algn="l" rtl="0">
              <a:lnSpc>
                <a:spcPct val="120000"/>
              </a:lnSpc>
              <a:buNone/>
            </a:pPr>
            <a:r>
              <a:rPr lang="pt-pt" sz="1200" b="0" i="0" u="none" baseline="0" dirty="0"/>
              <a:t>Descoberta de dispositivos, visão geral/detalhes de parâmetros, visão geral/detalhes de falhas, transferência de software, perfil/definições de utilizador, definições da máquina e registos</a:t>
            </a:r>
          </a:p>
        </p:txBody>
      </p:sp>
      <p:pic>
        <p:nvPicPr>
          <p:cNvPr id="1026" name="Picture 2" descr="A screenshot of a software error&#10;&#10;Description automatically generated">
            <a:extLst>
              <a:ext uri="{FF2B5EF4-FFF2-40B4-BE49-F238E27FC236}">
                <a16:creationId xmlns:a16="http://schemas.microsoft.com/office/drawing/2014/main" id="{A502DD04-BAD6-B1C4-5ECB-7A5D0F526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52415" y="476251"/>
            <a:ext cx="2460160" cy="5347548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B248E5-E0D3-6A98-971A-0C4C0FB0D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929" y="1248645"/>
            <a:ext cx="5510942" cy="376456"/>
          </a:xfrm>
        </p:spPr>
        <p:txBody>
          <a:bodyPr>
            <a:normAutofit/>
          </a:bodyPr>
          <a:lstStyle/>
          <a:p>
            <a:pPr algn="l" rtl="0"/>
            <a:r>
              <a:rPr lang="pt-pt" b="0" i="0" u="none" baseline="0"/>
              <a:t>Digitalizada para uma melhor experiência de serviço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B69527-06C8-E0B8-4B1D-D617CDBB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241926" cy="388013"/>
          </a:xfrm>
        </p:spPr>
        <p:txBody>
          <a:bodyPr anchor="t">
            <a:noAutofit/>
          </a:bodyPr>
          <a:lstStyle/>
          <a:p>
            <a:pPr algn="l" rtl="0"/>
            <a:r>
              <a:rPr lang="pt-pt" b="1" i="0" u="none" baseline="0" dirty="0"/>
              <a:t>Aplicação Ferramenta de Assistência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6E305-3CFE-7D71-9574-6AB5B0348E6C}"/>
              </a:ext>
            </a:extLst>
          </p:cNvPr>
          <p:cNvSpPr txBox="1"/>
          <p:nvPr/>
        </p:nvSpPr>
        <p:spPr>
          <a:xfrm>
            <a:off x="9252415" y="5947500"/>
            <a:ext cx="91543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pt-pt" sz="1050" b="0" i="0" u="none" baseline="0"/>
              <a:t>*esboço </a:t>
            </a:r>
            <a:r>
              <a:rPr lang="pt-pt" sz="1050" b="0" i="0" u="none" baseline="0" dirty="0"/>
              <a:t>visual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F59901-123D-AD60-AA73-68A8485DE59C}"/>
              </a:ext>
            </a:extLst>
          </p:cNvPr>
          <p:cNvSpPr txBox="1">
            <a:spLocks/>
          </p:cNvSpPr>
          <p:nvPr/>
        </p:nvSpPr>
        <p:spPr>
          <a:xfrm>
            <a:off x="449929" y="1991243"/>
            <a:ext cx="5510942" cy="2875514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rm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pt-pt" sz="1200" b="0" i="0" u="none" baseline="0" dirty="0"/>
              <a:t>No âmbito do projeto MH, a ferramenta de assistência foi atualizada para incluir desenvolvimentos atuais e futuros. 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None/>
            </a:pPr>
            <a:r>
              <a:rPr lang="pt-pt" sz="1200" b="0" i="0" u="none" baseline="0" dirty="0"/>
              <a:t>A nova Aplicação de Ferramenta de Assistência permite que a nossa organização de assistência e rede de concessionários se </a:t>
            </a:r>
            <a:br>
              <a:rPr lang="pt-pt" sz="1200" dirty="0"/>
            </a:br>
            <a:r>
              <a:rPr lang="pt-pt" sz="1200" b="0" i="0" u="none" baseline="0" dirty="0"/>
              <a:t>liguem à nova gama MH via Bluetooth. </a:t>
            </a: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pt-pt" sz="1200" b="0" i="0" u="none" baseline="0" dirty="0"/>
              <a:t>A Ferramenta de Assistência foi desenvolvida para funcionar em iOS e Android.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pt-pt" sz="1200" b="0" i="0" u="none" baseline="0" dirty="0"/>
              <a:t>Em conjunto com as janelas pop-up de erro da MH35-85s, tanto os técnicos de assistência como os distribuidores podem obter um melhor feedback sobre problemas ou erros na máquina antes da visita de assistência. </a:t>
            </a:r>
          </a:p>
          <a:p>
            <a:pPr marL="0" indent="0" algn="l" rtl="0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pt-pt" sz="1200" b="0" i="0" u="none" baseline="0" dirty="0"/>
              <a:t>A Ferramenta de Assistência irá funcionar nas novas máquinas MH Advanced e Standard.</a:t>
            </a:r>
          </a:p>
        </p:txBody>
      </p:sp>
    </p:spTree>
    <p:extLst>
      <p:ext uri="{BB962C8B-B14F-4D97-AF65-F5344CB8AC3E}">
        <p14:creationId xmlns:p14="http://schemas.microsoft.com/office/powerpoint/2010/main" val="17720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843F-BAC9-7D53-0C42-3D2CE634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E647D-1EAE-D6BC-482D-061242607B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dirty="0"/>
              <a:t>7</a:t>
            </a:r>
            <a:endParaRPr lang="pt-pt" b="1" i="0" u="none" baseline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89232-F42B-A029-15D7-0662DE559A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 dirty="0"/>
              <a:t>Patentes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4813D-2F27-00B7-057C-F1DDED392C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BFF22-B1F4-4C14-DC2E-C8C7A42EE1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34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12482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4130B6F-CC41-A42D-75A1-31A6C4CEB64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Maior eficiência através do pré-aquecimento da água antes da bomba  </a:t>
            </a:r>
          </a:p>
          <a:p>
            <a:endParaRPr lang="pt-pt" noProof="0" dirty="0"/>
          </a:p>
          <a:p>
            <a:pPr algn="l" rtl="0"/>
            <a:r>
              <a:rPr lang="pt-pt" b="0" i="0" u="none" baseline="0"/>
              <a:t>Valor para o cliente</a:t>
            </a:r>
          </a:p>
          <a:p>
            <a:pPr lvl="1" algn="l" rtl="0"/>
            <a:r>
              <a:rPr lang="pt-pt" b="0" i="0" u="none" baseline="0"/>
              <a:t>Redução dos custos de combustível</a:t>
            </a:r>
          </a:p>
          <a:p>
            <a:pPr lvl="1" algn="l" rtl="0"/>
            <a:r>
              <a:rPr lang="pt-pt" b="0" i="0" u="none" baseline="0"/>
              <a:t>Menos emissões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E14D470-1100-DB57-6FFC-F0A2A13682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sz="1600" b="1" i="0" u="none" baseline="0"/>
              <a:t>Caldeira com eficiência energética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A508C21-FB96-152B-2E0E-653C54B4EEE4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Dosagem mais precisa do detergente através de solenóides </a:t>
            </a:r>
            <a:br>
              <a:rPr lang="pt-pt"/>
            </a:br>
            <a:endParaRPr lang="pt-pt" noProof="0" dirty="0"/>
          </a:p>
          <a:p>
            <a:endParaRPr lang="pt-pt" noProof="0" dirty="0"/>
          </a:p>
          <a:p>
            <a:pPr algn="l" rtl="0"/>
            <a:r>
              <a:rPr lang="pt-pt" b="0" i="0" u="none" baseline="0"/>
              <a:t>Valor para o cliente</a:t>
            </a:r>
          </a:p>
          <a:p>
            <a:pPr lvl="1" algn="l" rtl="0"/>
            <a:r>
              <a:rPr lang="pt-pt" b="0" i="0" u="none" baseline="0"/>
              <a:t>Menor utilização de detergente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DCED94B-D3F0-E8A6-639D-21CBD28475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l" rtl="0"/>
            <a:r>
              <a:rPr lang="pt-pt" sz="1600" b="1" i="0" u="none" baseline="0"/>
              <a:t>Dosagem de detergente </a:t>
            </a:r>
            <a:br>
              <a:rPr lang="pt-pt" sz="1600"/>
            </a:br>
            <a:r>
              <a:rPr lang="pt-pt" sz="1600" b="1" i="0" u="none" baseline="0"/>
              <a:t>(pendente)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7C6E30C-A0AD-3126-A6D8-0A1DA3BE8150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Deteção de chama acústica</a:t>
            </a:r>
            <a:br>
              <a:rPr lang="pt-pt"/>
            </a:br>
            <a:endParaRPr lang="pt-pt" noProof="0" dirty="0"/>
          </a:p>
          <a:p>
            <a:pPr marL="0" indent="0" algn="l" rtl="0">
              <a:buNone/>
            </a:pPr>
            <a:br>
              <a:rPr lang="pt-pt"/>
            </a:br>
            <a:endParaRPr lang="pt-pt" noProof="0" dirty="0"/>
          </a:p>
          <a:p>
            <a:pPr algn="l" rtl="0"/>
            <a:r>
              <a:rPr lang="pt-pt" b="0" i="0" u="none" baseline="0"/>
              <a:t>Valor para o cliente</a:t>
            </a:r>
          </a:p>
          <a:p>
            <a:pPr lvl="1" algn="l" rtl="0"/>
            <a:r>
              <a:rPr lang="pt-pt" b="0" i="0" u="none" baseline="0"/>
              <a:t>Deteção de chama inoperacional</a:t>
            </a:r>
          </a:p>
          <a:p>
            <a:pPr lvl="1" algn="l" rtl="0"/>
            <a:r>
              <a:rPr lang="pt-pt" b="0" i="0" u="none" baseline="0"/>
              <a:t>Evita que a caldeira seja enchida com gasóleo se a chama não estiver a funcionar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4B71315-BF08-60BF-D917-F4F97DE4F3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l" rtl="0"/>
            <a:r>
              <a:rPr lang="pt-pt" sz="1600" b="1" i="0" u="none" baseline="0"/>
              <a:t>Deteção de </a:t>
            </a:r>
            <a:br>
              <a:rPr lang="pt-pt" sz="1600"/>
            </a:br>
            <a:r>
              <a:rPr lang="pt-pt" sz="1600" b="1" i="0" u="none" baseline="0"/>
              <a:t>chama (pendente)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E0BBDC4B-A08C-3CE4-BE84-6CC73632DC86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Ajuda o utilizador a manter a máquina e a reparar problemas menores </a:t>
            </a:r>
          </a:p>
          <a:p>
            <a:endParaRPr lang="pt-pt" noProof="0" dirty="0"/>
          </a:p>
          <a:p>
            <a:pPr algn="l" rtl="0"/>
            <a:r>
              <a:rPr lang="pt-pt" b="0" i="0" u="none" baseline="0"/>
              <a:t>Valor para o cliente</a:t>
            </a:r>
          </a:p>
          <a:p>
            <a:pPr lvl="1" algn="l" rtl="0"/>
            <a:r>
              <a:rPr lang="pt-pt" b="0" i="0" u="none" baseline="0"/>
              <a:t>Tempo de funcionamento acrescido </a:t>
            </a:r>
          </a:p>
          <a:p>
            <a:pPr lvl="1" algn="l" rtl="0"/>
            <a:r>
              <a:rPr lang="pt-pt" b="0" i="0" u="none" baseline="0"/>
              <a:t>Vida útil média do produto 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3C72CF44-C01F-94D5-10A4-A9D5F0FFB3C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l" rtl="0"/>
            <a:r>
              <a:rPr lang="pt-pt" sz="1600" b="1" i="0" u="none" baseline="0"/>
              <a:t>Interface de utilizador digital (pendente) </a:t>
            </a:r>
          </a:p>
        </p:txBody>
      </p:sp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897D5DCA-8F36-BB10-843F-E7B2837447D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AFF67C63-8AB0-BFB9-689F-9940E32E349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35</a:t>
            </a:fld>
            <a:endParaRPr lang="pt-pt" noProof="0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08ACE587-A9DF-7FBE-E0BC-03358297A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Gerando valor para o cliente e TCO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1A63BFDE-3A06-3755-57A8-BDF9CA0B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Patentes</a:t>
            </a:r>
          </a:p>
        </p:txBody>
      </p:sp>
    </p:spTree>
    <p:extLst>
      <p:ext uri="{BB962C8B-B14F-4D97-AF65-F5344CB8AC3E}">
        <p14:creationId xmlns:p14="http://schemas.microsoft.com/office/powerpoint/2010/main" val="404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0854-8200-5D3F-C97E-31FD1C480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 dirty="0"/>
              <a:t>8</a:t>
            </a:r>
            <a:endParaRPr lang="pt-pt" b="1" i="0" u="none" baseline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2FD78-BC3E-F2AD-5F46-1BE94F7F8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 dirty="0"/>
              <a:t>Resumo do produto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AF5FA-0373-B035-0F6A-069BB1A5D3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CF1E1-D0CA-B658-7C7C-02D9119E53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36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6266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FCA17E-1825-3576-CFB1-0480A70B7B8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5FB165-8BB4-E48D-579B-DDF52240A9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37</a:t>
            </a:fld>
            <a:endParaRPr lang="pt-pt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B7DE7-4429-2248-6677-D3892DBB29DF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vert="horz" lIns="216000" tIns="216000" rIns="180000" bIns="216000" rtlCol="0" anchor="t">
            <a:noAutofit/>
          </a:bodyPr>
          <a:lstStyle/>
          <a:p>
            <a:pPr marL="0" indent="0" algn="ctr" rtl="0">
              <a:lnSpc>
                <a:spcPct val="90000"/>
              </a:lnSpc>
              <a:buNone/>
            </a:pPr>
            <a:endParaRPr lang="pt-pt" sz="1200" b="1" noProof="0" dirty="0"/>
          </a:p>
          <a:p>
            <a:pPr marL="0" indent="0" algn="ctr" rtl="0">
              <a:lnSpc>
                <a:spcPct val="90000"/>
              </a:lnSpc>
              <a:buNone/>
            </a:pPr>
            <a:r>
              <a:rPr lang="pt-pt" sz="1200" b="1" i="0" u="none" baseline="0"/>
              <a:t>MH35-85 - Gama Advanced 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0" indent="0" algn="ctr" rtl="0">
              <a:lnSpc>
                <a:spcPct val="90000"/>
              </a:lnSpc>
              <a:buNone/>
            </a:pPr>
            <a:endParaRPr lang="pt-pt" sz="1200" b="1" noProof="0" dirty="0"/>
          </a:p>
          <a:p>
            <a:pPr marL="0" indent="0" algn="l" rtl="0">
              <a:lnSpc>
                <a:spcPct val="90000"/>
              </a:lnSpc>
              <a:buNone/>
            </a:pPr>
            <a:r>
              <a:rPr lang="pt-pt" sz="1200" b="1" i="0" u="none" baseline="0"/>
              <a:t>Clientes alvo: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Utilizadores profissionais que necessitam de uma limpeza contínua e intensiva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Profissionais altamente exigentes</a:t>
            </a:r>
            <a:br>
              <a:rPr lang="pt-pt" sz="1200"/>
            </a:b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r>
              <a:rPr lang="pt-pt" sz="1200" b="1" i="0" u="none" baseline="0"/>
              <a:t>Principais necessidades: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Alto desempenho para sujidades e gorduras pesadas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Queimador eficiente em termos de combustível e fiabilidade de longo tempo de funcionamento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Manutenção fácil e otimização do tempo de atividade</a:t>
            </a:r>
            <a:br>
              <a:rPr lang="pt-pt" sz="1200"/>
            </a:b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r>
              <a:rPr lang="pt-pt" sz="1200" b="1" i="0" u="none" baseline="0"/>
              <a:t>Foco nas funcionalidades: 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Controlos avançados, eficiência, facilidade de manutenção</a:t>
            </a: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endParaRPr lang="pt-pt" sz="1200" noProof="0" dirty="0"/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r>
              <a:rPr lang="pt-pt" sz="1200" b="1" i="0" u="none" baseline="0"/>
              <a:t>Prioridades: 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Desempenho, eficiência, durabilidade</a:t>
            </a: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endParaRPr lang="pt-pt" sz="1200" noProof="0" dirty="0"/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r>
              <a:rPr lang="pt-pt" sz="1200" b="1" i="0" u="none" baseline="0"/>
              <a:t>Motivação principal:</a:t>
            </a:r>
            <a:r>
              <a:rPr lang="pt-pt" sz="1200" b="0" i="0" u="none" baseline="0"/>
              <a:t> </a:t>
            </a: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"Uma solução potente e eficiente construída para aplicações exigentes."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endParaRPr lang="pt-pt" sz="1200" noProof="0" dirty="0">
              <a:ea typeface="Roboto Light"/>
              <a:cs typeface="Roboto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442222-46A3-5044-F8C9-497C84DE0055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 vert="horz" lIns="216000" tIns="216000" rIns="180000" bIns="216000" rtlCol="0" anchor="t">
            <a:noAutofit/>
          </a:bodyPr>
          <a:lstStyle/>
          <a:p>
            <a:pPr marL="0" indent="0" algn="ctr" rtl="0">
              <a:lnSpc>
                <a:spcPct val="90000"/>
              </a:lnSpc>
              <a:buNone/>
            </a:pPr>
            <a:endParaRPr lang="pt-pt" sz="1200" b="1" noProof="0" dirty="0"/>
          </a:p>
          <a:p>
            <a:pPr marL="0" indent="0" algn="ctr" rtl="0">
              <a:lnSpc>
                <a:spcPct val="90000"/>
              </a:lnSpc>
              <a:buNone/>
            </a:pPr>
            <a:r>
              <a:rPr lang="pt-pt" sz="1200" b="1" i="0" u="none" baseline="0"/>
              <a:t>MH20-70 - Gama Standard </a:t>
            </a:r>
          </a:p>
          <a:p>
            <a:pPr marL="198755" indent="-198755" algn="l" rtl="0">
              <a:lnSpc>
                <a:spcPct val="90000"/>
              </a:lnSpc>
            </a:pPr>
            <a:endParaRPr lang="pt-pt" sz="1200" b="1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</a:pPr>
            <a:r>
              <a:rPr lang="pt-pt" sz="1200" b="1" i="0" u="none" baseline="0"/>
              <a:t>Clientes alvo: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Profissionais sensíveis ao orçamento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Para os utilizadores que apenas necessitam de funcionalidade básica </a:t>
            </a:r>
            <a:br>
              <a:rPr lang="pt-pt" sz="1200"/>
            </a:b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r>
              <a:rPr lang="pt-pt" sz="1200" b="1" i="0" u="none" baseline="0"/>
              <a:t>Principais necessidades: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Limpeza rápida e flexível para ferramentas, veículos e superfícies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Desenho compacto e mobilidade fácil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Desempenho fiável e baixo custo operacional</a:t>
            </a:r>
            <a:br>
              <a:rPr lang="pt-pt" sz="1200"/>
            </a:b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r>
              <a:rPr lang="pt-pt" sz="1200" b="1" i="0" u="none" baseline="0"/>
              <a:t>Foco nas funcionalidades: 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Função de limpeza central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r>
              <a:rPr lang="pt-pt" sz="1200" b="1" i="0" u="none" baseline="0"/>
              <a:t>Prioridades: </a:t>
            </a:r>
            <a:endParaRPr lang="pt-pt" sz="1200" b="1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Acessibilidade, simplicidade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lnSpc>
                <a:spcPct val="90000"/>
              </a:lnSpc>
              <a:defRPr sz="1600" b="0"/>
            </a:pP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lnSpc>
                <a:spcPct val="90000"/>
              </a:lnSpc>
              <a:buNone/>
              <a:defRPr sz="1600" b="0"/>
            </a:pPr>
            <a:r>
              <a:rPr lang="pt-pt" sz="1200" b="1" i="0" u="none" baseline="0"/>
              <a:t>Motivação principal: </a:t>
            </a:r>
          </a:p>
          <a:p>
            <a:pPr marL="198755" indent="-198755" algn="l" rtl="0">
              <a:lnSpc>
                <a:spcPct val="90000"/>
              </a:lnSpc>
              <a:defRPr sz="1600" b="0"/>
            </a:pPr>
            <a:r>
              <a:rPr lang="pt-pt" sz="1200" b="0" i="0" u="none" baseline="0"/>
              <a:t>"Uma máquina de limpeza a água quente simples, eficiente e acessível para utilização diária."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endParaRPr lang="pt-pt" sz="1200" noProof="0" dirty="0">
              <a:ea typeface="Roboto Light"/>
              <a:cs typeface="Roboto Ligh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D3FA59-0907-A693-AA59-60B08A7B39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Perfis de clientes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3C231A8-D010-A064-F0BF-776C1E65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Gama MH </a:t>
            </a:r>
          </a:p>
        </p:txBody>
      </p:sp>
    </p:spTree>
    <p:extLst>
      <p:ext uri="{BB962C8B-B14F-4D97-AF65-F5344CB8AC3E}">
        <p14:creationId xmlns:p14="http://schemas.microsoft.com/office/powerpoint/2010/main" val="138744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43D2-E8FD-85D3-0A02-5B0ED624F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E98B5A43-9FC8-30F0-F586-72E487536E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521" y="1402365"/>
            <a:ext cx="11712575" cy="629133"/>
          </a:xfrm>
        </p:spPr>
        <p:txBody>
          <a:bodyPr anchor="t">
            <a:normAutofit fontScale="92500" lnSpcReduction="10000"/>
          </a:bodyPr>
          <a:lstStyle/>
          <a:p>
            <a:pPr marL="0" indent="0" algn="l" rtl="0">
              <a:buNone/>
            </a:pPr>
            <a:r>
              <a:rPr lang="pt-pt" sz="1600" b="0" i="0" u="none" baseline="0"/>
              <a:t>Com a gama MH, os clientes podem escolher o nível de desempenho que se adapta ao seu negócio - desde uma limpeza económica até uma produtividade premium. Cada modelo inclui a tecnologia de água quente comprovada da Nilfisk e a qualidade de confiança, garantindo durabilidade e desempenho duradouros em todas as necessidades e orçamentos.</a:t>
            </a:r>
          </a:p>
          <a:p>
            <a:endParaRPr lang="pt-pt" sz="1200" noProof="0" dirty="0"/>
          </a:p>
          <a:p>
            <a:endParaRPr lang="pt-pt" sz="1200" noProof="0" dirty="0"/>
          </a:p>
          <a:p>
            <a:endParaRPr lang="pt-pt" sz="1200" noProof="0" dirty="0"/>
          </a:p>
          <a:p>
            <a:endParaRPr lang="pt-pt" sz="1200" noProof="0" dirty="0"/>
          </a:p>
          <a:p>
            <a:endParaRPr lang="pt-pt" sz="1200" noProof="0" dirty="0"/>
          </a:p>
          <a:p>
            <a:endParaRPr lang="pt-pt" sz="1200" noProof="0" dirty="0"/>
          </a:p>
          <a:p>
            <a:endParaRPr lang="pt-pt" sz="1200" noProof="0" dirty="0"/>
          </a:p>
          <a:p>
            <a:pPr marL="0" indent="0" algn="l" rtl="0">
              <a:buNone/>
            </a:pPr>
            <a:endParaRPr lang="pt-pt" sz="1200" b="1" noProof="0" dirty="0">
              <a:ea typeface="Roboto Light" panose="02000000000000000000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98061-C2F4-86A0-50E4-C29547F3833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AC226-9B57-BE5C-B650-70933AF8333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 algn="l" rtl="0">
                <a:spcAft>
                  <a:spcPts val="600"/>
                </a:spcAft>
              </a:pPr>
              <a:t>38</a:t>
            </a:fld>
            <a:endParaRPr lang="pt-pt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F8AD2-4320-4F97-B3FA-F0BBA1EA27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5507038" cy="376456"/>
          </a:xfrm>
        </p:spPr>
        <p:txBody>
          <a:bodyPr>
            <a:normAutofit/>
          </a:bodyPr>
          <a:lstStyle/>
          <a:p>
            <a:pPr algn="l" rtl="0"/>
            <a:r>
              <a:rPr lang="pt-pt" b="0" i="0" u="none" baseline="0"/>
              <a:t>Uma gama, duas vitórias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BDBBC9-F880-2E52-46BC-23287B01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06081" cy="388013"/>
          </a:xfrm>
        </p:spPr>
        <p:txBody>
          <a:bodyPr anchor="t">
            <a:normAutofit/>
          </a:bodyPr>
          <a:lstStyle/>
          <a:p>
            <a:pPr algn="l" rtl="0"/>
            <a:r>
              <a:rPr lang="pt-pt" sz="2400" b="1" i="0" u="none" baseline="0"/>
              <a:t>A gama MH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73CB79-1EE7-2504-0A01-E657ED21E55F}"/>
              </a:ext>
            </a:extLst>
          </p:cNvPr>
          <p:cNvSpPr txBox="1">
            <a:spLocks/>
          </p:cNvSpPr>
          <p:nvPr/>
        </p:nvSpPr>
        <p:spPr>
          <a:xfrm>
            <a:off x="6244429" y="1845058"/>
            <a:ext cx="5149479" cy="48704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pt-pt" sz="1200" noProof="0" dirty="0"/>
          </a:p>
          <a:p>
            <a:pPr marL="198755" indent="-198755" algn="l" rtl="0"/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endParaRPr lang="pt-pt" sz="1200" noProof="0" dirty="0"/>
          </a:p>
          <a:p>
            <a:pPr marL="0" indent="0" algn="l" rtl="0">
              <a:buNone/>
            </a:pPr>
            <a:r>
              <a:rPr lang="pt-pt" sz="1600" b="1" i="0" u="none" baseline="0">
                <a:solidFill>
                  <a:schemeClr val="accent3"/>
                </a:solidFill>
              </a:rPr>
              <a:t>Gama standard (MH20-70)</a:t>
            </a:r>
          </a:p>
          <a:p>
            <a:pPr marL="0" indent="0" algn="l" rtl="0">
              <a:buNone/>
            </a:pPr>
            <a:r>
              <a:rPr lang="pt-pt" sz="1200" b="1" i="0" u="none" baseline="0"/>
              <a:t>Fiável, eficiente e construído para oferecer valor</a:t>
            </a:r>
            <a:endParaRPr lang="pt-pt" sz="1200" noProof="0" dirty="0"/>
          </a:p>
          <a:p>
            <a:pPr marL="198755" indent="-198755" algn="l" rtl="0"/>
            <a:r>
              <a:rPr lang="pt-pt" sz="1200" b="0" i="0" u="none" baseline="0"/>
              <a:t>Equipada com a caldeira EcoPower, que fornece </a:t>
            </a:r>
            <a:r>
              <a:rPr lang="pt-pt" b="0" i="0" u="none" baseline="0"/>
              <a:t>~ </a:t>
            </a:r>
            <a:r>
              <a:rPr lang="pt-pt" sz="1200" b="0" i="0" u="none" baseline="0"/>
              <a:t>92% de eficiência energética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200" b="0" i="0" u="none" baseline="0">
                <a:ea typeface="Roboto Light"/>
                <a:cs typeface="Roboto Light"/>
              </a:rPr>
              <a:t>Lança universal e sistema de controlo simples para uma operação intuitiva</a:t>
            </a:r>
          </a:p>
          <a:p>
            <a:pPr marL="198755" indent="-198755" algn="l" rtl="0"/>
            <a:r>
              <a:rPr lang="pt-pt" sz="1200" b="0" i="0" u="none" baseline="0"/>
              <a:t>Certificação EUnited para eficiência e baixa poluição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200" b="0" i="0" u="none" baseline="0"/>
              <a:t>Compatível com biocombustível para emissões reduzidas e funcionamento mais limpo</a:t>
            </a: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endParaRPr lang="pt-pt" sz="1200" noProof="0" dirty="0"/>
          </a:p>
          <a:p>
            <a:pPr marL="198755" indent="-198755" algn="l" rtl="0">
              <a:buFont typeface="Wingdings" panose="05000000000000000000" pitchFamily="2" charset="2"/>
              <a:buChar char="ü"/>
            </a:pPr>
            <a:r>
              <a:rPr lang="pt-pt" sz="1200" b="0" i="0" u="none" baseline="0"/>
              <a:t>Qualidade Nilfisk comprovada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buFont typeface="Wingdings" panose="05000000000000000000" pitchFamily="2" charset="2"/>
              <a:buChar char="ü"/>
            </a:pPr>
            <a:r>
              <a:rPr lang="pt-pt" sz="1200" b="0" i="0" u="none" baseline="0"/>
              <a:t>Fácil de usar 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buFont typeface="Wingdings" panose="05000000000000000000" pitchFamily="2" charset="2"/>
              <a:buChar char="ü"/>
            </a:pPr>
            <a:r>
              <a:rPr lang="pt-pt" sz="1200" b="0" i="0" u="none" baseline="0"/>
              <a:t>Baixos custos operacionais e resultados fiáveis</a:t>
            </a: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buFont typeface="Arial" panose="020B0604020202020204" pitchFamily="34" charset="0"/>
              <a:buNone/>
            </a:pPr>
            <a:endParaRPr lang="pt-pt" sz="1200" b="1" noProof="0" dirty="0">
              <a:ea typeface="Roboto Light" panose="02000000000000000000" pitchFamily="2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AB01AD1-ED53-7382-4030-6ED7115D090E}"/>
              </a:ext>
            </a:extLst>
          </p:cNvPr>
          <p:cNvSpPr txBox="1">
            <a:spLocks/>
          </p:cNvSpPr>
          <p:nvPr/>
        </p:nvSpPr>
        <p:spPr>
          <a:xfrm>
            <a:off x="605179" y="1402365"/>
            <a:ext cx="5149479" cy="48704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pt-pt" sz="1200" noProof="0" dirty="0"/>
          </a:p>
          <a:p>
            <a:pPr marL="198755" indent="-198755" algn="l" rtl="0"/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buNone/>
            </a:pPr>
            <a:endParaRPr lang="pt-pt" sz="1600" noProof="0" dirty="0"/>
          </a:p>
          <a:p>
            <a:pPr marL="0" indent="0" algn="l" rtl="0">
              <a:buNone/>
            </a:pPr>
            <a:r>
              <a:rPr lang="pt-pt" sz="1600" b="1" i="0" u="none" baseline="0">
                <a:solidFill>
                  <a:schemeClr val="accent3"/>
                </a:solidFill>
              </a:rPr>
              <a:t>Gama avançada (MH35-85)</a:t>
            </a:r>
            <a:endParaRPr lang="pt-pt" sz="1600" b="1" noProof="0" dirty="0">
              <a:solidFill>
                <a:schemeClr val="accent3"/>
              </a:solidFill>
              <a:ea typeface="Roboto Light"/>
              <a:cs typeface="Roboto Light"/>
            </a:endParaRPr>
          </a:p>
          <a:p>
            <a:pPr marL="0" indent="0" algn="l" rtl="0">
              <a:buNone/>
            </a:pPr>
            <a:r>
              <a:rPr lang="pt-pt" sz="1200" b="1" i="0" u="none" baseline="0"/>
              <a:t>Desempenho avançado com tempo de atividade máximo</a:t>
            </a:r>
            <a:endParaRPr lang="pt-pt" sz="1200" noProof="0" dirty="0"/>
          </a:p>
          <a:p>
            <a:pPr marL="198755" indent="-198755" algn="l" rtl="0"/>
            <a:r>
              <a:rPr lang="pt-pt" sz="1200" b="0" i="0" u="none" baseline="0"/>
              <a:t>Apresenta a Caldeira com Eficiência Energética Patenteada, que fornece </a:t>
            </a:r>
            <a:r>
              <a:rPr lang="pt-pt" b="0" i="0" u="none" baseline="0"/>
              <a:t>~</a:t>
            </a:r>
            <a:r>
              <a:rPr lang="pt-pt" sz="1200" b="0" i="0" u="none" baseline="0"/>
              <a:t> 96% de eficiência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200" b="0" i="0" u="none" baseline="0"/>
              <a:t>A lança Tornado ajustável e o sistema de detergente interno garantem uma limpeza precisa e menos desperdício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200" b="0" i="0" u="none" baseline="0"/>
              <a:t>Inclui sensores de combustível e chama para um desempenho otimizado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r>
              <a:rPr lang="pt-pt" sz="1200" b="0" i="0" u="none" baseline="0"/>
              <a:t>Concebida para utilizadores exigentes que pretendem o melhor tempo de atividade e controlo</a:t>
            </a:r>
          </a:p>
          <a:p>
            <a:pPr marL="198755" indent="-198755" algn="l" rtl="0"/>
            <a:r>
              <a:rPr lang="pt-pt" sz="1200" b="0" i="0" u="none" baseline="0"/>
              <a:t>Certificada pela EUnited e compatível com biocombustível para emissões reduzidas e funcionamento mais limpo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/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buFont typeface="Wingdings" panose="05000000000000000000" pitchFamily="2" charset="2"/>
              <a:buChar char="ü"/>
            </a:pPr>
            <a:r>
              <a:rPr lang="pt-pt" sz="1200" b="0" i="0" u="none" baseline="0"/>
              <a:t> Operação mais inteligente com visor digital e diagnóstico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buFont typeface="Wingdings" panose="05000000000000000000" pitchFamily="2" charset="2"/>
              <a:buChar char="ü"/>
            </a:pPr>
            <a:r>
              <a:rPr lang="pt-pt" sz="1200" b="0" i="0" u="none" baseline="0"/>
              <a:t> Desenvolvida para alta disponibilidade e limpeza intensiva</a:t>
            </a:r>
            <a:endParaRPr lang="pt-pt" sz="1200" noProof="0" dirty="0">
              <a:ea typeface="Roboto Light"/>
              <a:cs typeface="Roboto Light"/>
            </a:endParaRPr>
          </a:p>
          <a:p>
            <a:pPr marL="198755" indent="-198755" algn="l" rtl="0">
              <a:buFont typeface="Wingdings" panose="05000000000000000000" pitchFamily="2" charset="2"/>
              <a:buChar char="ü"/>
            </a:pPr>
            <a:r>
              <a:rPr lang="pt-pt" sz="1200" b="0" i="0" u="none" baseline="0"/>
              <a:t> Baixo custo total de propriedade através de controlo e eficiência avançados</a:t>
            </a:r>
            <a:endParaRPr lang="pt-pt" sz="1200" noProof="0" dirty="0">
              <a:ea typeface="Roboto Light"/>
              <a:cs typeface="Roboto Light"/>
            </a:endParaRPr>
          </a:p>
          <a:p>
            <a:pPr marL="0" indent="0" algn="l" rtl="0">
              <a:buFont typeface="Arial" panose="020B0604020202020204" pitchFamily="34" charset="0"/>
              <a:buNone/>
            </a:pPr>
            <a:endParaRPr lang="pt-pt" sz="1200" b="1" noProof="0" dirty="0"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E0895-CA40-036A-A70F-9A367AB8FDF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2AE44-825B-6F93-C4C7-DE4A62BBBF0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 algn="l" rtl="0">
                <a:spcAft>
                  <a:spcPts val="600"/>
                </a:spcAft>
              </a:pPr>
              <a:t>39</a:t>
            </a:fld>
            <a:endParaRPr lang="pt-pt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917F8-B97D-6391-E0DA-06663538E17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663700" y="1419951"/>
            <a:ext cx="4265050" cy="3526699"/>
          </a:xfrm>
          <a:effectLst/>
        </p:spPr>
        <p:txBody>
          <a:bodyPr lIns="0" tIns="0" rIns="0" bIns="0">
            <a:normAutofit lnSpcReduction="10000"/>
          </a:bodyPr>
          <a:lstStyle/>
          <a:p>
            <a:pPr marL="0" indent="0" algn="l" rtl="0">
              <a:buNone/>
            </a:pPr>
            <a:r>
              <a:rPr lang="pt-pt" b="1" i="0" u="none" baseline="0">
                <a:latin typeface="+mj-lt"/>
                <a:ea typeface="+mj-lt"/>
                <a:cs typeface="+mj-lt"/>
              </a:rPr>
              <a:t>Desempenho</a:t>
            </a:r>
          </a:p>
          <a:p>
            <a:pPr marL="180000" lvl="1" indent="-180000" algn="l" rtl="0">
              <a:buFont typeface="Arial" panose="020B0604020202020204" pitchFamily="34" charset="0"/>
              <a:buChar char="•"/>
            </a:pPr>
            <a:r>
              <a:rPr lang="pt-pt" b="0" i="0" u="none" baseline="0"/>
              <a:t>Tecnologia de caldeiras líder na indústria com ~ 96% de eficiência</a:t>
            </a:r>
          </a:p>
          <a:p>
            <a:pPr marL="180000" lvl="1" indent="-180000" algn="l" rtl="0">
              <a:buFont typeface="Arial" panose="020B0604020202020204" pitchFamily="34" charset="0"/>
              <a:buChar char="•"/>
            </a:pPr>
            <a:r>
              <a:rPr lang="pt-pt" b="0" i="0" u="none" baseline="0"/>
              <a:t>As melhores bombas e bocais de alta eficiência da sua classe </a:t>
            </a:r>
          </a:p>
          <a:p>
            <a:pPr marL="0" indent="0" algn="l" rtl="0">
              <a:buNone/>
            </a:pPr>
            <a:endParaRPr lang="pt-pt" b="1" noProof="0" dirty="0"/>
          </a:p>
          <a:p>
            <a:pPr marL="0" indent="0" algn="l" rtl="0">
              <a:buNone/>
            </a:pPr>
            <a:r>
              <a:rPr lang="pt-pt" b="1" i="0" u="none" baseline="0">
                <a:latin typeface="+mj-lt"/>
                <a:ea typeface="+mj-lt"/>
                <a:cs typeface="+mj-lt"/>
              </a:rPr>
              <a:t>Controlo</a:t>
            </a:r>
          </a:p>
          <a:p>
            <a:pPr marL="180000" lvl="1" indent="-180000" algn="l" rtl="0">
              <a:buFont typeface="Arial" panose="020B0604020202020204" pitchFamily="34" charset="0"/>
              <a:buChar char="•"/>
            </a:pPr>
            <a:r>
              <a:rPr lang="pt-pt" b="0" i="0" u="none" baseline="0"/>
              <a:t>Ajuste a máquina para as definições de limpeza preferidas </a:t>
            </a:r>
          </a:p>
          <a:p>
            <a:pPr marL="180000" lvl="1" indent="-180000" algn="l" rtl="0">
              <a:buFont typeface="Arial" panose="020B0604020202020204" pitchFamily="34" charset="0"/>
              <a:buChar char="•"/>
            </a:pPr>
            <a:r>
              <a:rPr lang="pt-pt" b="0" i="0" u="none" baseline="0"/>
              <a:t>Definições bloqueáveis </a:t>
            </a:r>
          </a:p>
          <a:p>
            <a:pPr marL="0" indent="0" algn="l" rtl="0">
              <a:buNone/>
            </a:pPr>
            <a:endParaRPr lang="pt-pt" b="1" noProof="0" dirty="0"/>
          </a:p>
          <a:p>
            <a:pPr marL="0" indent="0" algn="l" rtl="0">
              <a:buNone/>
            </a:pPr>
            <a:r>
              <a:rPr lang="pt-pt" b="1" i="0" u="none" baseline="0">
                <a:latin typeface="+mj-lt"/>
                <a:ea typeface="+mj-lt"/>
                <a:cs typeface="+mj-lt"/>
              </a:rPr>
              <a:t>Sustentabilidade</a:t>
            </a:r>
          </a:p>
          <a:p>
            <a:pPr marL="180000" lvl="1" indent="-180000" algn="l" rtl="0">
              <a:buFont typeface="Arial" panose="020B0604020202020204" pitchFamily="34" charset="0"/>
              <a:buChar char="•"/>
            </a:pPr>
            <a:r>
              <a:rPr lang="pt-pt" b="0" i="0" u="none" baseline="0"/>
              <a:t>Compatível com biocombustível </a:t>
            </a:r>
          </a:p>
          <a:p>
            <a:pPr marL="180000" lvl="1" indent="-180000" algn="l" rtl="0">
              <a:buFont typeface="Arial" panose="020B0604020202020204" pitchFamily="34" charset="0"/>
              <a:buChar char="•"/>
            </a:pPr>
            <a:r>
              <a:rPr lang="pt-pt" b="0" i="0" u="none" baseline="0"/>
              <a:t>Eficiência de combustível </a:t>
            </a:r>
          </a:p>
          <a:p>
            <a:pPr marL="180000" lvl="1" indent="-180000" algn="l" rtl="0">
              <a:buFont typeface="Arial" panose="020B0604020202020204" pitchFamily="34" charset="0"/>
              <a:buChar char="•"/>
            </a:pPr>
            <a:r>
              <a:rPr lang="pt-pt" b="0" i="0" u="none" baseline="0"/>
              <a:t>Dosagem precisa do detergente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6FC5C2E-8346-A7B0-43ED-B58E2ABF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pPr algn="l" rtl="0"/>
            <a:r>
              <a:rPr lang="pt-pt" b="0" i="0" u="none" baseline="0"/>
              <a:t>MH35-85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20A6CF9-A546-8F89-007B-AB5B30F3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anchor="t">
            <a:noAutofit/>
          </a:bodyPr>
          <a:lstStyle/>
          <a:p>
            <a:pPr algn="l" rtl="0"/>
            <a:r>
              <a:rPr lang="pt-pt" b="1" i="0" u="none" baseline="0"/>
              <a:t>Principais pontos para venda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8C2B62-B7CF-6F1E-325D-834FBFCFA3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0775" y="0"/>
            <a:ext cx="5991225" cy="62833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4E10CC-74BA-ECCF-4589-DB8A6A691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21" y="1441515"/>
            <a:ext cx="847574" cy="47546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1B5076-60B1-F419-66B6-5C5BD8238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447" y="3683442"/>
            <a:ext cx="682898" cy="68289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77B03E-4E9D-14A5-78DE-6EC0E69BF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760" y="2697791"/>
            <a:ext cx="716585" cy="7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42B61-BCB7-D89E-E8A6-853CB34B3D7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6" y="6529068"/>
            <a:ext cx="2087655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0D15D-859F-25B6-9A34-4C0DB5A4049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79426" y="6529068"/>
            <a:ext cx="270170" cy="153888"/>
          </a:xfrm>
        </p:spPr>
        <p:txBody>
          <a:bodyPr wrap="square" anchor="ctr">
            <a:normAutofit/>
          </a:bodyPr>
          <a:lstStyle/>
          <a:p>
            <a:pPr algn="l" rtl="0">
              <a:spcAft>
                <a:spcPts val="600"/>
              </a:spcAft>
            </a:pPr>
            <a:fld id="{6C385236-B7BA-4938-9EA6-6DEC8CA653D7}" type="slidenum">
              <a:rPr/>
              <a:pPr>
                <a:spcAft>
                  <a:spcPts val="600"/>
                </a:spcAft>
              </a:pPr>
              <a:t>4</a:t>
            </a:fld>
            <a:endParaRPr lang="pt-pt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0A98F6-D27E-D01E-FD68-66D2ACA89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5507038" cy="376456"/>
          </a:xfrm>
        </p:spPr>
        <p:txBody>
          <a:bodyPr>
            <a:normAutofit/>
          </a:bodyPr>
          <a:lstStyle/>
          <a:p>
            <a:pPr algn="l" rtl="0"/>
            <a:r>
              <a:rPr lang="pt-pt" b="0" i="0" u="none" baseline="0"/>
              <a:t>Nova gama MH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B90BBB-48BC-BCE5-E227-0A6DF1A1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06081" cy="388013"/>
          </a:xfrm>
        </p:spPr>
        <p:txBody>
          <a:bodyPr anchor="t">
            <a:noAutofit/>
          </a:bodyPr>
          <a:lstStyle/>
          <a:p>
            <a:pPr algn="l" rtl="0"/>
            <a:r>
              <a:rPr lang="pt-pt" b="1" i="0" u="none" baseline="0"/>
              <a:t>Proposta de valor 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B3E529D-20E8-DDCA-7758-9A2AD5DA819A}"/>
              </a:ext>
            </a:extLst>
          </p:cNvPr>
          <p:cNvSpPr txBox="1">
            <a:spLocks/>
          </p:cNvSpPr>
          <p:nvPr/>
        </p:nvSpPr>
        <p:spPr>
          <a:xfrm>
            <a:off x="404010" y="2350196"/>
            <a:ext cx="3638865" cy="158155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20000"/>
              </a:lnSpc>
              <a:spcBef>
                <a:spcPts val="336"/>
              </a:spcBef>
              <a:buNone/>
            </a:pPr>
            <a:r>
              <a:rPr lang="pt-pt" sz="1200" b="0" i="0" u="none" baseline="0" dirty="0"/>
              <a:t>O seu sucesso está no centro das nossas soluções.</a:t>
            </a:r>
            <a:endParaRPr lang="pt-pt" sz="1200" noProof="0" dirty="0">
              <a:ea typeface="Roboto Light"/>
              <a:cs typeface="Roboto Light"/>
            </a:endParaRPr>
          </a:p>
          <a:p>
            <a:pPr marL="0" indent="0" algn="ctr" rtl="0">
              <a:lnSpc>
                <a:spcPct val="120000"/>
              </a:lnSpc>
              <a:spcBef>
                <a:spcPts val="336"/>
              </a:spcBef>
              <a:buNone/>
            </a:pPr>
            <a:endParaRPr lang="pt-pt" sz="1200" noProof="0" dirty="0">
              <a:ea typeface="Roboto Light"/>
              <a:cs typeface="Roboto Light"/>
            </a:endParaRPr>
          </a:p>
          <a:p>
            <a:pPr marL="0" indent="0" algn="ctr" rtl="0">
              <a:lnSpc>
                <a:spcPct val="150000"/>
              </a:lnSpc>
              <a:buNone/>
            </a:pPr>
            <a:r>
              <a:rPr lang="pt-pt" sz="1200" b="0" i="0" u="none" baseline="0" dirty="0"/>
              <a:t>As nossas lavadoras de alta pressão de água quente versáteis com tecnologia de caldeira compatível com biocombustível são economicamente otimizadas para as necessidades de limpeza mais exigentes, ajudando os operadores a trabalhar da forma mais eficiente possível, para que a sua equipa prospere e o seu negócio tenha sucesso.</a:t>
            </a:r>
            <a:endParaRPr lang="pt-pt" sz="1200" noProof="0" dirty="0">
              <a:ea typeface="Roboto Light"/>
              <a:cs typeface="Roboto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28DF8E-4B06-9D89-D0B8-2D903854C9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2913" y="0"/>
            <a:ext cx="7939087" cy="62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0854-8200-5D3F-C97E-31FD1C480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dirty="0"/>
              <a:t>9</a:t>
            </a:r>
            <a:endParaRPr lang="pt-pt" b="1" i="0" u="none" baseline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2FD78-BC3E-F2AD-5F46-1BE94F7F8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 dirty="0"/>
              <a:t>Características técnicas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AF5FA-0373-B035-0F6A-069BB1A5D3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CF1E1-D0CA-B658-7C7C-02D9119E53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40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0386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F8C57-08EE-7130-449D-8E7CF0F3D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DF5BF84-D519-4B06-9718-401E557F5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Modelos da gama Advanced - especificações técnicas.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2327CFB-59AB-4CDB-B523-AB56645EB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MH35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0B466D-E7FF-E61B-D5CD-C6D29A595B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A041E5-1E8F-9132-F7FC-45F1FF3C29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41</a:t>
            </a:fld>
            <a:endParaRPr lang="pt-pt" noProof="0" dirty="0"/>
          </a:p>
        </p:txBody>
      </p:sp>
      <p:graphicFrame>
        <p:nvGraphicFramePr>
          <p:cNvPr id="9" name="Pladsholder til indhold 8">
            <a:extLst>
              <a:ext uri="{FF2B5EF4-FFF2-40B4-BE49-F238E27FC236}">
                <a16:creationId xmlns:a16="http://schemas.microsoft.com/office/drawing/2014/main" id="{AAF437A8-891B-571E-4D26-EB672C41CB3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71163291"/>
              </p:ext>
            </p:extLst>
          </p:nvPr>
        </p:nvGraphicFramePr>
        <p:xfrm>
          <a:off x="479425" y="1350236"/>
          <a:ext cx="11232000" cy="492356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18351001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933127575"/>
                    </a:ext>
                  </a:extLst>
                </a:gridCol>
                <a:gridCol w="2142000">
                  <a:extLst>
                    <a:ext uri="{9D8B030D-6E8A-4147-A177-3AD203B41FA5}">
                      <a16:colId xmlns:a16="http://schemas.microsoft.com/office/drawing/2014/main" val="2961561199"/>
                    </a:ext>
                  </a:extLst>
                </a:gridCol>
                <a:gridCol w="2142000">
                  <a:extLst>
                    <a:ext uri="{9D8B030D-6E8A-4147-A177-3AD203B41FA5}">
                      <a16:colId xmlns:a16="http://schemas.microsoft.com/office/drawing/2014/main" val="2584571107"/>
                    </a:ext>
                  </a:extLst>
                </a:gridCol>
                <a:gridCol w="2142000">
                  <a:extLst>
                    <a:ext uri="{9D8B030D-6E8A-4147-A177-3AD203B41FA5}">
                      <a16:colId xmlns:a16="http://schemas.microsoft.com/office/drawing/2014/main" val="2524797807"/>
                    </a:ext>
                  </a:extLst>
                </a:gridCol>
                <a:gridCol w="2142000">
                  <a:extLst>
                    <a:ext uri="{9D8B030D-6E8A-4147-A177-3AD203B41FA5}">
                      <a16:colId xmlns:a16="http://schemas.microsoft.com/office/drawing/2014/main" val="1956460252"/>
                    </a:ext>
                  </a:extLst>
                </a:gridCol>
              </a:tblGrid>
              <a:tr h="34462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Modelo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0" marT="32400" marB="3240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 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32400" marB="32400" anchor="b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MH35C-180/780 PAX </a:t>
                      </a:r>
                      <a:br>
                        <a:rPr lang="pt-pt" sz="9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230-400/3/50 NO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2400" marB="324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MH35C-180/780 PAX </a:t>
                      </a:r>
                      <a:br>
                        <a:rPr lang="pt-pt" sz="9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400/3/50 EU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2400" marB="324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MH35C-145/600 PA </a:t>
                      </a:r>
                      <a:br>
                        <a:rPr lang="pt-pt" sz="9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230/1/50 EU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2400" marB="324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MH35C-145/600 PAX </a:t>
                      </a:r>
                      <a:br>
                        <a:rPr lang="pt-pt" sz="9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230/1/50 EU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2400" marB="324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12663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Número do artigo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107147103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107147153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107147155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19590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 de Alimentação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V/ph/Hz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230-400/3/50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230/1/50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230/1/50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50035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Fusível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49980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Classificação de potência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kW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5,3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5,3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26735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de trabalho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180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180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97157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26594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máximo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780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780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27864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Temperatura máxima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223817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máxima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50094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mínima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4197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CxLxA da embalagem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mm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78031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142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135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138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707252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 LPA.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dB(A)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261790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potência acústica LWA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dB(A)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203888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Impacto da limpeza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4,2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4,2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9580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Tamanho do bocal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°/#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0400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0400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0340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0340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2240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Temperatura máx. da água (quente/vapor)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12043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combustível Delta T 45 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7082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de aquecimento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kW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83484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Depósito de combustível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156900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Tipo de combustível da caldeira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431621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Depósito de detergente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2400" marB="324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405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3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BB6DC-9C06-F9E2-F5F0-0A8851C24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F21C82-4B46-3F58-0D80-17C3880FA7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Modelos da gama Advanced - especificações técnicas.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EDF3DFA-B791-47D8-758C-20B843A78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MH45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840DC7-1CA5-C5D8-DA07-1CBAD0B7E2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EAEC5A-0AA6-803B-D09C-B909333AD5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42</a:t>
            </a:fld>
            <a:endParaRPr lang="pt-pt" noProof="0" dirty="0"/>
          </a:p>
        </p:txBody>
      </p:sp>
      <p:graphicFrame>
        <p:nvGraphicFramePr>
          <p:cNvPr id="9" name="Pladsholder til indhold 8">
            <a:extLst>
              <a:ext uri="{FF2B5EF4-FFF2-40B4-BE49-F238E27FC236}">
                <a16:creationId xmlns:a16="http://schemas.microsoft.com/office/drawing/2014/main" id="{7EEF4A17-D486-7955-22FA-2A88814F956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02256387"/>
              </p:ext>
            </p:extLst>
          </p:nvPr>
        </p:nvGraphicFramePr>
        <p:xfrm>
          <a:off x="479425" y="1350236"/>
          <a:ext cx="11232000" cy="4947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18351001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93312757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7270697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80488197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75363585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961561199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5845711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5247978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956460252"/>
                    </a:ext>
                  </a:extLst>
                </a:gridCol>
              </a:tblGrid>
              <a:tr h="34462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Modelo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0" marT="32400" marB="3240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 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32400" marB="32400" anchor="b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MH45M-100/680 PA 230/1/50 UK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MH45M-100/680 PAX 230/1/50 UK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MH45M-200/960 FA 230-400/3/50 NO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MH45M-200/960 FA 400/3/50 EU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MH45M-200/960</a:t>
                      </a:r>
                    </a:p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FAX 230-400/3/50 NO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MH45M-200/960 FAX 400/3/50 EU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MH45M-200/960 PAX 400/3/50 EU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12663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Número do artigo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107147123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107147124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107147117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107147104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107147118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107147105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107147106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19590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 de Alimentação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V/ph/Hz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230/1/50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230/1/50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230-400/3/50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230-400/3/50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50035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Fusível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CC13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C25/C16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C25/C16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49980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Classificação de potência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kW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26735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de trabalho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97157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890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890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890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890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890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26594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máximo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680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680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960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960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960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960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960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27864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Temperatura máxima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223817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máxima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50094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mínima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4197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CxLxA da embalagem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mm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1010x700x1016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78031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168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167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166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165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165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707252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 LPA.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dB(A)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261790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potência acústica LWA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dB(A)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203888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Impacto da limpeza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5,5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5,5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5,5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5,5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5,5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9580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Tamanho do bocal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°/#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0475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0475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4750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4750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4750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4750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0475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2240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Temperatura máx. da água (quente/vapor)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12043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combustível Delta T 45 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7082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de aquecimento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kW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51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83484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Depósito de combustível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156900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Tipo de combustível da caldeira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431621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Depósito de detergente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405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FC105-F4FB-5E6C-5AE6-7F9AB9D1B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C4B61E-C411-6AFE-80A2-1F30724760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Modelos da gama Advanced - especificações técnicas.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8A8EC66-6077-2BED-E422-44562E343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MH55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9E604BC-C0A6-1960-62E4-5FEBD658FC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CD93E64-5545-0E85-D803-D9A53F36946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43</a:t>
            </a:fld>
            <a:endParaRPr lang="pt-pt" noProof="0" dirty="0"/>
          </a:p>
        </p:txBody>
      </p:sp>
      <p:graphicFrame>
        <p:nvGraphicFramePr>
          <p:cNvPr id="9" name="Pladsholder til indhold 8">
            <a:extLst>
              <a:ext uri="{FF2B5EF4-FFF2-40B4-BE49-F238E27FC236}">
                <a16:creationId xmlns:a16="http://schemas.microsoft.com/office/drawing/2014/main" id="{00B92448-5767-EA05-5607-91EFF076E58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00407322"/>
              </p:ext>
            </p:extLst>
          </p:nvPr>
        </p:nvGraphicFramePr>
        <p:xfrm>
          <a:off x="479425" y="1350236"/>
          <a:ext cx="11239200" cy="4947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218351001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933127575"/>
                    </a:ext>
                  </a:extLst>
                </a:gridCol>
                <a:gridCol w="1429200">
                  <a:extLst>
                    <a:ext uri="{9D8B030D-6E8A-4147-A177-3AD203B41FA5}">
                      <a16:colId xmlns:a16="http://schemas.microsoft.com/office/drawing/2014/main" val="1172706971"/>
                    </a:ext>
                  </a:extLst>
                </a:gridCol>
                <a:gridCol w="1429200">
                  <a:extLst>
                    <a:ext uri="{9D8B030D-6E8A-4147-A177-3AD203B41FA5}">
                      <a16:colId xmlns:a16="http://schemas.microsoft.com/office/drawing/2014/main" val="1804881975"/>
                    </a:ext>
                  </a:extLst>
                </a:gridCol>
                <a:gridCol w="1429200">
                  <a:extLst>
                    <a:ext uri="{9D8B030D-6E8A-4147-A177-3AD203B41FA5}">
                      <a16:colId xmlns:a16="http://schemas.microsoft.com/office/drawing/2014/main" val="753635853"/>
                    </a:ext>
                  </a:extLst>
                </a:gridCol>
                <a:gridCol w="1429200">
                  <a:extLst>
                    <a:ext uri="{9D8B030D-6E8A-4147-A177-3AD203B41FA5}">
                      <a16:colId xmlns:a16="http://schemas.microsoft.com/office/drawing/2014/main" val="2961561199"/>
                    </a:ext>
                  </a:extLst>
                </a:gridCol>
                <a:gridCol w="1429200">
                  <a:extLst>
                    <a:ext uri="{9D8B030D-6E8A-4147-A177-3AD203B41FA5}">
                      <a16:colId xmlns:a16="http://schemas.microsoft.com/office/drawing/2014/main" val="2584571107"/>
                    </a:ext>
                  </a:extLst>
                </a:gridCol>
                <a:gridCol w="1429200">
                  <a:extLst>
                    <a:ext uri="{9D8B030D-6E8A-4147-A177-3AD203B41FA5}">
                      <a16:colId xmlns:a16="http://schemas.microsoft.com/office/drawing/2014/main" val="2524797807"/>
                    </a:ext>
                  </a:extLst>
                </a:gridCol>
              </a:tblGrid>
              <a:tr h="344621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Modelo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0" marT="32400" marB="3240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 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32400" marB="32400" anchor="b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MH55M-100/760 PA 230/1/50 UK 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MH55M-100/760 PAX 230/1/50 UK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MH55M-220/1100 FA 400/3/50 EU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MH55M-220/1100 FAX 400/3/50 EU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MH55M-220/1100 PAX 400/3/50 EU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1" i="0" u="none" strike="noStrike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j-lt"/>
                          <a:cs typeface="+mj-lt"/>
                        </a:rPr>
                        <a:t>MH55M-220/1100 FAX 230-400/3/50 NO</a:t>
                      </a:r>
                      <a:endParaRPr lang="pt-pt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12663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Número do artigo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107147125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107147126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107147107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107147108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107147109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107147121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19590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Tensão de Alimentação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V/ph/Hz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230/1/50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230/1/50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400/3/50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50035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Fusível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C25/C16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49980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Classificação de potência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kW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26735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de trabalho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97157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680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680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26594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Fluxo máximo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760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760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27864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Temperatura máxima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223817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máxima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50094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Pressão mínima de entrada de água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bar (MPa)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41979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Dimensões CxLxA da embalagem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mm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1188x700x1020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1188x700x1020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1188x700x1020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1188x700x1020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1188x700x1020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1188x700x1020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78031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Peso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187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190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209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214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1707252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pressão sonora LPA.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dB(A)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73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77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261790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Nível de potência acústica LWA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dB(A)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94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203888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Impacto da limpeza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3,1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6,6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6,6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6,6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6,6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95805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Tamanho do bocal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°/#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0500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0500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0550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0550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0550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0550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2240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Temperatura máx. da água (quente/vapor)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90/150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12043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Consumo de combustível Delta T 45 °C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kg/h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2,9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4,5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4,5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4,6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4,6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70824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Capacidade de aquecimento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kW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78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85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834846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Depósito de combustível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30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156900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Tipo de combustível da caldeira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 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Diesel/Biodiesel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431621"/>
                  </a:ext>
                </a:extLst>
              </a:tr>
              <a:tr h="20813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Depósito de detergente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l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32400" marB="32400" anchor="b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2x10</a:t>
                      </a:r>
                      <a:endParaRPr lang="pt-pt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405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D47BEE29-AF5C-8593-553A-7CE943ACA1A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87872711"/>
              </p:ext>
            </p:extLst>
          </p:nvPr>
        </p:nvGraphicFramePr>
        <p:xfrm>
          <a:off x="480795" y="1403720"/>
          <a:ext cx="11232000" cy="4870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407771039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4881132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65871309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31785638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520540580"/>
                    </a:ext>
                  </a:extLst>
                </a:gridCol>
              </a:tblGrid>
              <a:tr h="25583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 </a:t>
                      </a:r>
                      <a:endParaRPr lang="pt-pt" sz="700" b="1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0800" marB="108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MH35C-180/780 PAX </a:t>
                      </a:r>
                    </a:p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230-400/3/50 NO </a:t>
                      </a:r>
                      <a:endParaRPr lang="pt-pt" sz="700" b="1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0800" marB="108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MH35C-180/780 PAX </a:t>
                      </a:r>
                    </a:p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400/3/50 EU </a:t>
                      </a:r>
                      <a:endParaRPr lang="pt-pt" sz="700" b="1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0800" marB="108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MH35C-145/600 PA </a:t>
                      </a:r>
                    </a:p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230/1/50 EU </a:t>
                      </a:r>
                      <a:endParaRPr lang="pt-pt" sz="700" b="1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0800" marB="108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MH35C-145/600 PAX </a:t>
                      </a:r>
                    </a:p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230/1/50 EU</a:t>
                      </a:r>
                      <a:endParaRPr lang="pt-pt" sz="700" b="1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0800" marB="108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03762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107147116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107147103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107147153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107147155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515496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Caldeira com eficiência energética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319241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Caldeira EcoPower™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697347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Classificação de eficiência EUnited (%)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95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95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95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95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438826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Material da cabeça da bomba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NA3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NA3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NA3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NA3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326182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Material do pistão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Aço inoxidável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Aço inoxidável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Aço inoxidável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Aço inoxidável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417144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Material da cabeça da bomba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Latão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Latão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Latão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Latão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94452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Arranque/paragem automática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587903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Enrolador de mangueira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65191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Suporte da pistola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39652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Gancho girável e ajustável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998106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Suporte para duas lanças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874333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Sensor de combustível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35162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Sensor de chama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010385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Sensor da temperatura do gás de escape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065917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Câmara da caldeira em aço inoxidável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501146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Visor LCD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407787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Ligação Bluetooth para assistência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62899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Diagnóstico da máquina e resolução de problemas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490331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Armazenamento da lança e da pistola pulverizadora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159579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Monofásico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27384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Trifásico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894475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1450 rpm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186094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Depósito de detergente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5950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Detergente interno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582365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Indicador de serviço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089190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Sistema de detergente de alta pressão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182454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Regulação da pressão da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959147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Depósito de segurança de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486511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Transportável por empilhador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640560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Visor de combustível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695642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Segurança de óleo da bomba baixo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645909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Baixo nível de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42815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Anti-pedra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90889"/>
                  </a:ext>
                </a:extLst>
              </a:tr>
              <a:tr h="13183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Caixa de armazenamento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865998"/>
                  </a:ext>
                </a:extLst>
              </a:tr>
            </a:tbl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86F8216-969A-507C-5DAC-2BD253812C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Modelos da gama Advanced - características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B471BC-98BF-B7BD-9442-31095E5A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MH35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2C4187-7523-50D0-03B7-E4AFA7CCCD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89CDF1-0BFC-9E45-7866-F9B8C6D11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44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0055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422E8-BC4D-D00D-45C0-F0402DD2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3F19A9D1-0EEB-6647-89EC-43A094FB499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23342510"/>
              </p:ext>
            </p:extLst>
          </p:nvPr>
        </p:nvGraphicFramePr>
        <p:xfrm>
          <a:off x="480795" y="1382554"/>
          <a:ext cx="11235600" cy="4891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4077710396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332438163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789653696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3844585882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348811325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2658713099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2317856389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3520540580"/>
                    </a:ext>
                  </a:extLst>
                </a:gridCol>
              </a:tblGrid>
              <a:tr h="27181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 </a:t>
                      </a:r>
                      <a:endParaRPr lang="pt-pt" sz="700" b="1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0800" marB="108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MH45M-100/680 PA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230/1/50 UK 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MH45M-100/680 PAX 230/1/50 UK 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MH45M-200/960 FA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230-400/3/50 NO 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MH45M-200/960 FA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400/3/50 EU 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MH45M-200/960 FAX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230-400/3/50 NO 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MH45M-200/960 FAX 400/3/50 EU 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MH45M-200/960 PAX 400/3/50 EU 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0376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107147123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107147124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107147117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107147104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107147118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107147105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107147106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515496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Caldeira com eficiência energética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319241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Caldeira EcoPower™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697347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Classificação de eficiência EUnited (%)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95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95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96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96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96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96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96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438826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Material da cabeça da bomba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32618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Material do pistão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417144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Material da cabeça da bomba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9445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Arranque/paragem automática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587903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Enrolador de mangueira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65191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Suporte da pistola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3965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Gancho girável e ajustável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998106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Suporte para duas lanças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874333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Sensor de combustível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3516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Sensor de chama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010385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Sensor da temperatura do gás de escape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065917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Câmara da caldeira em aço inoxidável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501146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Visor LCD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407787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Ligação Bluetooth para assistência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62899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Diagnóstico da máquina e resolução de problemas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490331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Armazenamento da lança e da pistola pulverizadora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159579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Monofásico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27384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Trifásico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894475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1450 rpm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186094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Depósito de detergente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5950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Detergente interno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582365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Indicador de serviço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089190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Sistema de detergente de alta pressão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182454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Regulação da pressão da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959147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Depósito de segurança de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486511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Transportável por empilhador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640560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Visor de combustível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69564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Segurança de óleo da bomba baixo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645909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  <a:sym typeface=""/>
                        </a:rPr>
                        <a:t>Baixo nível de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42815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Anti-pedra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90889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sym typeface=""/>
                        </a:rPr>
                        <a:t>Caixa de armazenamento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865998"/>
                  </a:ext>
                </a:extLst>
              </a:tr>
            </a:tbl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0B3E9C9-995D-73E0-6CD3-8B27486A16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Modelos da gama Advanced - características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C427961-58BC-4CAF-6292-69A7A94BE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MH45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24C8312-1A3E-FAE0-241C-0A69564DF08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41687F7-BD03-5D08-9AE2-59E700FF7B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45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6495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363DA-BCD8-7285-EFC3-D197460A7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5410761B-DA4E-380D-0C07-55BC73B8D00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1309795"/>
              </p:ext>
            </p:extLst>
          </p:nvPr>
        </p:nvGraphicFramePr>
        <p:xfrm>
          <a:off x="480795" y="1382556"/>
          <a:ext cx="11232000" cy="4891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407771039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78965369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84458588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4881132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65871309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31785638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520540580"/>
                    </a:ext>
                  </a:extLst>
                </a:gridCol>
              </a:tblGrid>
              <a:tr h="27181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j-lt"/>
                          <a:cs typeface="+mj-lt"/>
                          <a:sym typeface=""/>
                        </a:rPr>
                        <a:t> </a:t>
                      </a:r>
                      <a:endParaRPr lang="pt-pt" sz="700" b="1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10800" marB="108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MH55M-100/760 PA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230/1/50 UK 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MH55M-100/760 PAX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230/1/50 UK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MH55M-220/1100 FA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400/3/50 EU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MH55M-220/1100 FAX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400/3/50 EU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MH55M-220/1100 PAX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400/3/50 EU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MH55M-220/1100 FAX </a:t>
                      </a:r>
                      <a:b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230-400/3/50 NO</a:t>
                      </a:r>
                    </a:p>
                  </a:txBody>
                  <a:tcPr marL="0" marR="0" marT="18000" marB="18000"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0376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 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107147125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107147126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107147107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107147108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107147109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107147121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515496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Caldeira com eficiência energética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319241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Caldeira EcoPower™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697347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Classificação de eficiência EUnited (%)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94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94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438826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Material da cabeça da bomba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32618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Material do pistão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417144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Material da cabeça da bomba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9445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Arranque/paragem automática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587903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Enrolador de mangueira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65191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Suporte da pistola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3965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Gancho girável e ajustável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998106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Suporte para duas lanças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874333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Sensor de combustível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3516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Sensor de chama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010385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Sensor da temperatura do gás de escape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065917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Câmara da caldeira em aço inoxidável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501146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Visor LCD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407787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Ligação Bluetooth para assistência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62899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Diagnóstico da máquina e resolução de problemas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490331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Armazenamento da lança e da pistola pulverizadora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159579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Monofásico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27384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Trifásico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894475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1450 rpm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186094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Depósito de detergente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5950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Detergente interno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582365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Indicador de serviço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089190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Sistema de detergente de alta pressão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182454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Regulação da pressão da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959147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Depósito de segurança de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486511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Transportável por empilhador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640560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Visor de combustível 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695642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Segurança de óleo da bomba baixo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645909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Roboto Light" panose="02000000000000000000" pitchFamily="2" charset="0"/>
                          <a:sym typeface=""/>
                        </a:rPr>
                        <a:t>Baixo nível de água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242815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lt"/>
                          <a:cs typeface="+mn-lt"/>
                          <a:sym typeface=""/>
                        </a:rPr>
                        <a:t>Anti-pedra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90889"/>
                  </a:ext>
                </a:extLst>
              </a:tr>
              <a:tr h="13198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lt"/>
                          <a:cs typeface="+mn-lt"/>
                          <a:sym typeface=""/>
                        </a:rPr>
                        <a:t>Caixa de armazenamento</a:t>
                      </a:r>
                      <a:endParaRPr lang="pt-pt" sz="70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9000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7200" marB="7200" anchor="ctr"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865998"/>
                  </a:ext>
                </a:extLst>
              </a:tr>
            </a:tbl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C131BD6-870A-60C7-AD15-073A39A5C9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Modelos da gama Advanced - características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EE60856-05D6-02B2-03AE-3A791B791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MH55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878C59B-B63B-6826-50B1-4CCC721029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F70F1E-0B41-B57B-D7AA-AFA0D8413DA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46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35186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B7B46FBA-B017-937A-97E3-B9A8D7BC119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9789231"/>
              </p:ext>
            </p:extLst>
          </p:nvPr>
        </p:nvGraphicFramePr>
        <p:xfrm>
          <a:off x="476890" y="1261890"/>
          <a:ext cx="11232000" cy="480369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311235054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8299133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531555884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90173640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995114186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377562025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011567187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42029864"/>
                    </a:ext>
                  </a:extLst>
                </a:gridCol>
              </a:tblGrid>
              <a:tr h="391704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Modelo</a:t>
                      </a:r>
                    </a:p>
                  </a:txBody>
                  <a:tcPr marL="9000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MH30C-180/780 PA 400/3/50 EU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MH40M-190/940 PA 400/3/50 EU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MH40M-100/750 PA 230/1/50 UK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MH30C-180/780 PA </a:t>
                      </a:r>
                      <a:b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230-400/3/50 NO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MH40M-190/940 PA 230/3/50 NO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MH50M-220/1100 PA 400/3/50 EU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287528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Número do artigo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107147165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182623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Tensão de Alimentação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V/ph/Hz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400/3/50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400/3/50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230/1/50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230-400/3/50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230/3/50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400/3/50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005227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Fusível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C10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C16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C13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C16/C10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C25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C16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767277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Classificação de potência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kW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5,3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5,3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3,6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5,3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5,3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7,9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6639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Pressão de trabalho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bar (MPa)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180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180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220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45832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Fluxo de água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l/h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720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880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660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730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880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580673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Fluxo máximo de água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l/h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780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940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780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940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142919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Temperatura máxima de entrada de água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°C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052954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Pressão máxima de entrada de água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bar (MPa)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504160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Pressão mínima de entrada de água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bar (MPa)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896545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Dimensões CxLxA da embalagem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1010x700x1016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1010x700x1016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1010x700x1016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1010x700x1016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1010x700x1016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1188x700x1020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39017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Peso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135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180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220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585595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Nível de pressão sonora LPA.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77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77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77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873079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Nível de potência acústica LWA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207276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Impacto da limpeza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4,2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5,2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3,0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4,2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5,2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6,6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463774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Tamanho do bocal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°/#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0400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0500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0600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0400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0500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0550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6247340"/>
                  </a:ext>
                </a:extLst>
              </a:tr>
              <a:tr h="201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Temperatura máx. da água (quente/vapor)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°C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828358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Consumo de combustível Delta T 45 °C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kg/h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3,2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3,2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2,4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3,2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3,2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4,7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079564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Capacidade de aquecimento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kW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66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85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840132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Depósito de combustível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548793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Tipo de combustível da caldeira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Diesel/Biodiesel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Diesel/Biodiesel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Diesel/Biodiesel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Diesel/Biodiesel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Diesel/Biodiesel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Diesel/Biodiesel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534663"/>
                  </a:ext>
                </a:extLst>
              </a:tr>
              <a:tr h="20049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Depósito de detergente</a:t>
                      </a:r>
                    </a:p>
                  </a:txBody>
                  <a:tcPr marL="9000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NA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NA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NA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NA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NA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8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NA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20545"/>
                  </a:ext>
                </a:extLst>
              </a:tr>
            </a:tbl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3B6EFA-D4E5-34B0-4367-F42E60D516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Modelos da gama Standard - especificações técnicas.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ECF4FA7-DDBF-E08E-BCB5-C1A91FD1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MH30-50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5B001E-2E30-6597-1237-7D048276D5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C4AFF28-3522-66AA-9C67-BB03EF3264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47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173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1E6D2371-EBF1-319B-E7ED-184BDB43E02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54482117"/>
              </p:ext>
            </p:extLst>
          </p:nvPr>
        </p:nvGraphicFramePr>
        <p:xfrm>
          <a:off x="482928" y="1300697"/>
          <a:ext cx="11231999" cy="520716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986667">
                  <a:extLst>
                    <a:ext uri="{9D8B030D-6E8A-4147-A177-3AD203B41FA5}">
                      <a16:colId xmlns:a16="http://schemas.microsoft.com/office/drawing/2014/main" val="2170945860"/>
                    </a:ext>
                  </a:extLst>
                </a:gridCol>
                <a:gridCol w="1483895">
                  <a:extLst>
                    <a:ext uri="{9D8B030D-6E8A-4147-A177-3AD203B41FA5}">
                      <a16:colId xmlns:a16="http://schemas.microsoft.com/office/drawing/2014/main" val="1236590917"/>
                    </a:ext>
                  </a:extLst>
                </a:gridCol>
                <a:gridCol w="1506284">
                  <a:extLst>
                    <a:ext uri="{9D8B030D-6E8A-4147-A177-3AD203B41FA5}">
                      <a16:colId xmlns:a16="http://schemas.microsoft.com/office/drawing/2014/main" val="920725393"/>
                    </a:ext>
                  </a:extLst>
                </a:gridCol>
                <a:gridCol w="1483895">
                  <a:extLst>
                    <a:ext uri="{9D8B030D-6E8A-4147-A177-3AD203B41FA5}">
                      <a16:colId xmlns:a16="http://schemas.microsoft.com/office/drawing/2014/main" val="2399655989"/>
                    </a:ext>
                  </a:extLst>
                </a:gridCol>
                <a:gridCol w="1701695">
                  <a:extLst>
                    <a:ext uri="{9D8B030D-6E8A-4147-A177-3AD203B41FA5}">
                      <a16:colId xmlns:a16="http://schemas.microsoft.com/office/drawing/2014/main" val="2062428004"/>
                    </a:ext>
                  </a:extLst>
                </a:gridCol>
                <a:gridCol w="1522568">
                  <a:extLst>
                    <a:ext uri="{9D8B030D-6E8A-4147-A177-3AD203B41FA5}">
                      <a16:colId xmlns:a16="http://schemas.microsoft.com/office/drawing/2014/main" val="2297521660"/>
                    </a:ext>
                  </a:extLst>
                </a:gridCol>
                <a:gridCol w="1546995">
                  <a:extLst>
                    <a:ext uri="{9D8B030D-6E8A-4147-A177-3AD203B41FA5}">
                      <a16:colId xmlns:a16="http://schemas.microsoft.com/office/drawing/2014/main" val="2855622807"/>
                    </a:ext>
                  </a:extLst>
                </a:gridCol>
              </a:tblGrid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MH30C-180/780 PA 400/3/50 EU</a:t>
                      </a:r>
                    </a:p>
                  </a:txBody>
                  <a:tcPr marL="0" marR="0" marT="18000" marB="18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MH40M-190/940 PA 400/3/50 EU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MH40M-100/750 PA 230/1/50 UK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MH30C-180/780 PA 230-400/3/50 NO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MH40M-190/940 PA 230/3/50 NO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MH50M-220/1100 PA 400/3/50 EU</a:t>
                      </a:r>
                    </a:p>
                  </a:txBody>
                  <a:tcPr marL="0" marR="0" marT="18000" marB="18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245612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107147101</a:t>
                      </a:r>
                    </a:p>
                  </a:txBody>
                  <a:tcPr marL="0" marR="0" marT="18000" marB="18000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107147102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107147111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107147112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107147113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107147165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168440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Caldeira EcoPower™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088782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Classificação de eficiência EUnited (%)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94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94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613598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Material da cabeça da bomba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NA3 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N3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NA5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763264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Material do pistão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Aço inoxidável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Aço inoxidável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Cerâmica integral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901450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Material da cabeça da bomba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Latão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78361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Arranque/paragem automática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690082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Enrolador de mangueira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609309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Suporte da pistola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549702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Gancho girável e ajustável 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201312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Suporte para duas lanças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88803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Sensor de combustível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9680934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Sensor de chama 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790959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Sensor da temperatura do gás de escape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 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555343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Câmara da caldeira em aço inoxidável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102245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Visor LCD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128765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Ligação Bluetooth para assistência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672488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Diagnóstico da máquina e resolução de problemas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271905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Armazenamento da lança e da pistola pulverizadora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32749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Monofásico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538599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Trifásico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931466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1450 rpm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95461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Depósito de detergente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203611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Detergente interno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584978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Indicador de serviço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921852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Sistema de detergente de alta pressão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120095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Regulação da pressão da água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309714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Depósito de segurança de água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7346524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Transportável por empilhador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822207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Visor de combustível 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857299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Segurança de óleo da bomba baixo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351157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Baixo nível de água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19629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Anti-pedra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719789"/>
                  </a:ext>
                </a:extLst>
              </a:tr>
              <a:tr h="14082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Caixa de armazenamento</a:t>
                      </a:r>
                    </a:p>
                  </a:txBody>
                  <a:tcPr marL="90000" marR="9000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7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•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572337"/>
                  </a:ext>
                </a:extLst>
              </a:tr>
            </a:tbl>
          </a:graphicData>
        </a:graphic>
      </p:graphicFrame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D20725B-4C7A-DBAE-EAAF-9104262049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8A775D5-DE6F-335B-45A6-278AC45D53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48</a:t>
            </a:fld>
            <a:endParaRPr lang="pt-pt" noProof="0" dirty="0"/>
          </a:p>
        </p:txBody>
      </p:sp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03076AF-7A66-1E77-E5B5-4B250D3B4FE7}"/>
              </a:ext>
            </a:extLst>
          </p:cNvPr>
          <p:cNvSpPr txBox="1">
            <a:spLocks/>
          </p:cNvSpPr>
          <p:nvPr/>
        </p:nvSpPr>
        <p:spPr>
          <a:xfrm>
            <a:off x="475521" y="873877"/>
            <a:ext cx="11235102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Modelos da gama Standard - características 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3B445F8E-3BFB-E60C-5A3D-F9D6BCB0F1EF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pt-pt" b="1" i="0" u="none" baseline="0"/>
              <a:t>MH30-50</a:t>
            </a:r>
          </a:p>
        </p:txBody>
      </p:sp>
    </p:spTree>
    <p:extLst>
      <p:ext uri="{BB962C8B-B14F-4D97-AF65-F5344CB8AC3E}">
        <p14:creationId xmlns:p14="http://schemas.microsoft.com/office/powerpoint/2010/main" val="25754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0854-8200-5D3F-C97E-31FD1C480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83762"/>
            <a:ext cx="12191999" cy="6283325"/>
          </a:xfrm>
        </p:spPr>
        <p:txBody>
          <a:bodyPr/>
          <a:lstStyle/>
          <a:p>
            <a:pPr algn="l" rtl="0"/>
            <a:r>
              <a:rPr lang="pt-pt" b="1" i="0" u="none" baseline="0" dirty="0"/>
              <a:t>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2FD78-BC3E-F2AD-5F46-1BE94F7F8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PAC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AF5FA-0373-B035-0F6A-069BB1A5D3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CF1E1-D0CA-B658-7C7C-02D9119E53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49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374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0D34-4E24-D134-9CA4-767388B11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06C49-D125-91FB-C810-124BCBE6A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Marca e design</a:t>
            </a:r>
          </a:p>
          <a:p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7F623-4BC1-E7F5-DBC7-453BF048C7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DFE04-FC88-67E4-C2E5-AEA0B67EAC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5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3171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3233DD26-7880-BA79-B9F3-5043D384DC4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13386764"/>
              </p:ext>
            </p:extLst>
          </p:nvPr>
        </p:nvGraphicFramePr>
        <p:xfrm>
          <a:off x="480792" y="1417031"/>
          <a:ext cx="11232000" cy="476128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56261254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96324784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08594494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16803219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78601968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550236252"/>
                    </a:ext>
                  </a:extLst>
                </a:gridCol>
              </a:tblGrid>
              <a:tr h="41608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72000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MH35C-180/780 PAX 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230-400/3/50 NO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MH35C-180/780 PAX 400/3/50 EU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MH35C-145/600 PA 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230/1/50 EU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MH35C-145/600 PAX 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230/1/50 EU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28281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Número do artigo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107147116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107147103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107147153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107147155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99615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Ergo 2000 standard com articulação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106404757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8029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DN6X10M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17295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DN6X15M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751836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DN8X10M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41477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DN8X15M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13336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DN8X20M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22960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Lança Tornado 100 c/ bocal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106404782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31073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Lança Tornado 112 c/ bocal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106404779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55774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Enrolador de mangueira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106404803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49896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0340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101119735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953519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0400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101119738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52049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0475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301150005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73749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0500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46268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0550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48205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de entrada de água  5000 mm</a:t>
                      </a:r>
                      <a:r>
                        <a:rPr lang="pt-pt" sz="950" b="0" i="0" u="none" strike="noStrike" kern="1200" cap="none" spc="0" normalizeH="0" baseline="3000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</a:t>
                      </a: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50µ MH Azul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107143705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68263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   Acoplamento para entrada </a:t>
                      </a:r>
                    </a:p>
                  </a:txBody>
                  <a:tcPr marL="9144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61369</a:t>
                      </a:r>
                    </a:p>
                  </a:txBody>
                  <a:tcPr marL="9144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22151"/>
                  </a:ext>
                </a:extLst>
              </a:tr>
            </a:tbl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FC33920-AF26-6288-0D83-5645ECD168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Acessórios Standard incluídos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CF8ED2B-8DAE-7B2F-B85D-03D065CB1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MH35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DCC9BE-52A6-13C6-2A52-75C8E6B44BD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BE1A509-8DE8-FB87-6B40-707C57C7440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50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42590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CE2E4-47B1-39DB-F520-9FD692F1C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6655DFB9-67E1-3D74-0129-2545F7073B8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56820119"/>
              </p:ext>
            </p:extLst>
          </p:nvPr>
        </p:nvGraphicFramePr>
        <p:xfrm>
          <a:off x="480792" y="1412875"/>
          <a:ext cx="11232000" cy="485154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56261254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96324784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8250733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83907734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2369805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18021045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39324487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35904426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75029464"/>
                    </a:ext>
                  </a:extLst>
                </a:gridCol>
              </a:tblGrid>
              <a:tr h="463577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72000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MH45M-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100/680 PA 230/1/50 UK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MH45M-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100/680 PAX 230/1/50 UK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MH45M-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200/960 FA 230-400/3/50 NO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MH45M-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200/960 FA 400/3/50 EU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MH45M-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200/960 FAX 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230-400/3/50 NO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MH45M-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200/960 FAX 400/3/50 EU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MH45M-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200/960 PAX 400/3/50 EU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28281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Número do artigo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107147123</a:t>
                      </a:r>
                    </a:p>
                  </a:txBody>
                  <a:tcPr marL="0" marR="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107147124</a:t>
                      </a:r>
                    </a:p>
                  </a:txBody>
                  <a:tcPr marL="0" marR="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107147117</a:t>
                      </a:r>
                    </a:p>
                  </a:txBody>
                  <a:tcPr marL="0" marR="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107147104</a:t>
                      </a:r>
                    </a:p>
                  </a:txBody>
                  <a:tcPr marL="0" marR="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107147118</a:t>
                      </a:r>
                    </a:p>
                  </a:txBody>
                  <a:tcPr marL="0" marR="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107147105</a:t>
                      </a:r>
                    </a:p>
                  </a:txBody>
                  <a:tcPr marL="0" marR="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107147106</a:t>
                      </a:r>
                    </a:p>
                  </a:txBody>
                  <a:tcPr marL="0" marR="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99615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Ergo 2000 standard com articulação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106404757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8029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DN6X10M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17295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DN6X15M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751836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DN8X10M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41477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DN8X15M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13336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DN8X20M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22960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Lança Tornado 100 c/ bocal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106404782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31073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Lança Tornado 112 c/ bocal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106404779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55774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Enrolador de mangueira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106404803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49896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0340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101119735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953519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0400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101119738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52049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0475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301150005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73749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0500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46268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0550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48205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de entrada de água  5000 mm</a:t>
                      </a:r>
                      <a:r>
                        <a:rPr lang="pt-pt" sz="950" b="0" i="0" u="none" strike="noStrike" kern="1200" cap="none" spc="0" normalizeH="0" baseline="3000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</a:t>
                      </a: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50µ MH Azul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107143705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68263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Acoplamento para entrada </a:t>
                      </a:r>
                    </a:p>
                  </a:txBody>
                  <a:tcPr marL="90000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61369</a:t>
                      </a:r>
                    </a:p>
                  </a:txBody>
                  <a:tcPr marL="90000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22151"/>
                  </a:ext>
                </a:extLst>
              </a:tr>
            </a:tbl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CEC7100-5EB7-0CD4-ED61-6A4E89E559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Acessórios Standard incluídos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96DB19-B30A-681E-C8A5-5EDC2106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MH45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F17205D-F2F9-BDB7-D5A1-D42F753852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4BD703-5048-1C33-D38B-7928D920DB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51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6685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65BED-297A-7499-91DF-E4755C76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35CB429C-12C3-27BA-5245-7F3F2B23DE1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34655822"/>
              </p:ext>
            </p:extLst>
          </p:nvPr>
        </p:nvGraphicFramePr>
        <p:xfrm>
          <a:off x="480792" y="1417031"/>
          <a:ext cx="11232000" cy="476128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92000">
                  <a:extLst>
                    <a:ext uri="{9D8B030D-6E8A-4147-A177-3AD203B41FA5}">
                      <a16:colId xmlns:a16="http://schemas.microsoft.com/office/drawing/2014/main" val="256261254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6324784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07329024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09785463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80247997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41931624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54995743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185981656"/>
                    </a:ext>
                  </a:extLst>
                </a:gridCol>
              </a:tblGrid>
              <a:tr h="41608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72000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MH55M-100/760 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PA 230/1/50 UK 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MH55M-100/760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PAX 230/1/50 UK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MH55M-220/1100 FA 400/3/50 EU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MH55M-220/1100 FAX 400/3/50 EU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MH55M-220/1100 PAX 400/3/50 EU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MH55M-220/1100 </a:t>
                      </a:r>
                      <a:b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5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FAX 230-400/3/50 NO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28281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Número do artigo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107147125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107147126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107147107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107147108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107147109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107147121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99615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Ergo 2000 standard com articulação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106404757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88029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DN6X10M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17295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DN6X15M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751836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DN8X10M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41477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DN8X15M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13336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DN8X20M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000000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22960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Lança Tornado 100 c/ bocal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106404782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310738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Lança Tornado 112 c/ bocal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106404779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000000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557745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Enrolador de mangueira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106404803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000000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49896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0340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101119735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953519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0400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101119738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52049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0475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301150005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73749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0500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000000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46268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0550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000000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48205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de entrada de água  5000 mm</a:t>
                      </a:r>
                      <a:r>
                        <a:rPr lang="pt-pt" sz="950" b="0" i="0" u="none" strike="noStrike" kern="1200" cap="none" spc="0" normalizeH="0" baseline="3000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</a:t>
                      </a: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50µ MH Azul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107143705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000000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68263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Acoplamento para entrada </a:t>
                      </a:r>
                    </a:p>
                  </a:txBody>
                  <a:tcPr marL="90000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5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61369</a:t>
                      </a:r>
                    </a:p>
                  </a:txBody>
                  <a:tcPr marL="90000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0" i="0" u="none" strike="noStrike" kern="1200" cap="none" spc="0" normalizeH="0" baseline="0" noProof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Roboto Light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9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950" b="1" i="0" u="none" strike="noStrike" kern="1200" cap="none" spc="0" normalizeH="0" baseline="0" noProof="0" dirty="0">
                        <a:solidFill>
                          <a:srgbClr val="38AFD9">
                            <a:lumMod val="100000"/>
                          </a:srgbClr>
                        </a:solidFill>
                        <a:effectLst/>
                        <a:latin typeface="Segoe MDL2 Assets" panose="050A0102010101010101" pitchFamily="18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22151"/>
                  </a:ext>
                </a:extLst>
              </a:tr>
            </a:tbl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CD8A87F-1F10-A572-76A9-682A8957D2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Acessórios Standard incluídos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947A105-1D4C-5790-1615-A37759AA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MH55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3F39B7-A11E-E3DA-1DAC-786663352B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999A7C-5F52-7738-77D6-568175935F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52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5737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F71EF-834B-F311-2B42-B57D6B73B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D3B3CCB1-3466-9E7A-8EB7-D15CE0CFCA0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70913529"/>
              </p:ext>
            </p:extLst>
          </p:nvPr>
        </p:nvGraphicFramePr>
        <p:xfrm>
          <a:off x="480794" y="1412875"/>
          <a:ext cx="11232001" cy="487809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242279">
                  <a:extLst>
                    <a:ext uri="{9D8B030D-6E8A-4147-A177-3AD203B41FA5}">
                      <a16:colId xmlns:a16="http://schemas.microsoft.com/office/drawing/2014/main" val="3164711004"/>
                    </a:ext>
                  </a:extLst>
                </a:gridCol>
                <a:gridCol w="921638">
                  <a:extLst>
                    <a:ext uri="{9D8B030D-6E8A-4147-A177-3AD203B41FA5}">
                      <a16:colId xmlns:a16="http://schemas.microsoft.com/office/drawing/2014/main" val="3783390597"/>
                    </a:ext>
                  </a:extLst>
                </a:gridCol>
                <a:gridCol w="1298162">
                  <a:extLst>
                    <a:ext uri="{9D8B030D-6E8A-4147-A177-3AD203B41FA5}">
                      <a16:colId xmlns:a16="http://schemas.microsoft.com/office/drawing/2014/main" val="3323522801"/>
                    </a:ext>
                  </a:extLst>
                </a:gridCol>
                <a:gridCol w="1303780">
                  <a:extLst>
                    <a:ext uri="{9D8B030D-6E8A-4147-A177-3AD203B41FA5}">
                      <a16:colId xmlns:a16="http://schemas.microsoft.com/office/drawing/2014/main" val="3573528091"/>
                    </a:ext>
                  </a:extLst>
                </a:gridCol>
                <a:gridCol w="1298162">
                  <a:extLst>
                    <a:ext uri="{9D8B030D-6E8A-4147-A177-3AD203B41FA5}">
                      <a16:colId xmlns:a16="http://schemas.microsoft.com/office/drawing/2014/main" val="1361690475"/>
                    </a:ext>
                  </a:extLst>
                </a:gridCol>
                <a:gridCol w="1506092">
                  <a:extLst>
                    <a:ext uri="{9D8B030D-6E8A-4147-A177-3AD203B41FA5}">
                      <a16:colId xmlns:a16="http://schemas.microsoft.com/office/drawing/2014/main" val="2187509709"/>
                    </a:ext>
                  </a:extLst>
                </a:gridCol>
                <a:gridCol w="1320641">
                  <a:extLst>
                    <a:ext uri="{9D8B030D-6E8A-4147-A177-3AD203B41FA5}">
                      <a16:colId xmlns:a16="http://schemas.microsoft.com/office/drawing/2014/main" val="678240650"/>
                    </a:ext>
                  </a:extLst>
                </a:gridCol>
                <a:gridCol w="1341247">
                  <a:extLst>
                    <a:ext uri="{9D8B030D-6E8A-4147-A177-3AD203B41FA5}">
                      <a16:colId xmlns:a16="http://schemas.microsoft.com/office/drawing/2014/main" val="2621582428"/>
                    </a:ext>
                  </a:extLst>
                </a:gridCol>
              </a:tblGrid>
              <a:tr h="400883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Descrição</a:t>
                      </a:r>
                    </a:p>
                  </a:txBody>
                  <a:tcPr marL="72000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MH30C-180/780 PA 400/3/50 EU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MH40M-190/940 PA 400/3/50 EU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MH40M-100/750 PA 230/1/50 UK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MH30C-180/780 PA 230-400/3/50 NO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MH40M-190/940 PA 230/3/50 NO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1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MH50M-220/1100 PA 400/3/50 EU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162071"/>
                  </a:ext>
                </a:extLst>
              </a:tr>
              <a:tr h="255011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Número do artigo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107147101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107147102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107147111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28313F">
                              <a:lumMod val="100000"/>
                            </a:srgb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107147113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107147165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365850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Ergo 2000 standard com articulação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 106404757</a:t>
                      </a:r>
                    </a:p>
                  </a:txBody>
                  <a:tcPr marL="9144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199196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DN6X10M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 106404766</a:t>
                      </a:r>
                    </a:p>
                  </a:txBody>
                  <a:tcPr marL="9144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38AFD9">
                              <a:lumMod val="100000"/>
                            </a:srgbClr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873125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DN6X15M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329495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DN8X10M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354615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DN8X15M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88906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HP HOSE DN8X20M AGR-QC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106404765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646425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Lança universal 94 c/ bocal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106404790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350311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Lança universal 108 c/ bocal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106404789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7122176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0400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101119738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71129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0500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026472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0550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603034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Bocal 0600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101119744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rgbClr val="000000"/>
                          </a:solidFill>
                          <a:effectLst/>
                          <a:latin typeface="Segoe MDL2 Assets" panose="050A0102010101010101" pitchFamily="18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456208"/>
                  </a:ext>
                </a:extLst>
              </a:tr>
              <a:tr h="420018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Filtro de entrada de água  5000 mm</a:t>
                      </a:r>
                      <a:r>
                        <a:rPr lang="pt-pt" sz="1100" b="0" i="0" u="none" strike="noStrike" kern="1200" cap="none" spc="0" normalizeH="0" baseline="3000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</a:t>
                      </a: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50µ MH Azul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107143705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0" marR="0" marT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868267"/>
                  </a:ext>
                </a:extLst>
              </a:tr>
              <a:tr h="291155">
                <a:tc>
                  <a:txBody>
                    <a:bodyPr/>
                    <a:lstStyle/>
                    <a:p>
                      <a:pPr marL="0" marR="0" lvl="0" indent="0" algn="l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Acoplamento para entrada </a:t>
                      </a:r>
                    </a:p>
                  </a:txBody>
                  <a:tcPr marL="90000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Roboto Light" panose="02000000000000000000" pitchFamily="2" charset="0"/>
                          <a:cs typeface="+mn-cs"/>
                          <a:sym typeface=""/>
                        </a:rPr>
                        <a:t>61369</a:t>
                      </a:r>
                    </a:p>
                  </a:txBody>
                  <a:tcPr marL="9144" marR="9144" marT="9144" marB="9144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pt-pt" sz="11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pt-pt" sz="1100" b="1" i="0" u="none" strike="noStrike" kern="1200" cap="none" spc="0" normalizeH="0" baseline="0" noProof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008616"/>
                  </a:ext>
                </a:extLst>
              </a:tr>
            </a:tbl>
          </a:graphicData>
        </a:graphic>
      </p:graphicFrame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F45FFFC-DBB3-E260-6210-CC53E26F5F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Acessórios Standard incluídos </a:t>
            </a:r>
          </a:p>
          <a:p>
            <a:endParaRPr lang="pt-pt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D0BA16-BBF5-AA2F-881B-1EA362C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MH30-50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7F572D-AB24-8754-91AD-FB92DA46DD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5ED1406-B3C3-12CD-4E1F-EBD5440BB0E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53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315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72AB66-6D3A-2D97-84DC-FA279EE63E4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846301-A796-D795-73A9-738F534A1D7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54</a:t>
            </a:fld>
            <a:endParaRPr lang="pt-pt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D0DF5-890F-4F61-92E8-7508BC97E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Embalagem de acessórios atualizada e cores a condizer com as máquinas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114CD6-D4EC-A715-338E-15517B18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PAC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82CE16B-92D3-8027-D46D-5B5432E6FC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2" b="3873"/>
          <a:stretch>
            <a:fillRect/>
          </a:stretch>
        </p:blipFill>
        <p:spPr>
          <a:xfrm>
            <a:off x="5354128" y="1962081"/>
            <a:ext cx="3204192" cy="2330633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7783D72-F576-6601-912D-429B3167CB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4"/>
          <a:stretch>
            <a:fillRect/>
          </a:stretch>
        </p:blipFill>
        <p:spPr>
          <a:xfrm>
            <a:off x="1139409" y="4752722"/>
            <a:ext cx="8930768" cy="571580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DBBBC47E-E479-0CC0-D565-F35A9D062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570" y="1958629"/>
            <a:ext cx="2778353" cy="18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E404D-ED15-E430-22F2-DB4720F2FF75}"/>
              </a:ext>
            </a:extLst>
          </p:cNvPr>
          <p:cNvSpPr txBox="1">
            <a:spLocks/>
          </p:cNvSpPr>
          <p:nvPr/>
        </p:nvSpPr>
        <p:spPr>
          <a:xfrm>
            <a:off x="7934325" y="0"/>
            <a:ext cx="4257674" cy="6283325"/>
          </a:xfrm>
          <a:prstGeom prst="rect">
            <a:avLst/>
          </a:prstGeom>
          <a:solidFill>
            <a:srgbClr val="EEEFF1"/>
          </a:solidFill>
        </p:spPr>
        <p:txBody>
          <a:bodyPr lIns="457200" tIns="2377440" rIns="457200" bIns="365760" anchor="t" anchorCtr="0"/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pt-pt" noProof="0" dirty="0"/>
          </a:p>
        </p:txBody>
      </p:sp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36DFC7CC-3F4A-4013-910A-57B6B994CE9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36DFC7CC-3F4A-4013-910A-57B6B994CE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8C585-E863-4938-A665-AACF6519401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289BF-9F49-45C1-B48A-411B243CFE0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6</a:t>
            </a:fld>
            <a:endParaRPr lang="pt-pt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C04EF-C2B9-BA88-B625-A9A29BABB670}"/>
              </a:ext>
            </a:extLst>
          </p:cNvPr>
          <p:cNvSpPr txBox="1"/>
          <p:nvPr/>
        </p:nvSpPr>
        <p:spPr>
          <a:xfrm>
            <a:off x="478800" y="1403908"/>
            <a:ext cx="6862264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</a:rPr>
              <a:t>A nova paleta profissional CMF foi amplamente investigada, desenvolvida e testada para permitir uma maior utilização de plásticos não  virgens e reciclados* (para cumprir as nossas metas de RSC), ao mesmo tempo que apoia a facilidade de utilização intuitiva.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F204BC-B1EC-741A-6336-8212442C566E}"/>
              </a:ext>
            </a:extLst>
          </p:cNvPr>
          <p:cNvGrpSpPr/>
          <p:nvPr/>
        </p:nvGrpSpPr>
        <p:grpSpPr>
          <a:xfrm>
            <a:off x="383411" y="2322203"/>
            <a:ext cx="6388959" cy="3947967"/>
            <a:chOff x="5929543" y="2157406"/>
            <a:chExt cx="7253212" cy="44820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ADDE98-57E2-18BB-1497-91E0492D694F}"/>
                </a:ext>
              </a:extLst>
            </p:cNvPr>
            <p:cNvSpPr/>
            <p:nvPr/>
          </p:nvSpPr>
          <p:spPr>
            <a:xfrm>
              <a:off x="10106256" y="2157406"/>
              <a:ext cx="3076499" cy="1065319"/>
            </a:xfrm>
            <a:prstGeom prst="rect">
              <a:avLst/>
            </a:prstGeom>
            <a:solidFill>
              <a:srgbClr val="3A4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D2F72C-F11C-D2DB-0672-32CECC56EEE7}"/>
                </a:ext>
              </a:extLst>
            </p:cNvPr>
            <p:cNvSpPr/>
            <p:nvPr/>
          </p:nvSpPr>
          <p:spPr>
            <a:xfrm>
              <a:off x="10096185" y="5574104"/>
              <a:ext cx="3076499" cy="1065319"/>
            </a:xfrm>
            <a:prstGeom prst="rect">
              <a:avLst/>
            </a:prstGeom>
            <a:solidFill>
              <a:srgbClr val="F473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449AD1-A385-1182-0BDA-534205F8E1B1}"/>
                </a:ext>
              </a:extLst>
            </p:cNvPr>
            <p:cNvSpPr/>
            <p:nvPr/>
          </p:nvSpPr>
          <p:spPr>
            <a:xfrm>
              <a:off x="10106255" y="4433584"/>
              <a:ext cx="3066430" cy="1065319"/>
            </a:xfrm>
            <a:prstGeom prst="rect">
              <a:avLst/>
            </a:prstGeom>
            <a:solidFill>
              <a:srgbClr val="5FC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496403-F379-CA5D-D3A9-A852BB3C6E96}"/>
                </a:ext>
              </a:extLst>
            </p:cNvPr>
            <p:cNvSpPr/>
            <p:nvPr/>
          </p:nvSpPr>
          <p:spPr>
            <a:xfrm>
              <a:off x="10106255" y="3293065"/>
              <a:ext cx="3066431" cy="1065319"/>
            </a:xfrm>
            <a:prstGeom prst="rect">
              <a:avLst/>
            </a:prstGeom>
            <a:solidFill>
              <a:srgbClr val="6194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4BEA95-01B9-7F28-BD11-7A3D20F862E5}"/>
                </a:ext>
              </a:extLst>
            </p:cNvPr>
            <p:cNvSpPr txBox="1"/>
            <p:nvPr/>
          </p:nvSpPr>
          <p:spPr>
            <a:xfrm>
              <a:off x="5929543" y="2183552"/>
              <a:ext cx="3566534" cy="733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dirty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Cor do corpo do produto primário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 dirty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Esta é a cor do produto principal a utilizar em todas as peças principais.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5D1189-CC5A-FC74-4D8D-58FA6DDD4A52}"/>
                </a:ext>
              </a:extLst>
            </p:cNvPr>
            <p:cNvSpPr txBox="1"/>
            <p:nvPr/>
          </p:nvSpPr>
          <p:spPr>
            <a:xfrm>
              <a:off x="5929544" y="4378558"/>
              <a:ext cx="3780491" cy="94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Cor operacional do ponto de contacto do utilizador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Interruptores, botões, tampas, pegas. Qualquer peça desta cor tem de interagir para o funcionamento eficaz da máquina.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9396B4-2460-8451-2FB7-4D89FFDDD71C}"/>
                </a:ext>
              </a:extLst>
            </p:cNvPr>
            <p:cNvSpPr txBox="1"/>
            <p:nvPr/>
          </p:nvSpPr>
          <p:spPr>
            <a:xfrm>
              <a:off x="5929543" y="3281055"/>
              <a:ext cx="3780492" cy="733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Cor relativa à ergonomia/às características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Uma cor para destacar áreas ergonómicas (por exemplo, a pega) e características específicas do produto e os USP.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3A28BE-81F2-F3EA-BF95-B7361F2D69D8}"/>
                </a:ext>
              </a:extLst>
            </p:cNvPr>
            <p:cNvSpPr txBox="1"/>
            <p:nvPr/>
          </p:nvSpPr>
          <p:spPr>
            <a:xfrm>
              <a:off x="5929544" y="5553527"/>
              <a:ext cx="3566535" cy="94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Cor relativa à segurança/assistência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0" i="0" u="none" strike="noStrike" kern="1200" cap="none" spc="0" normalizeH="0" baseline="0">
                  <a:ln>
                    <a:noFill/>
                  </a:ln>
                  <a:solidFill>
                    <a:srgbClr val="28313F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rPr>
                <a:t>As peças desta cor indicam elementos de segurança (p. ex., cabos de carregamento, botões de marcha-atrás) e ponto de assistência.</a:t>
              </a:r>
            </a:p>
          </p:txBody>
        </p:sp>
      </p:grpSp>
      <p:sp>
        <p:nvSpPr>
          <p:cNvPr id="24" name="Title 18">
            <a:extLst>
              <a:ext uri="{FF2B5EF4-FFF2-40B4-BE49-F238E27FC236}">
                <a16:creationId xmlns:a16="http://schemas.microsoft.com/office/drawing/2014/main" id="{EC7DDE3C-25E1-00E9-1A8A-16BDC5672DB5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23967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989013" algn="l"/>
              </a:tabLst>
              <a:defRPr/>
            </a:pPr>
            <a:r>
              <a:rPr kumimoji="0" lang="pt-pt" sz="2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Estratégia de cor CMF profissional de próxima geração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A364BAE-81CC-0E46-D392-9F55C5F864B6}"/>
              </a:ext>
            </a:extLst>
          </p:cNvPr>
          <p:cNvSpPr txBox="1">
            <a:spLocks/>
          </p:cNvSpPr>
          <p:nvPr/>
        </p:nvSpPr>
        <p:spPr>
          <a:xfrm>
            <a:off x="475521" y="873877"/>
            <a:ext cx="11235102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Paleta profissional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F6711-04D9-FD90-2CB2-CA699A153305}"/>
              </a:ext>
            </a:extLst>
          </p:cNvPr>
          <p:cNvSpPr txBox="1"/>
          <p:nvPr/>
        </p:nvSpPr>
        <p:spPr>
          <a:xfrm>
            <a:off x="7934325" y="6253096"/>
            <a:ext cx="339623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5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*A gama MH não estará disponível em plástico reciclado </a:t>
            </a:r>
          </a:p>
        </p:txBody>
      </p:sp>
      <p:pic>
        <p:nvPicPr>
          <p:cNvPr id="7" name="Picture 6" descr="A machine with wheels and a handle&#10;&#10;AI-generated content may be incorrect.">
            <a:extLst>
              <a:ext uri="{FF2B5EF4-FFF2-40B4-BE49-F238E27FC236}">
                <a16:creationId xmlns:a16="http://schemas.microsoft.com/office/drawing/2014/main" id="{6762C48B-DF34-3C14-C4F4-3BF8FA631D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064" y="891772"/>
            <a:ext cx="5510697" cy="5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1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0D34-4E24-D134-9CA4-767388B11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06C49-D125-91FB-C810-124BCBE6A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Segmentos </a:t>
            </a:r>
          </a:p>
          <a:p>
            <a:endParaRPr lang="pt-pt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7F623-4BC1-E7F5-DBC7-453BF048C7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DFE04-FC88-67E4-C2E5-AEA0B67EAC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7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19691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FC671-F308-FE0E-C36A-45C2BF5EE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C0FB0DD-6314-8036-A704-FF109C3654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C0FB0DD-6314-8036-A704-FF109C365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888B5-E630-AB4F-6BD9-BE9725613B1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F5899-313D-BF34-996B-E575EC262E2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8</a:t>
            </a:fld>
            <a:endParaRPr lang="pt-pt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665F8DF-4290-E7EB-F7C8-BBD9F972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493200"/>
            <a:ext cx="5762623" cy="388013"/>
          </a:xfrm>
        </p:spPr>
        <p:txBody>
          <a:bodyPr vert="horz"/>
          <a:lstStyle/>
          <a:p>
            <a:pPr algn="l" rtl="0"/>
            <a:r>
              <a:rPr lang="pt-pt" b="1" i="0" u="none" baseline="0"/>
              <a:t>Segmentos</a:t>
            </a:r>
            <a:r>
              <a:rPr lang="pt-pt" b="0" i="0" u="none" baseline="0"/>
              <a:t> </a:t>
            </a:r>
            <a:r>
              <a:rPr lang="pt-pt" b="1" i="0" u="none" baseline="0"/>
              <a:t>alvo</a:t>
            </a:r>
            <a:endParaRPr lang="pt-pt" sz="1800" noProof="0" dirty="0">
              <a:latin typeface="+mn-l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67D820-D842-7A7A-B43C-8E79CBAF8739}"/>
              </a:ext>
            </a:extLst>
          </p:cNvPr>
          <p:cNvSpPr txBox="1">
            <a:spLocks/>
          </p:cNvSpPr>
          <p:nvPr/>
        </p:nvSpPr>
        <p:spPr>
          <a:xfrm>
            <a:off x="475521" y="873877"/>
            <a:ext cx="11235102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Aplicações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60540-3BC6-8FBA-1153-09EC99AB7B91}"/>
              </a:ext>
            </a:extLst>
          </p:cNvPr>
          <p:cNvSpPr txBox="1"/>
          <p:nvPr/>
        </p:nvSpPr>
        <p:spPr>
          <a:xfrm>
            <a:off x="475521" y="1419951"/>
            <a:ext cx="5227189" cy="31854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400" b="0" i="0" u="none" baseline="0" dirty="0">
                <a:solidFill>
                  <a:srgbClr val="28313F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Principais segmentos alvo</a:t>
            </a:r>
          </a:p>
          <a:p>
            <a:pPr marL="180000" indent="-180000" algn="l" defTabSz="914400" rtl="0">
              <a:spcBef>
                <a:spcPts val="336"/>
              </a:spcBef>
              <a:buFont typeface="Arial" panose="020B0604020202020204" pitchFamily="34" charset="0"/>
              <a:buChar char="•"/>
              <a:defRPr/>
            </a:pPr>
            <a:r>
              <a:rPr lang="pt-pt" sz="1400" b="0" i="0" u="none" baseline="0" dirty="0">
                <a:solidFill>
                  <a:srgbClr val="283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Indústria</a:t>
            </a:r>
          </a:p>
          <a:p>
            <a:pPr marL="180000" indent="-180000" algn="l" defTabSz="914400" rtl="0">
              <a:spcBef>
                <a:spcPts val="336"/>
              </a:spcBef>
              <a:buFont typeface="Arial" panose="020B0604020202020204" pitchFamily="34" charset="0"/>
              <a:buChar char="•"/>
              <a:defRPr/>
            </a:pPr>
            <a:r>
              <a:rPr lang="pt-pt" sz="1400" b="0" i="0" u="none" baseline="0" dirty="0">
                <a:solidFill>
                  <a:srgbClr val="28313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Indústria automóvel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4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Agricultura 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4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Edificação e construção</a:t>
            </a:r>
          </a:p>
          <a:p>
            <a:pPr marL="198000" marR="0" lvl="0" indent="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400" noProof="0" dirty="0">
              <a:solidFill>
                <a:srgbClr val="28313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Principais aplicações e JTBD 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4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Limpeza de veículos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4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Limpeza de equipamentos 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4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Superfícies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400" b="0" i="0" u="none" strike="noStrike" kern="1200" cap="none" spc="0" normalizeH="0" baseline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Tarefas de limpeza que envolvem a remoção de óleos, gorduras e lubrificantes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667396-3317-BF72-A5AA-A7ED80980A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0775" y="0"/>
            <a:ext cx="5991225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2F75DF-E720-BABB-1380-AC33910BCC3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EE8784-BD13-CCF2-A048-DEA08E8E9D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9</a:t>
            </a:fld>
            <a:endParaRPr lang="pt-pt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F091D-F5EC-0FBD-3A16-0C369B0FD8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Concebida para o desempenho em todos os segmentos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F173F5-9ED1-B75B-2F22-13115B9F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Gama MH </a:t>
            </a:r>
            <a:r>
              <a:rPr lang="pt-pt" b="0" i="0" u="none" baseline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019D1-C7DA-D712-6F75-D18566D1D163}"/>
              </a:ext>
            </a:extLst>
          </p:cNvPr>
          <p:cNvSpPr txBox="1"/>
          <p:nvPr/>
        </p:nvSpPr>
        <p:spPr>
          <a:xfrm>
            <a:off x="404544" y="1250333"/>
            <a:ext cx="1160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pt" sz="1600" b="0" i="0" u="none" baseline="0"/>
              <a:t>Cada setor tem exigências únicas. A gama MH oferece uma linha versátil de motores e bombas em vários tamanhos, concebidos para funcionar durante durações variáveis. Sem compromissos, apenas precisão.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DF21A-BD47-D30B-DE9D-0B20962C767B}"/>
              </a:ext>
            </a:extLst>
          </p:cNvPr>
          <p:cNvSpPr txBox="1"/>
          <p:nvPr/>
        </p:nvSpPr>
        <p:spPr>
          <a:xfrm>
            <a:off x="416381" y="4527469"/>
            <a:ext cx="28992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pt" sz="1200" b="1" i="0" u="none" baseline="0" dirty="0"/>
              <a:t>Indústria automóvel </a:t>
            </a:r>
          </a:p>
          <a:p>
            <a:pPr algn="l" rtl="0"/>
            <a:r>
              <a:rPr lang="pt-pt" sz="1200" b="0" i="0" u="none" baseline="0" dirty="0"/>
              <a:t>As bombas de alto desempenho e a dosagem precisa de detergente tornam a gama MH ideal para a limpeza de camiões e reboques, desengorduramento de peças, limpeza de motores e pavimentos de oficinas - garantindo resultados impecáveis com o mínimo de desperdício e a máxima eficiência.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98698D-EC91-A5F9-F9F1-5F231FFE8207}"/>
              </a:ext>
            </a:extLst>
          </p:cNvPr>
          <p:cNvSpPr txBox="1"/>
          <p:nvPr/>
        </p:nvSpPr>
        <p:spPr>
          <a:xfrm>
            <a:off x="3315632" y="4527470"/>
            <a:ext cx="28992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pt" sz="1200" b="1" i="0" u="none" baseline="0" dirty="0"/>
              <a:t>Agricultura</a:t>
            </a:r>
          </a:p>
          <a:p>
            <a:pPr algn="l" rtl="0"/>
            <a:r>
              <a:rPr lang="pt-pt" sz="1200" b="0" i="0" u="none" baseline="0" dirty="0"/>
              <a:t>Com opções de bombas de grande dimensão, componentes robustos e longos períodos de funcionamento, a gama MH é ideal para a limpeza exigente de máquinas, equipamentos e áreas de animais ao longo do dia - aumentando a higiene e reduzindo o down-time no campo.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493ED1-1233-147D-99FC-EB8DC8798A1C}"/>
              </a:ext>
            </a:extLst>
          </p:cNvPr>
          <p:cNvSpPr txBox="1"/>
          <p:nvPr/>
        </p:nvSpPr>
        <p:spPr>
          <a:xfrm>
            <a:off x="6214883" y="4527471"/>
            <a:ext cx="28992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pt" sz="1200" b="1" i="0" u="none" baseline="0" dirty="0"/>
              <a:t>Edificação e construção </a:t>
            </a:r>
          </a:p>
          <a:p>
            <a:pPr algn="l" rtl="0"/>
            <a:r>
              <a:rPr lang="pt-pt" sz="1200" b="0" i="0" u="none" baseline="0" dirty="0"/>
              <a:t>Construída com uma interface robusta e à prova de água e predefinições de comutação rápida, a gama MH resiste a ambientes agressivos e a uma utilização intensiva - limpando betão, sujidade e detritos com facilidade, poupando tempo no local.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4D392-2D9B-FFCF-9397-CE336DCE8614}"/>
              </a:ext>
            </a:extLst>
          </p:cNvPr>
          <p:cNvSpPr txBox="1"/>
          <p:nvPr/>
        </p:nvSpPr>
        <p:spPr>
          <a:xfrm>
            <a:off x="9229538" y="4527468"/>
            <a:ext cx="28992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pt" sz="1200" b="1" i="0" u="none" baseline="0" dirty="0"/>
              <a:t>Indústria</a:t>
            </a:r>
            <a:br>
              <a:rPr lang="pt-pt" sz="1200" b="1" dirty="0"/>
            </a:br>
            <a:r>
              <a:rPr lang="pt-pt" sz="1200" b="0" i="0" u="none" baseline="0" dirty="0"/>
              <a:t> A pressão otimizada, o calor elevado e o design duradouro tornam a gama MH ideal para a limpeza de contentores, empilhadores e maquinaria industrial - removendo sujidade pesada e óleo com o mínimo desperdício e o máximo tempo de atividade</a:t>
            </a:r>
            <a:r>
              <a:rPr lang="pt-pt" sz="1200" b="1" i="0" u="none" baseline="0" dirty="0"/>
              <a:t>.</a:t>
            </a:r>
            <a:endParaRPr lang="pt-pt" sz="1200" noProof="0" dirty="0"/>
          </a:p>
        </p:txBody>
      </p:sp>
      <p:pic>
        <p:nvPicPr>
          <p:cNvPr id="8" name="Picture 7" descr="A person washing a tractor&#10;&#10;AI-generated content may be incorrect.">
            <a:extLst>
              <a:ext uri="{FF2B5EF4-FFF2-40B4-BE49-F238E27FC236}">
                <a16:creationId xmlns:a16="http://schemas.microsoft.com/office/drawing/2014/main" id="{60CC8E08-4B82-C022-D0D5-EC2077F137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508" y="2375681"/>
            <a:ext cx="2520000" cy="1680744"/>
          </a:xfrm>
          <a:prstGeom prst="rect">
            <a:avLst/>
          </a:prstGeom>
        </p:spPr>
      </p:pic>
      <p:pic>
        <p:nvPicPr>
          <p:cNvPr id="15" name="Picture 14" descr="A person cleaning a truck with a vacuum cleaner&#10;&#10;AI-generated content may be incorrect.">
            <a:extLst>
              <a:ext uri="{FF2B5EF4-FFF2-40B4-BE49-F238E27FC236}">
                <a16:creationId xmlns:a16="http://schemas.microsoft.com/office/drawing/2014/main" id="{7B6BCEA5-25F8-46BE-0FD7-51AC4FFA38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51" y="2375681"/>
            <a:ext cx="2520000" cy="1680706"/>
          </a:xfrm>
          <a:prstGeom prst="rect">
            <a:avLst/>
          </a:prstGeom>
        </p:spPr>
      </p:pic>
      <p:pic>
        <p:nvPicPr>
          <p:cNvPr id="23" name="Picture 22" descr="A person in orange and black overalls spraying water on a yellow container&#10;&#10;AI-generated content may be incorrect.">
            <a:extLst>
              <a:ext uri="{FF2B5EF4-FFF2-40B4-BE49-F238E27FC236}">
                <a16:creationId xmlns:a16="http://schemas.microsoft.com/office/drawing/2014/main" id="{190102A7-CC2C-B5F6-CBB9-67EAFF4AD2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734" y="2375681"/>
            <a:ext cx="2520000" cy="1680763"/>
          </a:xfrm>
          <a:prstGeom prst="rect">
            <a:avLst/>
          </a:prstGeom>
        </p:spPr>
      </p:pic>
      <p:pic>
        <p:nvPicPr>
          <p:cNvPr id="13" name="Picture 12" descr="A person spraying water on a machine&#10;&#10;AI-generated content may be incorrect.">
            <a:extLst>
              <a:ext uri="{FF2B5EF4-FFF2-40B4-BE49-F238E27FC236}">
                <a16:creationId xmlns:a16="http://schemas.microsoft.com/office/drawing/2014/main" id="{B29780C6-3254-2916-7A12-CEE8B3EA46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282" y="2398027"/>
            <a:ext cx="2520000" cy="1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LXJl66Ty2TO19_oTx4g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oIFoBeg4kuf55HFBJqA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wEDwu9gEI.LCPXTuVR_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BdA61j6s7qyjKgG_HRTd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ZaP7MZqCmVh3l9GQRran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.e6NrSTyd7rn8ljGGDW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B.loBauLdxvwJrFZXwV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vrRxWvjFwRQPkXeJ4xg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7kMS52XLVHSpIqM4eyT6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ljKXMLr6gyHdBhMS7i8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1SmZOR4vWqLka5PwCpH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pUj.JVCXzqwKKyNH7N2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ZsW9ej2LFlTPAB9ZJS6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dITBojpaelEWDC52o6SY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A8o06M5lHEJIOAgnZKg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EJRX0.kueawWdmReiRo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EJRX0.kueawWdmReiRo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wEDwu9gEI.LCPXTuVR_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EJRX0.kueawWdmReiRo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EJRX0.kueawWdmReiRo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y1ZhReUbOOTz94IGaTPb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1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CC8E258210344A9FE922C0D29B270" ma:contentTypeVersion="16" ma:contentTypeDescription="Create a new document." ma:contentTypeScope="" ma:versionID="fd3e101f2f353f33feb8971ae4ec86b6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bda11954bd90cc8fa027111a30383823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6df868-51cc-4d63-9bd1-3347174802f5" xsi:nil="true"/>
    <lcf76f155ced4ddcb4097134ff3c332f xmlns="6903b321-3545-4bfc-b111-7702843b6d4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992122-30C6-4213-A693-50B01CBC8B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35D97F-54F6-4139-90B1-4BC360E16E53}">
  <ds:schemaRefs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a261087-ddb5-4fc3-ae00-ca27a6304815"/>
    <ds:schemaRef ds:uri="101d09d1-2fba-4d93-a45c-1211151ee786"/>
    <ds:schemaRef ds:uri="http://schemas.microsoft.com/office/2006/metadata/properties"/>
    <ds:schemaRef ds:uri="http://purl.org/dc/dcmitype/"/>
    <ds:schemaRef ds:uri="c56df868-51cc-4d63-9bd1-3347174802f5"/>
    <ds:schemaRef ds:uri="6903b321-3545-4bfc-b111-7702843b6d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4545</TotalTime>
  <Words>7715</Words>
  <Application>Microsoft Office PowerPoint</Application>
  <PresentationFormat>Widescreen</PresentationFormat>
  <Paragraphs>2978</Paragraphs>
  <Slides>54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Calibri</vt:lpstr>
      <vt:lpstr>Courier New</vt:lpstr>
      <vt:lpstr>Roboto</vt:lpstr>
      <vt:lpstr>Roboto Black</vt:lpstr>
      <vt:lpstr>Roboto Bold</vt:lpstr>
      <vt:lpstr>Roboto Light</vt:lpstr>
      <vt:lpstr>Roboto Medium</vt:lpstr>
      <vt:lpstr>Segoe MDL2 Assets</vt:lpstr>
      <vt:lpstr>Wingdings</vt:lpstr>
      <vt:lpstr>Nilfisk Toolbox_Standard_4-3</vt:lpstr>
      <vt:lpstr>1_Nilfisk Toolbox_Standard_4-3</vt:lpstr>
      <vt:lpstr>think-cell Slide</vt:lpstr>
      <vt:lpstr>Nova gama MH:  Apresentação de vendas</vt:lpstr>
      <vt:lpstr>Agenda</vt:lpstr>
      <vt:lpstr>1</vt:lpstr>
      <vt:lpstr>Proposta de valor </vt:lpstr>
      <vt:lpstr>2</vt:lpstr>
      <vt:lpstr>PowerPoint Presentation</vt:lpstr>
      <vt:lpstr>3</vt:lpstr>
      <vt:lpstr>Segmentos alvo</vt:lpstr>
      <vt:lpstr>Gama MH  </vt:lpstr>
      <vt:lpstr>4</vt:lpstr>
      <vt:lpstr>Concebida e desenvolvida para o desempenho</vt:lpstr>
      <vt:lpstr>Lançamentos e nomes da nova gama MH</vt:lpstr>
      <vt:lpstr>Novas ofertas de gama e atualizações </vt:lpstr>
      <vt:lpstr>Ofertas Advanced e Standard </vt:lpstr>
      <vt:lpstr>Advanced vs. Standard</vt:lpstr>
      <vt:lpstr>MH35-85</vt:lpstr>
      <vt:lpstr>MH35-85</vt:lpstr>
      <vt:lpstr>Interface do utilizador atualizada</vt:lpstr>
      <vt:lpstr>Interface do utilizador atualizada</vt:lpstr>
      <vt:lpstr>Interface do utilizador atualizada</vt:lpstr>
      <vt:lpstr>Interface do utilizador atualizada</vt:lpstr>
      <vt:lpstr>Interface do utilizador atualizada</vt:lpstr>
      <vt:lpstr>MH20-70</vt:lpstr>
      <vt:lpstr>MH20-70</vt:lpstr>
      <vt:lpstr>Interface do utilizador atualizada</vt:lpstr>
      <vt:lpstr>5</vt:lpstr>
      <vt:lpstr>Predefinições para uma limpeza eficiente </vt:lpstr>
      <vt:lpstr>Concebida para a eficiência </vt:lpstr>
      <vt:lpstr>A compatibilidade com biocombustíveis e a eficiência energética estão a poupar dinheiro aos nossos clientes</vt:lpstr>
      <vt:lpstr>A mudança para biocombustíveis reduz a pegada de carbono da utilização de HPW</vt:lpstr>
      <vt:lpstr>Caldeira de alta eficiência aprovada </vt:lpstr>
      <vt:lpstr>6</vt:lpstr>
      <vt:lpstr>Aplicação Ferramenta de Assistência </vt:lpstr>
      <vt:lpstr>7</vt:lpstr>
      <vt:lpstr>Patentes</vt:lpstr>
      <vt:lpstr>8</vt:lpstr>
      <vt:lpstr>Gama MH </vt:lpstr>
      <vt:lpstr>A gama MH </vt:lpstr>
      <vt:lpstr>Principais pontos para venda </vt:lpstr>
      <vt:lpstr>9</vt:lpstr>
      <vt:lpstr>MH35</vt:lpstr>
      <vt:lpstr>MH45</vt:lpstr>
      <vt:lpstr>MH55</vt:lpstr>
      <vt:lpstr>MH35</vt:lpstr>
      <vt:lpstr>MH45</vt:lpstr>
      <vt:lpstr>MH55</vt:lpstr>
      <vt:lpstr>MH30-50</vt:lpstr>
      <vt:lpstr>PowerPoint Presentation</vt:lpstr>
      <vt:lpstr>10</vt:lpstr>
      <vt:lpstr>MH35</vt:lpstr>
      <vt:lpstr>MH45</vt:lpstr>
      <vt:lpstr>MH55</vt:lpstr>
      <vt:lpstr>MH30-50</vt:lpstr>
      <vt:lpstr>PAC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Andreas Hagbarth</dc:creator>
  <cp:lastModifiedBy>Susana Jesus</cp:lastModifiedBy>
  <cp:revision>8</cp:revision>
  <dcterms:created xsi:type="dcterms:W3CDTF">2023-03-13T09:19:29Z</dcterms:created>
  <dcterms:modified xsi:type="dcterms:W3CDTF">2026-02-19T13:45:20Z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0x01010066ACC8E258210344A9FE922C0D29B270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