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tags/tag31.xml" ContentType="application/vnd.openxmlformats-officedocument.presentationml.tags+xml"/>
  <Override PartName="/ppt/notesSlides/notesSlide1.xml" ContentType="application/vnd.openxmlformats-officedocument.presentationml.notesSlide+xml"/>
  <Override PartName="/ppt/tags/tag32.xml" ContentType="application/vnd.openxmlformats-officedocument.presentationml.tags+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charts/chart3.xml" ContentType="application/vnd.openxmlformats-officedocument.drawingml.chart+xml"/>
  <Override PartName="/ppt/tags/tag6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37" r:id="rId5"/>
  </p:sldMasterIdLst>
  <p:notesMasterIdLst>
    <p:notesMasterId r:id="rId61"/>
  </p:notesMasterIdLst>
  <p:sldIdLst>
    <p:sldId id="2147482920" r:id="rId6"/>
    <p:sldId id="2147482921" r:id="rId7"/>
    <p:sldId id="2128752379" r:id="rId8"/>
    <p:sldId id="2128752376" r:id="rId9"/>
    <p:sldId id="2147481899" r:id="rId10"/>
    <p:sldId id="2147481903" r:id="rId11"/>
    <p:sldId id="2147481902" r:id="rId12"/>
    <p:sldId id="2147483450" r:id="rId13"/>
    <p:sldId id="2147483573" r:id="rId14"/>
    <p:sldId id="2147481905" r:id="rId15"/>
    <p:sldId id="2147482919" r:id="rId16"/>
    <p:sldId id="2147483451" r:id="rId17"/>
    <p:sldId id="2147483438" r:id="rId18"/>
    <p:sldId id="2147482935" r:id="rId19"/>
    <p:sldId id="2147483453" r:id="rId20"/>
    <p:sldId id="2147482924" r:id="rId21"/>
    <p:sldId id="2147474651" r:id="rId22"/>
    <p:sldId id="2147483449" r:id="rId23"/>
    <p:sldId id="2147483582" r:id="rId24"/>
    <p:sldId id="2147483583" r:id="rId25"/>
    <p:sldId id="2147483585" r:id="rId26"/>
    <p:sldId id="2147483584" r:id="rId27"/>
    <p:sldId id="2147481891" r:id="rId28"/>
    <p:sldId id="2147481304" r:id="rId29"/>
    <p:sldId id="2147483631" r:id="rId30"/>
    <p:sldId id="2147481911" r:id="rId31"/>
    <p:sldId id="2147482925" r:id="rId32"/>
    <p:sldId id="2147483454" r:id="rId33"/>
    <p:sldId id="2147483436" r:id="rId34"/>
    <p:sldId id="2147481887" r:id="rId35"/>
    <p:sldId id="2147482928" r:id="rId36"/>
    <p:sldId id="2147483630" r:id="rId37"/>
    <p:sldId id="2147481915" r:id="rId38"/>
    <p:sldId id="2147481916" r:id="rId39"/>
    <p:sldId id="2147482937" r:id="rId40"/>
    <p:sldId id="2147482938" r:id="rId41"/>
    <p:sldId id="2147481921" r:id="rId42"/>
    <p:sldId id="2147483580" r:id="rId43"/>
    <p:sldId id="2147483097" r:id="rId44"/>
    <p:sldId id="2147482929" r:id="rId45"/>
    <p:sldId id="2147481918" r:id="rId46"/>
    <p:sldId id="2147483440" r:id="rId47"/>
    <p:sldId id="2147483464" r:id="rId48"/>
    <p:sldId id="2147483465" r:id="rId49"/>
    <p:sldId id="2147483444" r:id="rId50"/>
    <p:sldId id="2147483461" r:id="rId51"/>
    <p:sldId id="2147483462" r:id="rId52"/>
    <p:sldId id="2147483439" r:id="rId53"/>
    <p:sldId id="2147483443" r:id="rId54"/>
    <p:sldId id="2147481894" r:id="rId55"/>
    <p:sldId id="2147483441" r:id="rId56"/>
    <p:sldId id="2147483458" r:id="rId57"/>
    <p:sldId id="2147483457" r:id="rId58"/>
    <p:sldId id="2147483442" r:id="rId59"/>
    <p:sldId id="2147483581" r:id="rId60"/>
  </p:sldIdLst>
  <p:sldSz cx="12192000" cy="6858000"/>
  <p:notesSz cx="6797675" cy="9872663"/>
  <p:custDataLst>
    <p:tags r:id="rId62"/>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67D357A-736E-4419-8F31-7020650603D7}">
          <p14:sldIdLst>
            <p14:sldId id="2147482920"/>
            <p14:sldId id="2147482921"/>
            <p14:sldId id="2128752379"/>
            <p14:sldId id="2128752376"/>
            <p14:sldId id="2147481899"/>
            <p14:sldId id="2147481903"/>
            <p14:sldId id="2147481902"/>
            <p14:sldId id="2147483450"/>
            <p14:sldId id="2147483573"/>
            <p14:sldId id="2147481905"/>
            <p14:sldId id="2147482919"/>
            <p14:sldId id="2147483451"/>
            <p14:sldId id="2147483438"/>
            <p14:sldId id="2147482935"/>
            <p14:sldId id="2147483453"/>
            <p14:sldId id="2147482924"/>
            <p14:sldId id="2147474651"/>
            <p14:sldId id="2147483449"/>
            <p14:sldId id="2147483582"/>
            <p14:sldId id="2147483583"/>
            <p14:sldId id="2147483585"/>
            <p14:sldId id="2147483584"/>
            <p14:sldId id="2147481891"/>
            <p14:sldId id="2147481304"/>
            <p14:sldId id="2147483631"/>
            <p14:sldId id="2147481911"/>
            <p14:sldId id="2147482925"/>
            <p14:sldId id="2147483454"/>
            <p14:sldId id="2147483436"/>
            <p14:sldId id="2147481887"/>
            <p14:sldId id="2147482928"/>
            <p14:sldId id="2147483630"/>
            <p14:sldId id="2147481915"/>
            <p14:sldId id="2147481916"/>
            <p14:sldId id="2147482937"/>
            <p14:sldId id="2147482938"/>
            <p14:sldId id="2147481921"/>
            <p14:sldId id="2147483580"/>
            <p14:sldId id="2147483097"/>
            <p14:sldId id="2147482929"/>
            <p14:sldId id="2147481918"/>
            <p14:sldId id="2147483440"/>
            <p14:sldId id="2147483464"/>
            <p14:sldId id="2147483465"/>
            <p14:sldId id="2147483444"/>
            <p14:sldId id="2147483461"/>
            <p14:sldId id="2147483462"/>
            <p14:sldId id="2147483439"/>
            <p14:sldId id="2147483443"/>
            <p14:sldId id="2147481894"/>
            <p14:sldId id="2147483441"/>
            <p14:sldId id="2147483458"/>
            <p14:sldId id="2147483457"/>
            <p14:sldId id="2147483442"/>
            <p14:sldId id="2147483581"/>
          </p14:sldIdLst>
        </p14:section>
        <p14:section name="Templates" id="{3ABD5D4D-2C0C-449C-A140-446C246F69B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8CEB01-E8FF-EA7F-A37C-5A7B9BF3D68A}" name="Sebastian Byskov Jensen" initials="SBJ" userId="S::sbjensen@Nilfisk.com::3627f06f-3224-4433-a481-d48ba3e130a2" providerId="AD"/>
  <p188:author id="{CCE1D22A-4564-FEA0-066D-AE80ED435C8C}" name="Line Skovbjerg" initials="LS" userId="S::lskovbjerg@Nilfisk.com::bd8d82be-b2a3-4297-892b-01dc5ddd9e5a" providerId="AD"/>
  <p188:author id="{56045679-34C5-7D29-8C63-60E8645692A4}" name="Sebastian Byskov Jensen" initials="SJ" userId="S::sbjensen@nilfisk.com::3627f06f-3224-4433-a481-d48ba3e130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997A4"/>
    <a:srgbClr val="FF15CD"/>
    <a:srgbClr val="38AFD9"/>
    <a:srgbClr val="7C878E"/>
    <a:srgbClr val="979797"/>
    <a:srgbClr val="4B4F54"/>
    <a:srgbClr val="606A70"/>
    <a:srgbClr val="D4CFBE"/>
    <a:srgbClr val="828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81D419-3C76-4745-9221-26508647C343}" v="2" dt="2026-02-10T20:05:53.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4660"/>
  </p:normalViewPr>
  <p:slideViewPr>
    <p:cSldViewPr snapToGrid="0">
      <p:cViewPr varScale="1">
        <p:scale>
          <a:sx n="62" d="100"/>
          <a:sy n="62" d="100"/>
        </p:scale>
        <p:origin x="1080" y="26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nilfisk-my.sharepoint.com/personal/ahagbarth_nilfisk_com/Documents/DESKTOP/Projects/MH%203-8/fuel%20sav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ilfisk-my.sharepoint.com/personal/ahagbarth_nilfisk_com/Documents/DESKTOP/Projects/MH%203-8/fuel%20sav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r>
              <a:rPr lang="el" sz="1400" b="0" i="0" u="none" baseline="0">
                <a:solidFill>
                  <a:schemeClr val="tx1"/>
                </a:solidFill>
              </a:rPr>
              <a:t>Παλαιό έναντι νέου MH - Μαύρο ντίζελ</a:t>
            </a:r>
            <a:endParaRPr lang="el" sz="1400" noProof="0" dirty="0">
              <a:solidFill>
                <a:schemeClr val="tx1"/>
              </a:solidFill>
            </a:endParaRPr>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endParaRPr lang="el"/>
        </a:p>
      </c:txPr>
    </c:title>
    <c:autoTitleDeleted val="0"/>
    <c:plotArea>
      <c:layout/>
      <c:barChart>
        <c:barDir val="col"/>
        <c:grouping val="clustered"/>
        <c:varyColors val="0"/>
        <c:ser>
          <c:idx val="0"/>
          <c:order val="0"/>
          <c:tx>
            <c:strRef>
              <c:f>Sheet1!$G$7</c:f>
              <c:strCache>
                <c:ptCount val="1"/>
                <c:pt idx="0">
                  <c:v>EUR</c:v>
                </c:pt>
              </c:strCache>
            </c:strRef>
          </c:tx>
          <c:spPr>
            <a:solidFill>
              <a:schemeClr val="accent6"/>
            </a:solidFill>
            <a:ln>
              <a:noFill/>
            </a:ln>
            <a:effectLst/>
          </c:spPr>
          <c:invertIfNegative val="0"/>
          <c:cat>
            <c:strRef>
              <c:f>Sheet1!$F$8:$F$10</c:f>
              <c:strCache>
                <c:ptCount val="3"/>
                <c:pt idx="0">
                  <c:v>3 years</c:v>
                </c:pt>
                <c:pt idx="1">
                  <c:v>5 years</c:v>
                </c:pt>
                <c:pt idx="2">
                  <c:v>10 Years</c:v>
                </c:pt>
              </c:strCache>
            </c:strRef>
          </c:cat>
          <c:val>
            <c:numRef>
              <c:f>Sheet1!$G$8:$G$10</c:f>
              <c:numCache>
                <c:formatCode>0</c:formatCode>
                <c:ptCount val="3"/>
                <c:pt idx="0">
                  <c:v>1055.3004000000037</c:v>
                </c:pt>
                <c:pt idx="1">
                  <c:v>1758.8340000000062</c:v>
                </c:pt>
                <c:pt idx="2">
                  <c:v>3517.6680000000124</c:v>
                </c:pt>
              </c:numCache>
            </c:numRef>
          </c:val>
          <c:extLst>
            <c:ext xmlns:c16="http://schemas.microsoft.com/office/drawing/2014/chart" uri="{C3380CC4-5D6E-409C-BE32-E72D297353CC}">
              <c16:uniqueId val="{00000000-632B-492E-9281-CAB38892DE2E}"/>
            </c:ext>
          </c:extLst>
        </c:ser>
        <c:ser>
          <c:idx val="1"/>
          <c:order val="1"/>
          <c:tx>
            <c:strRef>
              <c:f>Sheet1!$H$7</c:f>
              <c:strCache>
                <c:ptCount val="1"/>
                <c:pt idx="0">
                  <c:v>Cost of machine</c:v>
                </c:pt>
              </c:strCache>
            </c:strRef>
          </c:tx>
          <c:spPr>
            <a:solidFill>
              <a:schemeClr val="accent5"/>
            </a:solidFill>
            <a:ln>
              <a:noFill/>
            </a:ln>
            <a:effectLst/>
          </c:spPr>
          <c:invertIfNegative val="0"/>
          <c:cat>
            <c:strRef>
              <c:f>Sheet1!$F$8:$F$10</c:f>
              <c:strCache>
                <c:ptCount val="3"/>
                <c:pt idx="0">
                  <c:v>3 years</c:v>
                </c:pt>
                <c:pt idx="1">
                  <c:v>5 years</c:v>
                </c:pt>
                <c:pt idx="2">
                  <c:v>10 Years</c:v>
                </c:pt>
              </c:strCache>
            </c:strRef>
          </c:cat>
          <c:val>
            <c:numRef>
              <c:f>Sheet1!$H$8:$H$10</c:f>
              <c:numCache>
                <c:formatCode>General</c:formatCode>
                <c:ptCount val="3"/>
                <c:pt idx="0">
                  <c:v>4687</c:v>
                </c:pt>
                <c:pt idx="1">
                  <c:v>4687</c:v>
                </c:pt>
                <c:pt idx="2">
                  <c:v>4687</c:v>
                </c:pt>
              </c:numCache>
            </c:numRef>
          </c:val>
          <c:extLst>
            <c:ext xmlns:c16="http://schemas.microsoft.com/office/drawing/2014/chart" uri="{C3380CC4-5D6E-409C-BE32-E72D297353CC}">
              <c16:uniqueId val="{00000001-632B-492E-9281-CAB38892DE2E}"/>
            </c:ext>
          </c:extLst>
        </c:ser>
        <c:dLbls>
          <c:showLegendKey val="0"/>
          <c:showVal val="0"/>
          <c:showCatName val="0"/>
          <c:showSerName val="0"/>
          <c:showPercent val="0"/>
          <c:showBubbleSize val="0"/>
        </c:dLbls>
        <c:gapWidth val="182"/>
        <c:axId val="386440400"/>
        <c:axId val="386443280"/>
      </c:barChart>
      <c:barChart>
        <c:barDir val="col"/>
        <c:grouping val="stacked"/>
        <c:varyColors val="0"/>
        <c:ser>
          <c:idx val="2"/>
          <c:order val="2"/>
          <c:tx>
            <c:strRef>
              <c:f>Sheet1!$I$7</c:f>
              <c:strCache>
                <c:ptCount val="1"/>
                <c:pt idx="0">
                  <c:v>Machine cost covered by saving</c:v>
                </c:pt>
              </c:strCache>
            </c:strRef>
          </c:tx>
          <c:spPr>
            <a:solidFill>
              <a:schemeClr val="accent4"/>
            </a:solidFill>
            <a:ln>
              <a:noFill/>
            </a:ln>
            <a:effectLst/>
          </c:spPr>
          <c:invertIfNegative val="0"/>
          <c:dLbls>
            <c:dLbl>
              <c:idx val="0"/>
              <c:tx>
                <c:rich>
                  <a:bodyPr/>
                  <a:lstStyle/>
                  <a:p>
                    <a:fld id="{C8F03AE9-671F-4A77-97F7-678E04066460}" type="VALUE">
                      <a:rPr lang="en-US" b="1" baseline="0">
                        <a:solidFill>
                          <a:schemeClr val="bg1"/>
                        </a:solidFill>
                        <a:latin typeface="+mj-lt"/>
                      </a:rPr>
                      <a:pPr/>
                      <a:t>[VALUE]</a:t>
                    </a:fld>
                    <a:endParaRPr lang="el-G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923-4979-A1D7-77CCEFFB9A65}"/>
                </c:ext>
              </c:extLst>
            </c:dLbl>
            <c:dLbl>
              <c:idx val="1"/>
              <c:tx>
                <c:rich>
                  <a:bodyPr/>
                  <a:lstStyle/>
                  <a:p>
                    <a:fld id="{C37DA707-EB0A-4DE2-9622-B53F68EB795B}" type="VALUE">
                      <a:rPr lang="en-US" b="1" baseline="0">
                        <a:solidFill>
                          <a:schemeClr val="bg1"/>
                        </a:solidFill>
                        <a:latin typeface="+mj-lt"/>
                      </a:rPr>
                      <a:pPr/>
                      <a:t>[VALUE]</a:t>
                    </a:fld>
                    <a:endParaRPr lang="el-G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923-4979-A1D7-77CCEFFB9A65}"/>
                </c:ext>
              </c:extLst>
            </c:dLbl>
            <c:dLbl>
              <c:idx val="2"/>
              <c:tx>
                <c:rich>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fld id="{A44362C4-DD3F-4BFE-8C4D-2C39DBC34489}" type="VALUE">
                      <a:rPr lang="en-US" b="1" baseline="0">
                        <a:solidFill>
                          <a:schemeClr val="bg1"/>
                        </a:solidFill>
                        <a:latin typeface="+mj-lt"/>
                      </a:rPr>
                      <a:pPr rtl="0">
                        <a:defRPr/>
                      </a:pPr>
                      <a:t>[VALUE]</a:t>
                    </a:fld>
                    <a:endParaRPr lang="el-G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45019"/>
                        <a:gd name="adj2" fmla="val -41046"/>
                      </a:avLst>
                    </a:prstGeom>
                    <a:noFill/>
                    <a:ln>
                      <a:noFill/>
                    </a:ln>
                  </c15:spPr>
                  <c15:dlblFieldTable/>
                  <c15:showDataLabelsRange val="0"/>
                </c:ext>
                <c:ext xmlns:c16="http://schemas.microsoft.com/office/drawing/2014/chart" uri="{C3380CC4-5D6E-409C-BE32-E72D297353CC}">
                  <c16:uniqueId val="{00000000-0923-4979-A1D7-77CCEFFB9A65}"/>
                </c:ext>
              </c:extLst>
            </c:dLbl>
            <c:spPr>
              <a:noFill/>
              <a:ln>
                <a:noFill/>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Sheet1!$F$8:$F$10</c:f>
              <c:strCache>
                <c:ptCount val="3"/>
                <c:pt idx="0">
                  <c:v>3 years</c:v>
                </c:pt>
                <c:pt idx="1">
                  <c:v>5 years</c:v>
                </c:pt>
                <c:pt idx="2">
                  <c:v>10 Years</c:v>
                </c:pt>
              </c:strCache>
            </c:strRef>
          </c:cat>
          <c:val>
            <c:numRef>
              <c:f>Sheet1!$I$8:$I$10</c:f>
              <c:numCache>
                <c:formatCode>0%</c:formatCode>
                <c:ptCount val="3"/>
                <c:pt idx="0">
                  <c:v>0.22515476850864172</c:v>
                </c:pt>
                <c:pt idx="1">
                  <c:v>0.37525794751440283</c:v>
                </c:pt>
                <c:pt idx="2">
                  <c:v>0.75051589502880567</c:v>
                </c:pt>
              </c:numCache>
            </c:numRef>
          </c:val>
          <c:extLst>
            <c:ext xmlns:c16="http://schemas.microsoft.com/office/drawing/2014/chart" uri="{C3380CC4-5D6E-409C-BE32-E72D297353CC}">
              <c16:uniqueId val="{00000002-632B-492E-9281-CAB38892DE2E}"/>
            </c:ext>
          </c:extLst>
        </c:ser>
        <c:dLbls>
          <c:showLegendKey val="0"/>
          <c:showVal val="0"/>
          <c:showCatName val="0"/>
          <c:showSerName val="0"/>
          <c:showPercent val="0"/>
          <c:showBubbleSize val="0"/>
        </c:dLbls>
        <c:gapWidth val="182"/>
        <c:overlap val="100"/>
        <c:axId val="386516720"/>
        <c:axId val="386512400"/>
      </c:barChart>
      <c:catAx>
        <c:axId val="38644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crossAx val="386443280"/>
        <c:crosses val="autoZero"/>
        <c:auto val="1"/>
        <c:lblAlgn val="ctr"/>
        <c:lblOffset val="100"/>
        <c:noMultiLvlLbl val="0"/>
      </c:catAx>
      <c:valAx>
        <c:axId val="386443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crossAx val="386440400"/>
        <c:crosses val="autoZero"/>
        <c:crossBetween val="between"/>
      </c:valAx>
      <c:valAx>
        <c:axId val="38651240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crossAx val="386516720"/>
        <c:crosses val="max"/>
        <c:crossBetween val="between"/>
      </c:valAx>
      <c:catAx>
        <c:axId val="386516720"/>
        <c:scaling>
          <c:orientation val="minMax"/>
        </c:scaling>
        <c:delete val="1"/>
        <c:axPos val="b"/>
        <c:numFmt formatCode="General" sourceLinked="1"/>
        <c:majorTickMark val="out"/>
        <c:minorTickMark val="none"/>
        <c:tickLblPos val="nextTo"/>
        <c:crossAx val="3865124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legend>
    <c:plotVisOnly val="1"/>
    <c:dispBlanksAs val="gap"/>
    <c:showDLblsOverMax val="0"/>
  </c:chart>
  <c:spPr>
    <a:noFill/>
    <a:ln>
      <a:noFill/>
    </a:ln>
    <a:effectLst/>
  </c:spPr>
  <c:txPr>
    <a:bodyPr/>
    <a:lstStyle/>
    <a:p>
      <a:pPr rtl="0">
        <a:defRPr/>
      </a:pPr>
      <a:endParaRPr lang="e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r>
              <a:rPr lang="el" sz="1400" b="0" i="0" u="none" baseline="0">
                <a:solidFill>
                  <a:schemeClr val="tx1"/>
                </a:solidFill>
              </a:rPr>
              <a:t>Παλαιού έναντι καινούργιου MH HVO ντίζελ</a:t>
            </a:r>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endParaRPr lang="el"/>
        </a:p>
      </c:txPr>
    </c:title>
    <c:autoTitleDeleted val="0"/>
    <c:plotArea>
      <c:layout/>
      <c:barChart>
        <c:barDir val="col"/>
        <c:grouping val="clustered"/>
        <c:varyColors val="0"/>
        <c:ser>
          <c:idx val="0"/>
          <c:order val="0"/>
          <c:tx>
            <c:strRef>
              <c:f>Sheet1!$G$28</c:f>
              <c:strCache>
                <c:ptCount val="1"/>
                <c:pt idx="0">
                  <c:v>EUR</c:v>
                </c:pt>
              </c:strCache>
            </c:strRef>
          </c:tx>
          <c:spPr>
            <a:solidFill>
              <a:schemeClr val="accent6"/>
            </a:solidFill>
            <a:ln>
              <a:noFill/>
            </a:ln>
            <a:effectLst/>
          </c:spPr>
          <c:invertIfNegative val="0"/>
          <c:cat>
            <c:strRef>
              <c:f>Sheet1!$F$29:$F$31</c:f>
              <c:strCache>
                <c:ptCount val="3"/>
                <c:pt idx="0">
                  <c:v>3 years</c:v>
                </c:pt>
                <c:pt idx="1">
                  <c:v>5 years</c:v>
                </c:pt>
                <c:pt idx="2">
                  <c:v>10 Years</c:v>
                </c:pt>
              </c:strCache>
            </c:strRef>
          </c:cat>
          <c:val>
            <c:numRef>
              <c:f>Sheet1!$G$29:$G$31</c:f>
              <c:numCache>
                <c:formatCode>0</c:formatCode>
                <c:ptCount val="3"/>
                <c:pt idx="0">
                  <c:v>1145.9495838926196</c:v>
                </c:pt>
                <c:pt idx="1">
                  <c:v>1909.9159731543659</c:v>
                </c:pt>
                <c:pt idx="2">
                  <c:v>3819.8319463087319</c:v>
                </c:pt>
              </c:numCache>
            </c:numRef>
          </c:val>
          <c:extLst>
            <c:ext xmlns:c16="http://schemas.microsoft.com/office/drawing/2014/chart" uri="{C3380CC4-5D6E-409C-BE32-E72D297353CC}">
              <c16:uniqueId val="{00000000-DF3E-4424-A3D5-658179F28943}"/>
            </c:ext>
          </c:extLst>
        </c:ser>
        <c:ser>
          <c:idx val="1"/>
          <c:order val="1"/>
          <c:tx>
            <c:strRef>
              <c:f>Sheet1!$H$28</c:f>
              <c:strCache>
                <c:ptCount val="1"/>
                <c:pt idx="0">
                  <c:v>Cost of machine</c:v>
                </c:pt>
              </c:strCache>
            </c:strRef>
          </c:tx>
          <c:spPr>
            <a:solidFill>
              <a:schemeClr val="accent5"/>
            </a:solidFill>
            <a:ln>
              <a:noFill/>
            </a:ln>
            <a:effectLst/>
          </c:spPr>
          <c:invertIfNegative val="0"/>
          <c:cat>
            <c:strRef>
              <c:f>Sheet1!$F$29:$F$31</c:f>
              <c:strCache>
                <c:ptCount val="3"/>
                <c:pt idx="0">
                  <c:v>3 years</c:v>
                </c:pt>
                <c:pt idx="1">
                  <c:v>5 years</c:v>
                </c:pt>
                <c:pt idx="2">
                  <c:v>10 Years</c:v>
                </c:pt>
              </c:strCache>
            </c:strRef>
          </c:cat>
          <c:val>
            <c:numRef>
              <c:f>Sheet1!$H$29:$H$31</c:f>
              <c:numCache>
                <c:formatCode>General</c:formatCode>
                <c:ptCount val="3"/>
                <c:pt idx="0">
                  <c:v>4687</c:v>
                </c:pt>
                <c:pt idx="1">
                  <c:v>4687</c:v>
                </c:pt>
                <c:pt idx="2">
                  <c:v>4687</c:v>
                </c:pt>
              </c:numCache>
            </c:numRef>
          </c:val>
          <c:extLst>
            <c:ext xmlns:c16="http://schemas.microsoft.com/office/drawing/2014/chart" uri="{C3380CC4-5D6E-409C-BE32-E72D297353CC}">
              <c16:uniqueId val="{00000001-DF3E-4424-A3D5-658179F28943}"/>
            </c:ext>
          </c:extLst>
        </c:ser>
        <c:dLbls>
          <c:showLegendKey val="0"/>
          <c:showVal val="0"/>
          <c:showCatName val="0"/>
          <c:showSerName val="0"/>
          <c:showPercent val="0"/>
          <c:showBubbleSize val="0"/>
        </c:dLbls>
        <c:gapWidth val="219"/>
        <c:axId val="386490800"/>
        <c:axId val="386481680"/>
      </c:barChart>
      <c:barChart>
        <c:barDir val="col"/>
        <c:grouping val="clustered"/>
        <c:varyColors val="0"/>
        <c:ser>
          <c:idx val="2"/>
          <c:order val="2"/>
          <c:tx>
            <c:strRef>
              <c:f>Sheet1!$I$28</c:f>
              <c:strCache>
                <c:ptCount val="1"/>
                <c:pt idx="0">
                  <c:v>Machine cost covered by saving</c:v>
                </c:pt>
              </c:strCache>
            </c:strRef>
          </c:tx>
          <c:spPr>
            <a:solidFill>
              <a:schemeClr val="accent4"/>
            </a:solidFill>
            <a:ln>
              <a:noFill/>
            </a:ln>
            <a:effectLst/>
          </c:spPr>
          <c:invertIfNegative val="0"/>
          <c:dLbls>
            <c:dLbl>
              <c:idx val="0"/>
              <c:layout>
                <c:manualLayout>
                  <c:x val="-2.3061407261547287E-3"/>
                  <c:y val="0.13072049194429455"/>
                </c:manualLayout>
              </c:layout>
              <c:tx>
                <c:rich>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fld id="{2072F217-09D8-410D-B203-6E2DCF51F938}" type="VALUE">
                      <a:rPr lang="en-US" b="1" baseline="0">
                        <a:solidFill>
                          <a:schemeClr val="bg1"/>
                        </a:solidFill>
                        <a:latin typeface="+mj-lt"/>
                      </a:rPr>
                      <a:pPr rtl="0">
                        <a:defRPr/>
                      </a:pPr>
                      <a:t>[VALUE]</a:t>
                    </a:fld>
                    <a:endParaRPr lang="el-GR"/>
                  </a:p>
                </c:rich>
              </c:tx>
              <c:spPr>
                <a:noFill/>
                <a:ln>
                  <a:noFill/>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2-DF3E-4424-A3D5-658179F28943}"/>
                </c:ext>
              </c:extLst>
            </c:dLbl>
            <c:dLbl>
              <c:idx val="1"/>
              <c:layout>
                <c:manualLayout>
                  <c:x val="0"/>
                  <c:y val="0.19794817351564589"/>
                </c:manualLayout>
              </c:layout>
              <c:tx>
                <c:rich>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fld id="{239017A8-8763-4F82-A47D-A8C6E959B6C1}" type="VALUE">
                      <a:rPr lang="en-US" b="1" baseline="0">
                        <a:solidFill>
                          <a:schemeClr val="bg1"/>
                        </a:solidFill>
                        <a:latin typeface="+mj-lt"/>
                      </a:rPr>
                      <a:pPr rtl="0">
                        <a:defRPr/>
                      </a:pPr>
                      <a:t>[VALUE]</a:t>
                    </a:fld>
                    <a:endParaRPr lang="el-G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26502"/>
                        <a:gd name="adj2" fmla="val 49316"/>
                      </a:avLst>
                    </a:prstGeom>
                    <a:noFill/>
                    <a:ln>
                      <a:noFill/>
                    </a:ln>
                  </c15:spPr>
                  <c15:dlblFieldTable/>
                  <c15:showDataLabelsRange val="0"/>
                </c:ext>
                <c:ext xmlns:c16="http://schemas.microsoft.com/office/drawing/2014/chart" uri="{C3380CC4-5D6E-409C-BE32-E72D297353CC}">
                  <c16:uniqueId val="{00000003-DF3E-4424-A3D5-658179F28943}"/>
                </c:ext>
              </c:extLst>
            </c:dLbl>
            <c:dLbl>
              <c:idx val="2"/>
              <c:layout>
                <c:manualLayout>
                  <c:x val="0"/>
                  <c:y val="0.36601737744402474"/>
                </c:manualLayout>
              </c:layout>
              <c:tx>
                <c:rich>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fld id="{E7146F96-5763-41D6-898F-CDD41AA79753}" type="VALUE">
                      <a:rPr lang="en-US" b="1" baseline="0">
                        <a:solidFill>
                          <a:schemeClr val="bg1"/>
                        </a:solidFill>
                        <a:latin typeface="+mj-lt"/>
                      </a:rPr>
                      <a:pPr rtl="0">
                        <a:defRPr/>
                      </a:pPr>
                      <a:t>[VALUE]</a:t>
                    </a:fld>
                    <a:endParaRPr lang="el-GR"/>
                  </a:p>
                </c:rich>
              </c:tx>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G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14724"/>
                        <a:gd name="adj2" fmla="val 49316"/>
                      </a:avLst>
                    </a:prstGeom>
                    <a:noFill/>
                    <a:ln>
                      <a:noFill/>
                    </a:ln>
                  </c15:spPr>
                  <c15:dlblFieldTable/>
                  <c15:showDataLabelsRange val="0"/>
                </c:ext>
                <c:ext xmlns:c16="http://schemas.microsoft.com/office/drawing/2014/chart" uri="{C3380CC4-5D6E-409C-BE32-E72D297353CC}">
                  <c16:uniqueId val="{00000004-DF3E-4424-A3D5-658179F28943}"/>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rtl="0">
                  <a:defRPr sz="900" b="0" i="0" u="none" strike="noStrike" kern="1200" baseline="0">
                    <a:solidFill>
                      <a:schemeClr val="dk1">
                        <a:lumMod val="65000"/>
                        <a:lumOff val="35000"/>
                      </a:schemeClr>
                    </a:solidFill>
                    <a:latin typeface="+mn-lt"/>
                    <a:ea typeface="+mn-ea"/>
                    <a:cs typeface="+mn-cs"/>
                  </a:defRPr>
                </a:pPr>
                <a:endParaRPr lang="el"/>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Sheet1!$F$29:$F$31</c:f>
              <c:strCache>
                <c:ptCount val="3"/>
                <c:pt idx="0">
                  <c:v>3 years</c:v>
                </c:pt>
                <c:pt idx="1">
                  <c:v>5 years</c:v>
                </c:pt>
                <c:pt idx="2">
                  <c:v>10 Years</c:v>
                </c:pt>
              </c:strCache>
            </c:strRef>
          </c:cat>
          <c:val>
            <c:numRef>
              <c:f>Sheet1!$I$29:$I$31</c:f>
              <c:numCache>
                <c:formatCode>0%</c:formatCode>
                <c:ptCount val="3"/>
                <c:pt idx="0">
                  <c:v>0.24449532406499244</c:v>
                </c:pt>
                <c:pt idx="1">
                  <c:v>0.40749220677498738</c:v>
                </c:pt>
                <c:pt idx="2">
                  <c:v>0.81498441354997475</c:v>
                </c:pt>
              </c:numCache>
            </c:numRef>
          </c:val>
          <c:extLst>
            <c:ext xmlns:c16="http://schemas.microsoft.com/office/drawing/2014/chart" uri="{C3380CC4-5D6E-409C-BE32-E72D297353CC}">
              <c16:uniqueId val="{00000005-DF3E-4424-A3D5-658179F28943}"/>
            </c:ext>
          </c:extLst>
        </c:ser>
        <c:dLbls>
          <c:showLegendKey val="0"/>
          <c:showVal val="0"/>
          <c:showCatName val="0"/>
          <c:showSerName val="0"/>
          <c:showPercent val="0"/>
          <c:showBubbleSize val="0"/>
        </c:dLbls>
        <c:gapWidth val="219"/>
        <c:axId val="386537840"/>
        <c:axId val="386523920"/>
      </c:barChart>
      <c:catAx>
        <c:axId val="38649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l"/>
          </a:p>
        </c:txPr>
        <c:crossAx val="386481680"/>
        <c:crosses val="autoZero"/>
        <c:auto val="1"/>
        <c:lblAlgn val="ctr"/>
        <c:lblOffset val="100"/>
        <c:noMultiLvlLbl val="0"/>
      </c:catAx>
      <c:valAx>
        <c:axId val="386481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crossAx val="386490800"/>
        <c:crosses val="autoZero"/>
        <c:crossBetween val="between"/>
      </c:valAx>
      <c:valAx>
        <c:axId val="386523920"/>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crossAx val="386537840"/>
        <c:crosses val="max"/>
        <c:crossBetween val="between"/>
      </c:valAx>
      <c:catAx>
        <c:axId val="386537840"/>
        <c:scaling>
          <c:orientation val="minMax"/>
        </c:scaling>
        <c:delete val="1"/>
        <c:axPos val="b"/>
        <c:numFmt formatCode="General" sourceLinked="1"/>
        <c:majorTickMark val="out"/>
        <c:minorTickMark val="none"/>
        <c:tickLblPos val="nextTo"/>
        <c:crossAx val="386523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el"/>
        </a:p>
      </c:txPr>
    </c:legend>
    <c:plotVisOnly val="1"/>
    <c:dispBlanksAs val="gap"/>
    <c:showDLblsOverMax val="0"/>
  </c:chart>
  <c:spPr>
    <a:noFill/>
    <a:ln>
      <a:noFill/>
    </a:ln>
    <a:effectLst/>
  </c:spPr>
  <c:txPr>
    <a:bodyPr/>
    <a:lstStyle/>
    <a:p>
      <a:pPr rtl="0">
        <a:defRPr/>
      </a:pPr>
      <a:endParaRPr lang="e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521069106669877E-2"/>
          <c:y val="0.11022272986864649"/>
          <c:w val="0.97495786178666022"/>
          <c:h val="0.77955454026270699"/>
        </c:manualLayout>
      </c:layout>
      <c:barChart>
        <c:barDir val="col"/>
        <c:grouping val="stacked"/>
        <c:varyColors val="0"/>
        <c:ser>
          <c:idx val="0"/>
          <c:order val="0"/>
          <c:spPr>
            <a:solidFill>
              <a:schemeClr val="accent2"/>
            </a:solidFill>
            <a:ln w="9525" cmpd="sng" algn="ctr">
              <a:noFill/>
              <a:prstDash val="solid"/>
            </a:ln>
          </c:spPr>
          <c:invertIfNegative val="0"/>
          <c:dPt>
            <c:idx val="2"/>
            <c:invertIfNegative val="0"/>
            <c:bubble3D val="0"/>
            <c:spPr>
              <a:solidFill>
                <a:schemeClr val="accent5"/>
              </a:solidFill>
              <a:ln w="9525" cmpd="sng" algn="ctr">
                <a:noFill/>
                <a:prstDash val="solid"/>
              </a:ln>
            </c:spPr>
            <c:extLst>
              <c:ext xmlns:c16="http://schemas.microsoft.com/office/drawing/2014/chart" uri="{C3380CC4-5D6E-409C-BE32-E72D297353CC}">
                <c16:uniqueId val="{00000000-B481-4EDD-A915-FB45483BD631}"/>
              </c:ext>
            </c:extLst>
          </c:dPt>
          <c:dPt>
            <c:idx val="5"/>
            <c:invertIfNegative val="0"/>
            <c:bubble3D val="0"/>
            <c:spPr>
              <a:solidFill>
                <a:schemeClr val="accent5"/>
              </a:solidFill>
              <a:ln w="9525" cmpd="sng" algn="ctr">
                <a:noFill/>
                <a:prstDash val="solid"/>
              </a:ln>
            </c:spPr>
            <c:extLst>
              <c:ext xmlns:c16="http://schemas.microsoft.com/office/drawing/2014/chart" uri="{C3380CC4-5D6E-409C-BE32-E72D297353CC}">
                <c16:uniqueId val="{00000001-B481-4EDD-A915-FB45483BD631}"/>
              </c:ext>
            </c:extLst>
          </c:dPt>
          <c:val>
            <c:numRef>
              <c:f>Sheet1!$A$1:$F$1</c:f>
              <c:numCache>
                <c:formatCode>General</c:formatCode>
                <c:ptCount val="6"/>
                <c:pt idx="0">
                  <c:v>0.71889999999999998</c:v>
                </c:pt>
                <c:pt idx="1">
                  <c:v>0.71889999999999998</c:v>
                </c:pt>
                <c:pt idx="2">
                  <c:v>3.2633701674000006</c:v>
                </c:pt>
                <c:pt idx="3">
                  <c:v>3.6134599999999999</c:v>
                </c:pt>
                <c:pt idx="4">
                  <c:v>3.6134599999999999</c:v>
                </c:pt>
                <c:pt idx="5">
                  <c:v>3.2633701674000006</c:v>
                </c:pt>
              </c:numCache>
            </c:numRef>
          </c:val>
          <c:extLst>
            <c:ext xmlns:c16="http://schemas.microsoft.com/office/drawing/2014/chart" uri="{C3380CC4-5D6E-409C-BE32-E72D297353CC}">
              <c16:uniqueId val="{00000004-B481-4EDD-A915-FB45483BD631}"/>
            </c:ext>
          </c:extLst>
        </c:ser>
        <c:ser>
          <c:idx val="1"/>
          <c:order val="1"/>
          <c:spPr>
            <a:solidFill>
              <a:schemeClr val="accent1"/>
            </a:solidFill>
            <a:ln w="9525" cmpd="sng" algn="ctr">
              <a:noFill/>
              <a:prstDash val="solid"/>
            </a:ln>
          </c:spPr>
          <c:invertIfNegative val="0"/>
          <c:dPt>
            <c:idx val="0"/>
            <c:invertIfNegative val="0"/>
            <c:bubble3D val="0"/>
            <c:spPr>
              <a:solidFill>
                <a:schemeClr val="accent3"/>
              </a:solidFill>
              <a:ln w="9525" cmpd="sng" algn="ctr">
                <a:noFill/>
                <a:prstDash val="solid"/>
              </a:ln>
            </c:spPr>
            <c:extLst>
              <c:ext xmlns:c16="http://schemas.microsoft.com/office/drawing/2014/chart" uri="{C3380CC4-5D6E-409C-BE32-E72D297353CC}">
                <c16:uniqueId val="{00000007-B481-4EDD-A915-FB45483BD631}"/>
              </c:ext>
            </c:extLst>
          </c:dPt>
          <c:dPt>
            <c:idx val="1"/>
            <c:invertIfNegative val="0"/>
            <c:bubble3D val="0"/>
            <c:spPr>
              <a:solidFill>
                <a:schemeClr val="accent3"/>
              </a:solidFill>
              <a:ln w="9525" cmpd="sng" algn="ctr">
                <a:noFill/>
                <a:prstDash val="solid"/>
              </a:ln>
            </c:spPr>
            <c:extLst>
              <c:ext xmlns:c16="http://schemas.microsoft.com/office/drawing/2014/chart" uri="{C3380CC4-5D6E-409C-BE32-E72D297353CC}">
                <c16:uniqueId val="{00000008-B481-4EDD-A915-FB45483BD631}"/>
              </c:ext>
            </c:extLst>
          </c:dPt>
          <c:dPt>
            <c:idx val="2"/>
            <c:invertIfNegative val="0"/>
            <c:bubble3D val="0"/>
            <c:spPr>
              <a:solidFill>
                <a:schemeClr val="accent2"/>
              </a:solidFill>
              <a:ln w="9525" cmpd="sng" algn="ctr">
                <a:noFill/>
                <a:prstDash val="solid"/>
              </a:ln>
            </c:spPr>
            <c:extLst>
              <c:ext xmlns:c16="http://schemas.microsoft.com/office/drawing/2014/chart" uri="{C3380CC4-5D6E-409C-BE32-E72D297353CC}">
                <c16:uniqueId val="{00000005-B481-4EDD-A915-FB45483BD631}"/>
              </c:ext>
            </c:extLst>
          </c:dPt>
          <c:dPt>
            <c:idx val="3"/>
            <c:invertIfNegative val="0"/>
            <c:bubble3D val="0"/>
            <c:spPr>
              <a:solidFill>
                <a:schemeClr val="accent3"/>
              </a:solidFill>
              <a:ln w="9525" cmpd="sng" algn="ctr">
                <a:noFill/>
                <a:prstDash val="solid"/>
              </a:ln>
            </c:spPr>
            <c:extLst>
              <c:ext xmlns:c16="http://schemas.microsoft.com/office/drawing/2014/chart" uri="{C3380CC4-5D6E-409C-BE32-E72D297353CC}">
                <c16:uniqueId val="{00000009-B481-4EDD-A915-FB45483BD631}"/>
              </c:ext>
            </c:extLst>
          </c:dPt>
          <c:dPt>
            <c:idx val="4"/>
            <c:invertIfNegative val="0"/>
            <c:bubble3D val="0"/>
            <c:spPr>
              <a:solidFill>
                <a:schemeClr val="accent3"/>
              </a:solidFill>
              <a:ln w="9525" cmpd="sng" algn="ctr">
                <a:noFill/>
                <a:prstDash val="solid"/>
              </a:ln>
            </c:spPr>
            <c:extLst>
              <c:ext xmlns:c16="http://schemas.microsoft.com/office/drawing/2014/chart" uri="{C3380CC4-5D6E-409C-BE32-E72D297353CC}">
                <c16:uniqueId val="{0000000A-B481-4EDD-A915-FB45483BD631}"/>
              </c:ext>
            </c:extLst>
          </c:dPt>
          <c:dPt>
            <c:idx val="5"/>
            <c:invertIfNegative val="0"/>
            <c:bubble3D val="0"/>
            <c:spPr>
              <a:solidFill>
                <a:schemeClr val="accent2"/>
              </a:solidFill>
              <a:ln w="9525" cmpd="sng" algn="ctr">
                <a:noFill/>
                <a:prstDash val="solid"/>
              </a:ln>
            </c:spPr>
            <c:extLst>
              <c:ext xmlns:c16="http://schemas.microsoft.com/office/drawing/2014/chart" uri="{C3380CC4-5D6E-409C-BE32-E72D297353CC}">
                <c16:uniqueId val="{00000006-B481-4EDD-A915-FB45483BD631}"/>
              </c:ext>
            </c:extLst>
          </c:dPt>
          <c:val>
            <c:numRef>
              <c:f>Sheet1!$A$2:$F$2</c:f>
              <c:numCache>
                <c:formatCode>General</c:formatCode>
                <c:ptCount val="6"/>
                <c:pt idx="0">
                  <c:v>18.73378122088949</c:v>
                </c:pt>
                <c:pt idx="1">
                  <c:v>18.038757937594486</c:v>
                </c:pt>
                <c:pt idx="2">
                  <c:v>0.71890000000000009</c:v>
                </c:pt>
                <c:pt idx="3">
                  <c:v>18.73378122088949</c:v>
                </c:pt>
                <c:pt idx="4">
                  <c:v>18.038757937594486</c:v>
                </c:pt>
                <c:pt idx="5">
                  <c:v>3.6134599999999999</c:v>
                </c:pt>
              </c:numCache>
            </c:numRef>
          </c:val>
          <c:extLst>
            <c:ext xmlns:c16="http://schemas.microsoft.com/office/drawing/2014/chart" uri="{C3380CC4-5D6E-409C-BE32-E72D297353CC}">
              <c16:uniqueId val="{0000000B-B481-4EDD-A915-FB45483BD631}"/>
            </c:ext>
          </c:extLst>
        </c:ser>
        <c:dLbls>
          <c:showLegendKey val="0"/>
          <c:showVal val="0"/>
          <c:showCatName val="0"/>
          <c:showSerName val="0"/>
          <c:showPercent val="0"/>
          <c:showBubbleSize val="0"/>
        </c:dLbls>
        <c:gapWidth val="80"/>
        <c:overlap val="100"/>
        <c:axId val="1840610208"/>
        <c:axId val="1"/>
      </c:barChart>
      <c:catAx>
        <c:axId val="1840610208"/>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22.34724122088949"/>
          <c:min val="0"/>
        </c:scaling>
        <c:delete val="0"/>
        <c:axPos val="l"/>
        <c:majorGridlines/>
        <c:numFmt formatCode="General" sourceLinked="1"/>
        <c:majorTickMark val="out"/>
        <c:minorTickMark val="none"/>
        <c:tickLblPos val="nextTo"/>
        <c:crossAx val="1840610208"/>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2/11/2026</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 dirty="0"/>
          </a:p>
        </p:txBody>
      </p:sp>
      <p:sp>
        <p:nvSpPr>
          <p:cNvPr id="4" name="Slide Number Placeholder 3"/>
          <p:cNvSpPr>
            <a:spLocks noGrp="1"/>
          </p:cNvSpPr>
          <p:nvPr>
            <p:ph type="sldNum" sz="quarter" idx="5"/>
          </p:nvPr>
        </p:nvSpPr>
        <p:spPr/>
        <p:txBody>
          <a:bodyPr/>
          <a:lstStyle/>
          <a:p>
            <a:pPr algn="l" rtl="0"/>
            <a:fld id="{6054CEA7-A081-4B80-B0DE-E1334A21D67A}" type="slidenum">
              <a:rPr/>
              <a:t>6</a:t>
            </a:fld>
            <a:endParaRPr lang="el"/>
          </a:p>
        </p:txBody>
      </p:sp>
    </p:spTree>
    <p:extLst>
      <p:ext uri="{BB962C8B-B14F-4D97-AF65-F5344CB8AC3E}">
        <p14:creationId xmlns:p14="http://schemas.microsoft.com/office/powerpoint/2010/main" val="364716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7695F-8BDF-1CE0-6F2D-CD9733058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FED62-C599-2ACA-2FA6-9D6DB232C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66B2F-6199-A1BD-9ACC-D54A447AEA50}"/>
              </a:ext>
            </a:extLst>
          </p:cNvPr>
          <p:cNvSpPr>
            <a:spLocks noGrp="1"/>
          </p:cNvSpPr>
          <p:nvPr>
            <p:ph type="body" idx="1"/>
          </p:nvPr>
        </p:nvSpPr>
        <p:spPr/>
        <p:txBody>
          <a:bodyPr/>
          <a:lstStyle/>
          <a:p>
            <a:endParaRPr lang="el"/>
          </a:p>
        </p:txBody>
      </p:sp>
      <p:sp>
        <p:nvSpPr>
          <p:cNvPr id="4" name="Slide Number Placeholder 3">
            <a:extLst>
              <a:ext uri="{FF2B5EF4-FFF2-40B4-BE49-F238E27FC236}">
                <a16:creationId xmlns:a16="http://schemas.microsoft.com/office/drawing/2014/main" id="{86D3050A-4896-4B1F-6C17-58DCCF9FC80A}"/>
              </a:ext>
            </a:extLst>
          </p:cNvPr>
          <p:cNvSpPr>
            <a:spLocks noGrp="1"/>
          </p:cNvSpPr>
          <p:nvPr>
            <p:ph type="sldNum" sz="quarter" idx="5"/>
          </p:nvPr>
        </p:nvSpPr>
        <p:spPr/>
        <p:txBody>
          <a:bodyPr/>
          <a:lstStyle/>
          <a:p>
            <a:pPr algn="l" rtl="0"/>
            <a:fld id="{6054CEA7-A081-4B80-B0DE-E1334A21D67A}" type="slidenum">
              <a:rPr/>
              <a:t>8</a:t>
            </a:fld>
            <a:endParaRPr lang="el"/>
          </a:p>
        </p:txBody>
      </p:sp>
    </p:spTree>
    <p:extLst>
      <p:ext uri="{BB962C8B-B14F-4D97-AF65-F5344CB8AC3E}">
        <p14:creationId xmlns:p14="http://schemas.microsoft.com/office/powerpoint/2010/main" val="175390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7A7C9-B2E8-2EC8-9970-AAD76E9B2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43818-6764-12ED-66E0-68BF7170C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4D44D-834F-EDDA-258A-ABAB4E0B4F3B}"/>
              </a:ext>
            </a:extLst>
          </p:cNvPr>
          <p:cNvSpPr>
            <a:spLocks noGrp="1"/>
          </p:cNvSpPr>
          <p:nvPr>
            <p:ph type="body" idx="1"/>
          </p:nvPr>
        </p:nvSpPr>
        <p:spPr/>
        <p:txBody>
          <a:bodyPr/>
          <a:lstStyle/>
          <a:p>
            <a:endParaRPr lang="el"/>
          </a:p>
        </p:txBody>
      </p:sp>
      <p:sp>
        <p:nvSpPr>
          <p:cNvPr id="4" name="Slide Number Placeholder 3">
            <a:extLst>
              <a:ext uri="{FF2B5EF4-FFF2-40B4-BE49-F238E27FC236}">
                <a16:creationId xmlns:a16="http://schemas.microsoft.com/office/drawing/2014/main" id="{228ECD5B-8D78-2A5A-F160-73A41C1F2F79}"/>
              </a:ext>
            </a:extLst>
          </p:cNvPr>
          <p:cNvSpPr>
            <a:spLocks noGrp="1"/>
          </p:cNvSpPr>
          <p:nvPr>
            <p:ph type="sldNum" sz="quarter" idx="5"/>
          </p:nvPr>
        </p:nvSpPr>
        <p:spPr/>
        <p:txBody>
          <a:bodyPr/>
          <a:lstStyle/>
          <a:p>
            <a:pPr marL="0" marR="0" lvl="0" indent="0" algn="r" defTabSz="1023967" rtl="0" eaLnBrk="1" fontAlgn="auto" latinLnBrk="0" hangingPunct="1">
              <a:lnSpc>
                <a:spcPct val="100000"/>
              </a:lnSpc>
              <a:spcBef>
                <a:spcPts val="0"/>
              </a:spcBef>
              <a:spcAft>
                <a:spcPts val="0"/>
              </a:spcAft>
              <a:buClrTx/>
              <a:buSzTx/>
              <a:buFontTx/>
              <a:buNone/>
              <a:tabLst/>
              <a:defRPr/>
            </a:pPr>
            <a:fld id="{6054CEA7-A081-4B80-B0DE-E1334A21D67A}"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1023967" rtl="0" eaLnBrk="1" fontAlgn="auto" latinLnBrk="0" hangingPunct="1">
                <a:lnSpc>
                  <a:spcPct val="100000"/>
                </a:lnSpc>
                <a:spcBef>
                  <a:spcPts val="0"/>
                </a:spcBef>
                <a:spcAft>
                  <a:spcPts val="0"/>
                </a:spcAft>
                <a:buClrTx/>
                <a:buSzTx/>
                <a:buFontTx/>
                <a:buNone/>
                <a:tabLst/>
                <a:defRPr/>
              </a:pPr>
              <a:t>28</a:t>
            </a:fld>
            <a:endParaRPr kumimoji="0" lang="e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400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02BD-2DAC-33C1-5CBC-6A2BE456F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7E35-1E5B-846C-773A-EF2B8F4AB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F7B1E-92D1-F4BA-18EB-50E31F41C2E3}"/>
              </a:ext>
            </a:extLst>
          </p:cNvPr>
          <p:cNvSpPr>
            <a:spLocks noGrp="1"/>
          </p:cNvSpPr>
          <p:nvPr>
            <p:ph type="body" idx="1"/>
          </p:nvPr>
        </p:nvSpPr>
        <p:spPr/>
        <p:txBody>
          <a:bodyPr/>
          <a:lstStyle/>
          <a:p>
            <a:endParaRPr lang="el"/>
          </a:p>
        </p:txBody>
      </p:sp>
      <p:sp>
        <p:nvSpPr>
          <p:cNvPr id="4" name="Slide Number Placeholder 3">
            <a:extLst>
              <a:ext uri="{FF2B5EF4-FFF2-40B4-BE49-F238E27FC236}">
                <a16:creationId xmlns:a16="http://schemas.microsoft.com/office/drawing/2014/main" id="{94531530-2096-2753-803E-D18B52632674}"/>
              </a:ext>
            </a:extLst>
          </p:cNvPr>
          <p:cNvSpPr>
            <a:spLocks noGrp="1"/>
          </p:cNvSpPr>
          <p:nvPr>
            <p:ph type="sldNum" sz="quarter" idx="5"/>
          </p:nvPr>
        </p:nvSpPr>
        <p:spPr/>
        <p:txBody>
          <a:bodyPr/>
          <a:lstStyle/>
          <a:p>
            <a:pPr marL="0" marR="0" lvl="0" indent="0" algn="r" defTabSz="1023967" rtl="0" eaLnBrk="1" fontAlgn="auto" latinLnBrk="0" hangingPunct="1">
              <a:lnSpc>
                <a:spcPct val="100000"/>
              </a:lnSpc>
              <a:spcBef>
                <a:spcPts val="0"/>
              </a:spcBef>
              <a:spcAft>
                <a:spcPts val="0"/>
              </a:spcAft>
              <a:buClrTx/>
              <a:buSzTx/>
              <a:buFontTx/>
              <a:buNone/>
              <a:tabLst/>
              <a:defRPr/>
            </a:pPr>
            <a:fld id="{6054CEA7-A081-4B80-B0DE-E1334A21D67A}" type="slidenum">
              <a:rPr kumimoji="0" sz="1200" b="0" i="0" u="none" strike="noStrike" kern="1200" cap="none" spc="0" normalizeH="0" baseline="0">
                <a:ln>
                  <a:noFill/>
                </a:ln>
                <a:solidFill>
                  <a:prstClr val="black"/>
                </a:solidFill>
                <a:effectLst/>
                <a:uLnTx/>
                <a:uFillTx/>
                <a:latin typeface="Calibri"/>
                <a:ea typeface="+mn-ea"/>
                <a:cs typeface="+mn-cs"/>
              </a:rPr>
              <a:pPr marL="0" marR="0" lvl="0" indent="0" algn="r" defTabSz="1023967" rtl="0" eaLnBrk="1" fontAlgn="auto" latinLnBrk="0" hangingPunct="1">
                <a:lnSpc>
                  <a:spcPct val="100000"/>
                </a:lnSpc>
                <a:spcBef>
                  <a:spcPts val="0"/>
                </a:spcBef>
                <a:spcAft>
                  <a:spcPts val="0"/>
                </a:spcAft>
                <a:buClrTx/>
                <a:buSzTx/>
                <a:buFontTx/>
                <a:buNone/>
                <a:tabLst/>
                <a:defRPr/>
              </a:pPr>
              <a:t>29</a:t>
            </a:fld>
            <a:endParaRPr kumimoji="0" lang="e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445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l"/>
          </a:p>
        </p:txBody>
      </p:sp>
      <p:sp>
        <p:nvSpPr>
          <p:cNvPr id="4" name="Pladsholder til slidenummer 3"/>
          <p:cNvSpPr>
            <a:spLocks noGrp="1"/>
          </p:cNvSpPr>
          <p:nvPr>
            <p:ph type="sldNum" sz="quarter" idx="5"/>
          </p:nvPr>
        </p:nvSpPr>
        <p:spPr/>
        <p:txBody>
          <a:bodyPr/>
          <a:lstStyle/>
          <a:p>
            <a:pPr algn="l" rtl="0"/>
            <a:fld id="{6054CEA7-A081-4B80-B0DE-E1334A21D67A}" type="slidenum">
              <a:rPr/>
              <a:t>48</a:t>
            </a:fld>
            <a:endParaRPr lang="el"/>
          </a:p>
        </p:txBody>
      </p:sp>
    </p:spTree>
    <p:extLst>
      <p:ext uri="{BB962C8B-B14F-4D97-AF65-F5344CB8AC3E}">
        <p14:creationId xmlns:p14="http://schemas.microsoft.com/office/powerpoint/2010/main" val="1256733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
          </a:p>
        </p:txBody>
      </p:sp>
      <p:sp>
        <p:nvSpPr>
          <p:cNvPr id="4" name="Slide Number Placeholder 3"/>
          <p:cNvSpPr>
            <a:spLocks noGrp="1"/>
          </p:cNvSpPr>
          <p:nvPr>
            <p:ph type="sldNum" sz="quarter" idx="5"/>
          </p:nvPr>
        </p:nvSpPr>
        <p:spPr/>
        <p:txBody>
          <a:bodyPr/>
          <a:lstStyle/>
          <a:p>
            <a:pPr algn="l" rtl="0"/>
            <a:fld id="{6054CEA7-A081-4B80-B0DE-E1334A21D67A}" type="slidenum">
              <a:rPr/>
              <a:t>51</a:t>
            </a:fld>
            <a:endParaRPr lang="el"/>
          </a:p>
        </p:txBody>
      </p:sp>
    </p:spTree>
    <p:extLst>
      <p:ext uri="{BB962C8B-B14F-4D97-AF65-F5344CB8AC3E}">
        <p14:creationId xmlns:p14="http://schemas.microsoft.com/office/powerpoint/2010/main" val="398818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
          </a:p>
        </p:txBody>
      </p:sp>
      <p:sp>
        <p:nvSpPr>
          <p:cNvPr id="4" name="Slide Number Placeholder 3"/>
          <p:cNvSpPr>
            <a:spLocks noGrp="1"/>
          </p:cNvSpPr>
          <p:nvPr>
            <p:ph type="sldNum" sz="quarter" idx="5"/>
          </p:nvPr>
        </p:nvSpPr>
        <p:spPr/>
        <p:txBody>
          <a:bodyPr/>
          <a:lstStyle/>
          <a:p>
            <a:pPr algn="l" rtl="0"/>
            <a:fld id="{6054CEA7-A081-4B80-B0DE-E1334A21D67A}" type="slidenum">
              <a:rPr/>
              <a:t>52</a:t>
            </a:fld>
            <a:endParaRPr lang="el"/>
          </a:p>
        </p:txBody>
      </p:sp>
    </p:spTree>
    <p:extLst>
      <p:ext uri="{BB962C8B-B14F-4D97-AF65-F5344CB8AC3E}">
        <p14:creationId xmlns:p14="http://schemas.microsoft.com/office/powerpoint/2010/main" val="1535321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image" Target="../media/image10.emf"/><Relationship Id="rId4" Type="http://schemas.openxmlformats.org/officeDocument/2006/relationships/tags" Target="../tags/tag27.xml"/><Relationship Id="rId9" Type="http://schemas.openxmlformats.org/officeDocument/2006/relationships/oleObject" Target="../embeddings/oleObject8.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2/11/2026</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2/11/2026</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Click to edit Presentation Headline.</a:t>
            </a:r>
            <a:br>
              <a:rPr lang="en-US"/>
            </a:br>
            <a:r>
              <a:rPr lang="en-US"/>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3580924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2/11/2026</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A0ABC626-455B-41B0-A0E7-A5E156590607}" type="datetime1">
              <a:rPr lang="en-US" smtClean="0"/>
              <a:pPr/>
              <a:t>2/11/2026</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3671433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9621171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2/11/2026</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1402847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2/11/2026</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8461792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4281487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2/11/2026</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2164393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92957619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14626066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23049439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a:t>
            </a:r>
            <a:br>
              <a:rPr lang="en-US" noProof="0"/>
            </a:br>
            <a:r>
              <a:rPr lang="en-US" noProof="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1609026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A0ABC626-455B-41B0-A0E7-A5E156590607}" type="datetime1">
              <a:rPr lang="en-US" smtClean="0"/>
              <a:pPr/>
              <a:t>2/11/2026</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n-US"/>
              <a:t>COMPANY CONFIDENTIAL</a:t>
            </a:r>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575598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8002553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6548033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6695561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31642664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a:t>Click to insert a picture</a:t>
            </a:r>
            <a:br>
              <a:rPr lang="en-US" noProof="0"/>
            </a:br>
            <a:br>
              <a:rPr lang="en-US" noProof="0"/>
            </a:br>
            <a:r>
              <a:rPr lang="en-US" noProof="0"/>
              <a:t>Note that the picture will be inserted on top of the text placeholder.</a:t>
            </a:r>
            <a:br>
              <a:rPr lang="en-US" noProof="0"/>
            </a:br>
            <a:r>
              <a:rPr lang="en-US" noProof="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A0ABC626-455B-41B0-A0E7-A5E156590607}" type="datetime1">
              <a:rPr lang="en-US" smtClean="0"/>
              <a:pPr/>
              <a:t>2/11/2026</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n-US"/>
              <a:t>COMPANY CONFIDENTIAL</a:t>
            </a:r>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a:t>Insert closing headline.</a:t>
            </a:r>
            <a:br>
              <a:rPr lang="en-US"/>
            </a:br>
            <a:r>
              <a:rPr lang="en-US"/>
              <a:t>Use white or dark colored text.</a:t>
            </a:r>
          </a:p>
        </p:txBody>
      </p:sp>
    </p:spTree>
    <p:extLst>
      <p:ext uri="{BB962C8B-B14F-4D97-AF65-F5344CB8AC3E}">
        <p14:creationId xmlns:p14="http://schemas.microsoft.com/office/powerpoint/2010/main" val="4429446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New Slide</a:t>
            </a:r>
          </a:p>
          <a:p>
            <a:pPr defTabSz="914400"/>
            <a:endParaRPr lang="en-US" sz="800" b="0">
              <a:solidFill>
                <a:schemeClr val="tx1"/>
              </a:solidFill>
              <a:latin typeface="+mj-lt"/>
              <a:cs typeface="Arial" pitchFamily="34" charset="0"/>
            </a:endParaRPr>
          </a:p>
          <a:p>
            <a:pPr defTabSz="914400"/>
            <a:r>
              <a:rPr lang="en-US" sz="800" b="0">
                <a:solidFill>
                  <a:schemeClr val="tx1"/>
                </a:solidFill>
                <a:latin typeface="+mj-lt"/>
                <a:cs typeface="Arial" pitchFamily="34" charset="0"/>
              </a:rPr>
              <a:t>Home </a:t>
            </a:r>
            <a:r>
              <a:rPr lang="en-US" sz="800" b="0">
                <a:solidFill>
                  <a:schemeClr val="tx1"/>
                </a:solidFill>
                <a:latin typeface="+mj-lt"/>
                <a:cs typeface="Arial" pitchFamily="34" charset="0"/>
                <a:sym typeface="Wingdings 3"/>
              </a:rPr>
              <a:t> </a:t>
            </a:r>
            <a:r>
              <a:rPr lang="en-US" sz="800" b="0">
                <a:solidFill>
                  <a:schemeClr val="tx1"/>
                </a:solidFill>
                <a:latin typeface="+mj-lt"/>
                <a:cs typeface="Arial" pitchFamily="34" charset="0"/>
              </a:rPr>
              <a:t>Layout </a:t>
            </a:r>
            <a:r>
              <a:rPr lang="en-US" sz="800" b="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a:solidFill>
                  <a:srgbClr val="000000"/>
                </a:solidFill>
                <a:cs typeface="Arial" pitchFamily="34" charset="0"/>
              </a:rPr>
              <a:t>Headline: Roboto Bold, size 34</a:t>
            </a:r>
          </a:p>
          <a:p>
            <a:pPr defTabSz="914400">
              <a:spcAft>
                <a:spcPts val="400"/>
              </a:spcAft>
            </a:pPr>
            <a:r>
              <a:rPr lang="en-US" sz="800">
                <a:solidFill>
                  <a:srgbClr val="000000"/>
                </a:solidFill>
                <a:cs typeface="Arial" pitchFamily="34" charset="0"/>
              </a:rPr>
              <a:t>Sub-headline: Roboto Light, size 20</a:t>
            </a:r>
          </a:p>
          <a:p>
            <a:pPr defTabSz="914400">
              <a:spcAft>
                <a:spcPts val="400"/>
              </a:spcAft>
            </a:pPr>
            <a:r>
              <a:rPr lang="en-US" sz="80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Guides</a:t>
            </a:r>
            <a:endParaRPr lang="en-US" sz="800" b="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A0ABC626-455B-41B0-A0E7-A5E156590607}" type="datetime1">
              <a:rPr lang="en-US" smtClean="0"/>
              <a:pPr/>
              <a:t>2/11/2026</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n-US"/>
              <a:t>COMPANY CONFIDENTIAL</a:t>
            </a:r>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SMARTART </a:t>
            </a:r>
            <a:r>
              <a:rPr lang="en-US" sz="80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Keep charts and SmartArt simple and minimalistic. </a:t>
            </a:r>
            <a:br>
              <a:rPr lang="en-US" sz="800">
                <a:solidFill>
                  <a:schemeClr val="tx1"/>
                </a:solidFill>
                <a:cs typeface="Arial" pitchFamily="34" charset="0"/>
              </a:rPr>
            </a:br>
            <a:endParaRPr lang="en-US" sz="800">
              <a:solidFill>
                <a:schemeClr val="tx1"/>
              </a:solidFill>
              <a:cs typeface="Arial" pitchFamily="34" charset="0"/>
            </a:endParaRPr>
          </a:p>
          <a:p>
            <a:pPr defTabSz="914400"/>
            <a:r>
              <a:rPr lang="en-US" sz="80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a:latin typeface="+mj-lt"/>
              </a:rPr>
              <a:t>Nilfisk presentation guidelines and tips</a:t>
            </a:r>
            <a:endParaRPr lang="en-US" sz="2800">
              <a:latin typeface="+mj-lt"/>
            </a:endParaRPr>
          </a:p>
        </p:txBody>
      </p:sp>
    </p:spTree>
    <p:extLst>
      <p:ext uri="{BB962C8B-B14F-4D97-AF65-F5344CB8AC3E}">
        <p14:creationId xmlns:p14="http://schemas.microsoft.com/office/powerpoint/2010/main" val="24668620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BFED7D5-F5DD-4D0F-AA1A-BC64C29C598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733DAAD1-0937-4AE7-86E3-9DA79673C6A8}"/>
              </a:ext>
            </a:extLst>
          </p:cNvPr>
          <p:cNvSpPr>
            <a:spLocks noGrp="1"/>
          </p:cNvSpPr>
          <p:nvPr>
            <p:ph type="sldNum" sz="quarter" idx="12"/>
          </p:nvPr>
        </p:nvSpPr>
        <p:spPr/>
        <p:txBody>
          <a:bodyPr/>
          <a:lstStyle/>
          <a:p>
            <a:fld id="{3754651F-7889-48DD-BA6E-FB81A74A0579}" type="slidenum">
              <a:rPr lang="da-DK" smtClean="0"/>
              <a:t>‹#›</a:t>
            </a:fld>
            <a:endParaRPr lang="da-DK"/>
          </a:p>
        </p:txBody>
      </p:sp>
      <p:sp>
        <p:nvSpPr>
          <p:cNvPr id="7" name="Title 6">
            <a:extLst>
              <a:ext uri="{FF2B5EF4-FFF2-40B4-BE49-F238E27FC236}">
                <a16:creationId xmlns:a16="http://schemas.microsoft.com/office/drawing/2014/main" id="{5934D1E4-26B5-4458-8940-93FE838E87CA}"/>
              </a:ext>
            </a:extLst>
          </p:cNvPr>
          <p:cNvSpPr>
            <a:spLocks noGrp="1"/>
          </p:cNvSpPr>
          <p:nvPr>
            <p:ph type="title" hasCustomPrompt="1"/>
          </p:nvPr>
        </p:nvSpPr>
        <p:spPr/>
        <p:txBody>
          <a:bodyPr/>
          <a:lstStyle>
            <a:lvl1pPr>
              <a:defRPr>
                <a:solidFill>
                  <a:schemeClr val="bg2"/>
                </a:solidFill>
              </a:defRPr>
            </a:lvl1pPr>
          </a:lstStyle>
          <a:p>
            <a:r>
              <a:rPr lang="en-US"/>
              <a:t>TITLE</a:t>
            </a:r>
            <a:endParaRPr lang="da-DK"/>
          </a:p>
        </p:txBody>
      </p:sp>
    </p:spTree>
    <p:extLst>
      <p:ext uri="{BB962C8B-B14F-4D97-AF65-F5344CB8AC3E}">
        <p14:creationId xmlns:p14="http://schemas.microsoft.com/office/powerpoint/2010/main" val="1763971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te Revie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83C1D-0F1B-4948-9964-F03C874380CD}"/>
              </a:ext>
            </a:extLst>
          </p:cNvPr>
          <p:cNvSpPr>
            <a:spLocks noGrp="1"/>
          </p:cNvSpPr>
          <p:nvPr>
            <p:ph sz="quarter" idx="10"/>
          </p:nvPr>
        </p:nvSpPr>
        <p:spPr>
          <a:xfrm>
            <a:off x="431999" y="1330716"/>
            <a:ext cx="11447985" cy="50400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EEA4B410-24A3-46E2-93A0-251689FDE2DD}"/>
              </a:ext>
            </a:extLst>
          </p:cNvPr>
          <p:cNvSpPr>
            <a:spLocks noGrp="1"/>
          </p:cNvSpPr>
          <p:nvPr>
            <p:ph type="body" sz="quarter" idx="11"/>
          </p:nvPr>
        </p:nvSpPr>
        <p:spPr>
          <a:xfrm>
            <a:off x="431999" y="900000"/>
            <a:ext cx="5760000" cy="359997"/>
          </a:xfrm>
          <a:prstGeom prst="rect">
            <a:avLst/>
          </a:prstGeom>
        </p:spPr>
        <p:txBody>
          <a:bodyPr anchor="ctr">
            <a:normAutofit/>
          </a:bodyPr>
          <a:lstStyle>
            <a:lvl1pPr>
              <a:defRPr sz="2000" b="1"/>
            </a:lvl1pPr>
          </a:lstStyle>
          <a:p>
            <a:pPr lvl="0"/>
            <a:r>
              <a:rPr lang="en-US"/>
              <a:t>Click to edit Master text styles</a:t>
            </a:r>
          </a:p>
        </p:txBody>
      </p:sp>
      <p:graphicFrame>
        <p:nvGraphicFramePr>
          <p:cNvPr id="13" name="CriteriaListTable">
            <a:extLst>
              <a:ext uri="{FF2B5EF4-FFF2-40B4-BE49-F238E27FC236}">
                <a16:creationId xmlns:a16="http://schemas.microsoft.com/office/drawing/2014/main" id="{D8CCBF45-895F-4A0D-B46D-822361E94D07}"/>
              </a:ext>
            </a:extLst>
          </p:cNvPr>
          <p:cNvGraphicFramePr>
            <a:graphicFrameLocks/>
          </p:cNvGraphicFramePr>
          <p:nvPr userDrawn="1">
            <p:extLst>
              <p:ext uri="{D42A27DB-BD31-4B8C-83A1-F6EECF244321}">
                <p14:modId xmlns:p14="http://schemas.microsoft.com/office/powerpoint/2010/main" val="477749194"/>
              </p:ext>
            </p:extLst>
          </p:nvPr>
        </p:nvGraphicFramePr>
        <p:xfrm>
          <a:off x="8370324" y="150782"/>
          <a:ext cx="3467971" cy="1097280"/>
        </p:xfrm>
        <a:graphic>
          <a:graphicData uri="http://schemas.openxmlformats.org/drawingml/2006/table">
            <a:tbl>
              <a:tblPr firstRow="1" bandRow="1">
                <a:tableStyleId>{2D5ABB26-0587-4C30-8999-92F81FD0307C}</a:tableStyleId>
              </a:tblPr>
              <a:tblGrid>
                <a:gridCol w="479971">
                  <a:extLst>
                    <a:ext uri="{9D8B030D-6E8A-4147-A177-3AD203B41FA5}">
                      <a16:colId xmlns:a16="http://schemas.microsoft.com/office/drawing/2014/main" val="20001"/>
                    </a:ext>
                  </a:extLst>
                </a:gridCol>
                <a:gridCol w="2988000">
                  <a:extLst>
                    <a:ext uri="{9D8B030D-6E8A-4147-A177-3AD203B41FA5}">
                      <a16:colId xmlns:a16="http://schemas.microsoft.com/office/drawing/2014/main" val="20002"/>
                    </a:ext>
                  </a:extLst>
                </a:gridCol>
              </a:tblGrid>
              <a:tr h="288000">
                <a:tc>
                  <a:txBody>
                    <a:bodyPr/>
                    <a:lstStyle/>
                    <a:p>
                      <a:pPr algn="ctr"/>
                      <a:r>
                        <a:rPr lang="zh-CN" altLang="en-US" sz="2000">
                          <a:solidFill>
                            <a:srgbClr val="00B050"/>
                          </a:solidFill>
                          <a:latin typeface="+mj-lt"/>
                          <a:sym typeface="Wingdings 2"/>
                        </a:rPr>
                        <a:t></a:t>
                      </a:r>
                      <a:endParaRPr lang="zh-CN" altLang="en-US" sz="2000" b="0">
                        <a:solidFill>
                          <a:srgbClr val="00B05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No Risk</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1"/>
                  </a:ext>
                </a:extLst>
              </a:tr>
              <a:tr h="288000">
                <a:tc>
                  <a:txBody>
                    <a:bodyPr/>
                    <a:lstStyle/>
                    <a:p>
                      <a:pPr algn="ctr"/>
                      <a:r>
                        <a:rPr lang="zh-CN" altLang="en-US" sz="2000">
                          <a:solidFill>
                            <a:srgbClr val="FFC000"/>
                          </a:solidFill>
                          <a:latin typeface="+mj-lt"/>
                          <a:sym typeface="Wingdings 2"/>
                        </a:rPr>
                        <a:t></a:t>
                      </a:r>
                      <a:endParaRPr lang="zh-CN" altLang="en-US" sz="2000" b="0">
                        <a:solidFill>
                          <a:srgbClr val="FFC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Risk Under Control</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0002"/>
                  </a:ext>
                </a:extLst>
              </a:tr>
              <a:tr h="288000">
                <a:tc>
                  <a:txBody>
                    <a:bodyPr/>
                    <a:lstStyle/>
                    <a:p>
                      <a:pPr algn="ctr"/>
                      <a:r>
                        <a:rPr lang="zh-CN" altLang="en-US" sz="2000">
                          <a:solidFill>
                            <a:srgbClr val="FF0000"/>
                          </a:solidFill>
                          <a:latin typeface="+mj-lt"/>
                          <a:sym typeface="Wingdings 2"/>
                        </a:rPr>
                        <a:t></a:t>
                      </a:r>
                      <a:endParaRPr lang="zh-CN" altLang="en-US" sz="2000" b="0">
                        <a:solidFill>
                          <a:srgbClr val="FF0000"/>
                        </a:solidFill>
                        <a:latin typeface="+mj-lt"/>
                      </a:endParaRPr>
                    </a:p>
                  </a:txBody>
                  <a:tcPr marL="36000" marR="36000" marT="0" marB="0" anchor="ctr">
                    <a:lnL w="12700" cap="flat" cmpd="sng" algn="ctr">
                      <a:noFill/>
                      <a:prstDash val="sysDot"/>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marL="473695" indent="-473695" algn="l" defTabSz="457158" rtl="0" eaLnBrk="1" fontAlgn="ctr" latinLnBrk="0" hangingPunct="1">
                        <a:buClr>
                          <a:schemeClr val="tx2"/>
                        </a:buClr>
                        <a:buFont typeface="Wingdings" panose="05000000000000000000" pitchFamily="2" charset="2"/>
                        <a:buChar char="è"/>
                      </a:pPr>
                      <a:r>
                        <a:rPr lang="en-US" sz="1600" b="1" kern="1200">
                          <a:solidFill>
                            <a:schemeClr val="bg1"/>
                          </a:solidFill>
                          <a:latin typeface="+mn-lt"/>
                          <a:ea typeface="+mn-ea"/>
                          <a:cs typeface="+mn-cs"/>
                        </a:rPr>
                        <a:t>High Risk or Need Escalation</a:t>
                      </a:r>
                    </a:p>
                  </a:txBody>
                  <a:tcPr marL="36000" marR="3600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37B82"/>
                    </a:solidFill>
                  </a:tcPr>
                </a:tc>
                <a:extLst>
                  <a:ext uri="{0D108BD9-81ED-4DB2-BD59-A6C34878D82A}">
                    <a16:rowId xmlns:a16="http://schemas.microsoft.com/office/drawing/2014/main" val="133290001"/>
                  </a:ext>
                </a:extLst>
              </a:tr>
            </a:tbl>
          </a:graphicData>
        </a:graphic>
      </p:graphicFrame>
      <p:sp>
        <p:nvSpPr>
          <p:cNvPr id="3" name="Footer Placeholder 2">
            <a:extLst>
              <a:ext uri="{FF2B5EF4-FFF2-40B4-BE49-F238E27FC236}">
                <a16:creationId xmlns:a16="http://schemas.microsoft.com/office/drawing/2014/main" id="{79C38B96-7319-458E-8236-41D160D792AC}"/>
              </a:ext>
            </a:extLst>
          </p:cNvPr>
          <p:cNvSpPr>
            <a:spLocks noGrp="1"/>
          </p:cNvSpPr>
          <p:nvPr>
            <p:ph type="ftr" sz="quarter" idx="12"/>
          </p:nvPr>
        </p:nvSpPr>
        <p:spPr/>
        <p:txBody>
          <a:bodyPr/>
          <a:lstStyle/>
          <a:p>
            <a:r>
              <a:rPr lang="en-US" altLang="zh-CN"/>
              <a:t>Internal </a:t>
            </a:r>
            <a:r>
              <a:rPr lang="en-US"/>
              <a:t>| </a:t>
            </a:r>
            <a:fld id="{BF34001A-EAF6-40D6-8DB7-6E44149B4863}" type="datetime3">
              <a:rPr lang="en-US" smtClean="0"/>
              <a:pPr/>
              <a:t>11 February 2026</a:t>
            </a:fld>
            <a:r>
              <a:rPr lang="de-DE"/>
              <a:t> | www.kuka.com</a:t>
            </a:r>
          </a:p>
        </p:txBody>
      </p:sp>
      <p:sp>
        <p:nvSpPr>
          <p:cNvPr id="4" name="Slide Number Placeholder 3">
            <a:extLst>
              <a:ext uri="{FF2B5EF4-FFF2-40B4-BE49-F238E27FC236}">
                <a16:creationId xmlns:a16="http://schemas.microsoft.com/office/drawing/2014/main" id="{B3BEC6CF-5A24-4EDC-AE0A-5FABC05C4FE9}"/>
              </a:ext>
            </a:extLst>
          </p:cNvPr>
          <p:cNvSpPr>
            <a:spLocks noGrp="1"/>
          </p:cNvSpPr>
          <p:nvPr>
            <p:ph type="sldNum" sz="quarter" idx="13"/>
          </p:nvPr>
        </p:nvSpPr>
        <p:spPr/>
        <p:txBody>
          <a:bodyPr/>
          <a:lstStyle/>
          <a:p>
            <a:pPr algn="r"/>
            <a:r>
              <a:rPr lang="en-US"/>
              <a:t> Slide </a:t>
            </a:r>
            <a:fld id="{B80A49DF-866D-4AA8-9356-EA087FA04316}" type="slidenum">
              <a:rPr smtClean="0"/>
              <a:pPr algn="r"/>
              <a:t>‹#›</a:t>
            </a:fld>
            <a:endParaRPr lang="en-US"/>
          </a:p>
        </p:txBody>
      </p:sp>
      <p:grpSp>
        <p:nvGrpSpPr>
          <p:cNvPr id="8" name="Group 7">
            <a:extLst>
              <a:ext uri="{FF2B5EF4-FFF2-40B4-BE49-F238E27FC236}">
                <a16:creationId xmlns:a16="http://schemas.microsoft.com/office/drawing/2014/main" id="{69BEA5AB-C718-465B-8770-1B3D399B4439}"/>
              </a:ext>
            </a:extLst>
          </p:cNvPr>
          <p:cNvGrpSpPr/>
          <p:nvPr userDrawn="1"/>
        </p:nvGrpSpPr>
        <p:grpSpPr>
          <a:xfrm>
            <a:off x="-108000" y="-108000"/>
            <a:ext cx="12384000" cy="7056000"/>
            <a:chOff x="-108000" y="-108000"/>
            <a:chExt cx="12384000" cy="7056000"/>
          </a:xfrm>
        </p:grpSpPr>
        <p:grpSp>
          <p:nvGrpSpPr>
            <p:cNvPr id="9" name="Group 8">
              <a:extLst>
                <a:ext uri="{FF2B5EF4-FFF2-40B4-BE49-F238E27FC236}">
                  <a16:creationId xmlns:a16="http://schemas.microsoft.com/office/drawing/2014/main" id="{28FE3E56-3B3E-4158-B370-13195ADB214E}"/>
                </a:ext>
              </a:extLst>
            </p:cNvPr>
            <p:cNvGrpSpPr/>
            <p:nvPr userDrawn="1"/>
          </p:nvGrpSpPr>
          <p:grpSpPr>
            <a:xfrm>
              <a:off x="-108000" y="360000"/>
              <a:ext cx="72000" cy="6192000"/>
              <a:chOff x="-108000" y="360000"/>
              <a:chExt cx="72000" cy="6192000"/>
            </a:xfrm>
          </p:grpSpPr>
          <p:cxnSp>
            <p:nvCxnSpPr>
              <p:cNvPr id="32" name="Gerader Verbinder 83">
                <a:extLst>
                  <a:ext uri="{FF2B5EF4-FFF2-40B4-BE49-F238E27FC236}">
                    <a16:creationId xmlns:a16="http://schemas.microsoft.com/office/drawing/2014/main" id="{51D29E75-AA1F-4A87-9390-D50F1DD095F6}"/>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3" name="Gerader Verbinder 85">
                <a:extLst>
                  <a:ext uri="{FF2B5EF4-FFF2-40B4-BE49-F238E27FC236}">
                    <a16:creationId xmlns:a16="http://schemas.microsoft.com/office/drawing/2014/main" id="{A77648B5-6509-4F56-B25F-86C1D7463D94}"/>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4" name="Gerader Verbinder 87">
                <a:extLst>
                  <a:ext uri="{FF2B5EF4-FFF2-40B4-BE49-F238E27FC236}">
                    <a16:creationId xmlns:a16="http://schemas.microsoft.com/office/drawing/2014/main" id="{76312A81-EC94-4B88-9654-1957764D3C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5" name="Gerader Verbinder 87">
                <a:extLst>
                  <a:ext uri="{FF2B5EF4-FFF2-40B4-BE49-F238E27FC236}">
                    <a16:creationId xmlns:a16="http://schemas.microsoft.com/office/drawing/2014/main" id="{D166792C-DC30-400B-942F-6AA98FC2E4F3}"/>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6" name="Gerader Verbinder 87">
                <a:extLst>
                  <a:ext uri="{FF2B5EF4-FFF2-40B4-BE49-F238E27FC236}">
                    <a16:creationId xmlns:a16="http://schemas.microsoft.com/office/drawing/2014/main" id="{305B21C7-C894-4A8E-9A8B-548A984045F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328A9549-98EE-48AF-9EB2-C328B8E41195}"/>
                </a:ext>
              </a:extLst>
            </p:cNvPr>
            <p:cNvGrpSpPr/>
            <p:nvPr userDrawn="1"/>
          </p:nvGrpSpPr>
          <p:grpSpPr>
            <a:xfrm>
              <a:off x="432000" y="-108000"/>
              <a:ext cx="11448000" cy="72000"/>
              <a:chOff x="432000" y="-108000"/>
              <a:chExt cx="11448000" cy="72000"/>
            </a:xfrm>
          </p:grpSpPr>
          <p:cxnSp>
            <p:nvCxnSpPr>
              <p:cNvPr id="26" name="Straight Connector 25">
                <a:extLst>
                  <a:ext uri="{FF2B5EF4-FFF2-40B4-BE49-F238E27FC236}">
                    <a16:creationId xmlns:a16="http://schemas.microsoft.com/office/drawing/2014/main" id="{062EBB91-BACC-46BE-B498-11045AA28112}"/>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8F5AC9B-0834-4D2B-97D4-8B857EC8E7DA}"/>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B5842A-2650-4565-8819-59D1D1A1C85B}"/>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5E9C383-4A48-47EC-AE3A-19D44C87E39B}"/>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8C2D0-06CE-4967-A8A7-1CF409349042}"/>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FA55C6A-5712-4F82-B484-1BCED4F01714}"/>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0">
              <a:extLst>
                <a:ext uri="{FF2B5EF4-FFF2-40B4-BE49-F238E27FC236}">
                  <a16:creationId xmlns:a16="http://schemas.microsoft.com/office/drawing/2014/main" id="{202B4EC3-1CF7-442B-A288-A43E228760F8}"/>
                </a:ext>
              </a:extLst>
            </p:cNvPr>
            <p:cNvGrpSpPr/>
            <p:nvPr userDrawn="1"/>
          </p:nvGrpSpPr>
          <p:grpSpPr>
            <a:xfrm>
              <a:off x="432000" y="6876000"/>
              <a:ext cx="11448000" cy="72000"/>
              <a:chOff x="432000" y="-108000"/>
              <a:chExt cx="11448000" cy="72000"/>
            </a:xfrm>
          </p:grpSpPr>
          <p:cxnSp>
            <p:nvCxnSpPr>
              <p:cNvPr id="20" name="Straight Connector 19">
                <a:extLst>
                  <a:ext uri="{FF2B5EF4-FFF2-40B4-BE49-F238E27FC236}">
                    <a16:creationId xmlns:a16="http://schemas.microsoft.com/office/drawing/2014/main" id="{E48F6055-1FA6-4F41-A9D9-356230DB8B75}"/>
                  </a:ext>
                </a:extLst>
              </p:cNvPr>
              <p:cNvCxnSpPr/>
              <p:nvPr userDrawn="1"/>
            </p:nvCxnSpPr>
            <p:spPr>
              <a:xfrm>
                <a:off x="112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8472C4E-FBBE-40EE-AEE6-B2390ED26B01}"/>
                  </a:ext>
                </a:extLst>
              </p:cNvPr>
              <p:cNvCxnSpPr/>
              <p:nvPr userDrawn="1"/>
            </p:nvCxnSpPr>
            <p:spPr>
              <a:xfrm>
                <a:off x="11880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CCE8873-1B82-406D-A809-1D6FA1AD00AF}"/>
                  </a:ext>
                </a:extLst>
              </p:cNvPr>
              <p:cNvCxnSpPr/>
              <p:nvPr userDrawn="1"/>
            </p:nvCxnSpPr>
            <p:spPr>
              <a:xfrm>
                <a:off x="432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EA0700-3814-4481-9DA2-2A2C3509A34A}"/>
                  </a:ext>
                </a:extLst>
              </p:cNvPr>
              <p:cNvCxnSpPr/>
              <p:nvPr userDrawn="1"/>
            </p:nvCxnSpPr>
            <p:spPr>
              <a:xfrm>
                <a:off x="2304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1207B71-9D54-44C4-9B31-3D072183F939}"/>
                  </a:ext>
                </a:extLst>
              </p:cNvPr>
              <p:cNvCxnSpPr/>
              <p:nvPr userDrawn="1"/>
            </p:nvCxnSpPr>
            <p:spPr>
              <a:xfrm>
                <a:off x="676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86B2FD-3B87-4E81-B0C6-0A9F77FA4BFB}"/>
                  </a:ext>
                </a:extLst>
              </p:cNvPr>
              <p:cNvCxnSpPr/>
              <p:nvPr userDrawn="1"/>
            </p:nvCxnSpPr>
            <p:spPr>
              <a:xfrm>
                <a:off x="6948000" y="-108000"/>
                <a:ext cx="0" cy="7200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8DA0919F-B480-4894-A5A8-CFC01480C3A6}"/>
                </a:ext>
              </a:extLst>
            </p:cNvPr>
            <p:cNvGrpSpPr/>
            <p:nvPr userDrawn="1"/>
          </p:nvGrpSpPr>
          <p:grpSpPr>
            <a:xfrm>
              <a:off x="12204000" y="360000"/>
              <a:ext cx="72000" cy="6192000"/>
              <a:chOff x="-108000" y="360000"/>
              <a:chExt cx="72000" cy="6192000"/>
            </a:xfrm>
          </p:grpSpPr>
          <p:cxnSp>
            <p:nvCxnSpPr>
              <p:cNvPr id="15" name="Gerader Verbinder 83">
                <a:extLst>
                  <a:ext uri="{FF2B5EF4-FFF2-40B4-BE49-F238E27FC236}">
                    <a16:creationId xmlns:a16="http://schemas.microsoft.com/office/drawing/2014/main" id="{2E008B0F-D62C-4EF1-918C-D511AC96DC3D}"/>
                  </a:ext>
                </a:extLst>
              </p:cNvPr>
              <p:cNvCxnSpPr/>
              <p:nvPr userDrawn="1"/>
            </p:nvCxnSpPr>
            <p:spPr>
              <a:xfrm>
                <a:off x="-108000" y="5256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r Verbinder 85">
                <a:extLst>
                  <a:ext uri="{FF2B5EF4-FFF2-40B4-BE49-F238E27FC236}">
                    <a16:creationId xmlns:a16="http://schemas.microsoft.com/office/drawing/2014/main" id="{3F48EDE5-67CD-4DBD-9DA6-928F0D61A602}"/>
                  </a:ext>
                </a:extLst>
              </p:cNvPr>
              <p:cNvCxnSpPr/>
              <p:nvPr userDrawn="1"/>
            </p:nvCxnSpPr>
            <p:spPr>
              <a:xfrm>
                <a:off x="-108000" y="6552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r Verbinder 87">
                <a:extLst>
                  <a:ext uri="{FF2B5EF4-FFF2-40B4-BE49-F238E27FC236}">
                    <a16:creationId xmlns:a16="http://schemas.microsoft.com/office/drawing/2014/main" id="{E09FC8DC-D6E3-4FF4-8D21-05BDD9ECD266}"/>
                  </a:ext>
                </a:extLst>
              </p:cNvPr>
              <p:cNvCxnSpPr/>
              <p:nvPr userDrawn="1"/>
            </p:nvCxnSpPr>
            <p:spPr>
              <a:xfrm>
                <a:off x="-108000" y="36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8" name="Gerader Verbinder 87">
                <a:extLst>
                  <a:ext uri="{FF2B5EF4-FFF2-40B4-BE49-F238E27FC236}">
                    <a16:creationId xmlns:a16="http://schemas.microsoft.com/office/drawing/2014/main" id="{4A0933FA-306F-4C27-AEEA-4E640E64BCEB}"/>
                  </a:ext>
                </a:extLst>
              </p:cNvPr>
              <p:cNvCxnSpPr/>
              <p:nvPr userDrawn="1"/>
            </p:nvCxnSpPr>
            <p:spPr>
              <a:xfrm>
                <a:off x="-108000" y="900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cxnSp>
            <p:nvCxnSpPr>
              <p:cNvPr id="19" name="Gerader Verbinder 87">
                <a:extLst>
                  <a:ext uri="{FF2B5EF4-FFF2-40B4-BE49-F238E27FC236}">
                    <a16:creationId xmlns:a16="http://schemas.microsoft.com/office/drawing/2014/main" id="{93553CAF-D8D4-4506-969E-1D7783217309}"/>
                  </a:ext>
                </a:extLst>
              </p:cNvPr>
              <p:cNvCxnSpPr/>
              <p:nvPr userDrawn="1"/>
            </p:nvCxnSpPr>
            <p:spPr>
              <a:xfrm>
                <a:off x="-108000" y="1008000"/>
                <a:ext cx="72000" cy="0"/>
              </a:xfrm>
              <a:prstGeom prst="line">
                <a:avLst/>
              </a:prstGeom>
              <a:ln w="3175">
                <a:prstDash val="solid"/>
              </a:ln>
              <a:effectLst/>
            </p:spPr>
            <p:style>
              <a:lnRef idx="2">
                <a:schemeClr val="accent1"/>
              </a:lnRef>
              <a:fillRef idx="0">
                <a:schemeClr val="accent1"/>
              </a:fillRef>
              <a:effectRef idx="1">
                <a:schemeClr val="accent1"/>
              </a:effectRef>
              <a:fontRef idx="minor">
                <a:schemeClr val="tx1"/>
              </a:fontRef>
            </p:style>
          </p:cxnSp>
        </p:grpSp>
      </p:grpSp>
      <p:sp>
        <p:nvSpPr>
          <p:cNvPr id="37" name="Titelplatzhalter 12">
            <a:extLst>
              <a:ext uri="{FF2B5EF4-FFF2-40B4-BE49-F238E27FC236}">
                <a16:creationId xmlns:a16="http://schemas.microsoft.com/office/drawing/2014/main" id="{1D45AE46-E32B-4A76-993F-56D5F60C6A81}"/>
              </a:ext>
            </a:extLst>
          </p:cNvPr>
          <p:cNvSpPr>
            <a:spLocks noGrp="1"/>
          </p:cNvSpPr>
          <p:nvPr>
            <p:ph type="title"/>
          </p:nvPr>
        </p:nvSpPr>
        <p:spPr>
          <a:xfrm>
            <a:off x="2304000" y="355735"/>
            <a:ext cx="2520000" cy="289547"/>
          </a:xfrm>
          <a:prstGeom prst="rect">
            <a:avLst/>
          </a:prstGeom>
        </p:spPr>
        <p:txBody>
          <a:bodyPr wrap="none" lIns="36000" tIns="36000" rIns="36000" bIns="36000" anchor="ctr"/>
          <a:lstStyle>
            <a:lvl1pPr>
              <a:defRPr/>
            </a:lvl1pPr>
          </a:lstStyle>
          <a:p>
            <a:pPr marL="0" lvl="0"/>
            <a:r>
              <a:rPr lang="en-US"/>
              <a:t>Click to edit Master title </a:t>
            </a:r>
            <a:endParaRPr lang="de-DE"/>
          </a:p>
        </p:txBody>
      </p:sp>
    </p:spTree>
    <p:extLst>
      <p:ext uri="{BB962C8B-B14F-4D97-AF65-F5344CB8AC3E}">
        <p14:creationId xmlns:p14="http://schemas.microsoft.com/office/powerpoint/2010/main" val="920392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2" name="Object 1"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ts val="2600"/>
              </a:lnSpc>
              <a:spcBef>
                <a:spcPct val="0"/>
              </a:spcBef>
              <a:spcAft>
                <a:spcPct val="0"/>
              </a:spcAft>
            </a:pPr>
            <a:endParaRPr lang="en-US" sz="2400" b="1">
              <a:solidFill>
                <a:srgbClr val="000000"/>
              </a:solidFill>
              <a:sym typeface="Arial" panose="020B0604020202020204" pitchFamily="34" charset="0"/>
            </a:endParaRPr>
          </a:p>
        </p:txBody>
      </p:sp>
      <p:sp>
        <p:nvSpPr>
          <p:cNvPr id="10" name="Date Placeholder 9"/>
          <p:cNvSpPr>
            <a:spLocks noGrp="1"/>
          </p:cNvSpPr>
          <p:nvPr>
            <p:ph type="dt" sz="half" idx="14"/>
          </p:nvPr>
        </p:nvSpPr>
        <p:spPr/>
        <p:txBody>
          <a:bodyPr/>
          <a:lstStyle/>
          <a:p>
            <a:fld id="{2C777379-BECC-46E3-9D1C-F248C61333FE}" type="datetime1">
              <a:rPr lang="en-US" smtClean="0">
                <a:solidFill>
                  <a:srgbClr val="7C878E"/>
                </a:solidFill>
              </a:rPr>
              <a:t>2/11/2026</a:t>
            </a:fld>
            <a:endParaRPr lang="en-US">
              <a:solidFill>
                <a:srgbClr val="7C878E"/>
              </a:solidFill>
            </a:endParaRPr>
          </a:p>
        </p:txBody>
      </p:sp>
      <p:sp>
        <p:nvSpPr>
          <p:cNvPr id="11" name="Footer Placeholder 10"/>
          <p:cNvSpPr>
            <a:spLocks noGrp="1"/>
          </p:cNvSpPr>
          <p:nvPr>
            <p:ph type="ftr" sz="quarter" idx="15"/>
          </p:nvPr>
        </p:nvSpPr>
        <p:spPr/>
        <p:txBody>
          <a:bodyPr/>
          <a:lstStyle/>
          <a:p>
            <a:r>
              <a:rPr lang="en-US">
                <a:solidFill>
                  <a:srgbClr val="7C878E"/>
                </a:solidFill>
              </a:rPr>
              <a:t>COMPANY CONFIDENTIAL</a:t>
            </a:r>
          </a:p>
        </p:txBody>
      </p:sp>
      <p:sp>
        <p:nvSpPr>
          <p:cNvPr id="12" name="Slide Number Placeholder 11"/>
          <p:cNvSpPr>
            <a:spLocks noGrp="1"/>
          </p:cNvSpPr>
          <p:nvPr>
            <p:ph type="sldNum" sz="quarter" idx="16"/>
          </p:nvPr>
        </p:nvSpPr>
        <p:spPr/>
        <p:txBody>
          <a:bodyPr/>
          <a:lstStyle/>
          <a:p>
            <a:fld id="{6C385236-B7BA-4938-9EA6-6DEC8CA653D7}" type="slidenum">
              <a:rPr lang="en-US" smtClean="0">
                <a:solidFill>
                  <a:srgbClr val="7C878E"/>
                </a:solidFill>
              </a:rPr>
              <a:pPr/>
              <a:t>‹#›</a:t>
            </a:fld>
            <a:endParaRPr lang="en-US">
              <a:solidFill>
                <a:srgbClr val="7C878E"/>
              </a:solidFill>
            </a:endParaRPr>
          </a:p>
        </p:txBody>
      </p:sp>
      <p:sp>
        <p:nvSpPr>
          <p:cNvPr id="14" name="Title 13"/>
          <p:cNvSpPr>
            <a:spLocks noGrp="1"/>
          </p:cNvSpPr>
          <p:nvPr>
            <p:ph type="title"/>
          </p:nvPr>
        </p:nvSpPr>
        <p:spPr>
          <a:xfrm>
            <a:off x="360000" y="680223"/>
            <a:ext cx="11470049" cy="486777"/>
          </a:xfrm>
        </p:spPr>
        <p:txBody>
          <a:bodyPr anchor="ctr"/>
          <a:lstStyle>
            <a:lvl1pPr>
              <a:defRPr>
                <a:solidFill>
                  <a:schemeClr val="tx1"/>
                </a:solidFill>
              </a:defRPr>
            </a:lvl1pPr>
          </a:lstStyle>
          <a:p>
            <a:r>
              <a:rPr lang="en-US" noProof="0"/>
              <a:t>Click to edit Master title style</a:t>
            </a:r>
          </a:p>
        </p:txBody>
      </p:sp>
      <p:sp>
        <p:nvSpPr>
          <p:cNvPr id="13" name="Content Placeholder 11"/>
          <p:cNvSpPr>
            <a:spLocks noGrp="1"/>
          </p:cNvSpPr>
          <p:nvPr>
            <p:ph sz="quarter" idx="13"/>
          </p:nvPr>
        </p:nvSpPr>
        <p:spPr>
          <a:xfrm>
            <a:off x="602166" y="299798"/>
            <a:ext cx="11317094" cy="270197"/>
          </a:xfrm>
        </p:spPr>
        <p:txBody>
          <a:bodyPr anchor="ctr"/>
          <a:lstStyle>
            <a:lvl1pPr marL="0" indent="0">
              <a:buNone/>
              <a:defRPr sz="1400"/>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4610519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A0ABC626-455B-41B0-A0E7-A5E156590607}" type="datetime1">
              <a:rPr lang="en-US" smtClean="0"/>
              <a:pPr/>
              <a:t>2/11/2026</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n-US"/>
              <a:t>COMPANY CONFIDENTIAL</a:t>
            </a:r>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139144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5" y="637721"/>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172212"/>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2935356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11" name="Date Placeholder 10"/>
          <p:cNvSpPr>
            <a:spLocks noGrp="1"/>
          </p:cNvSpPr>
          <p:nvPr>
            <p:ph type="dt" sz="half" idx="15"/>
          </p:nvPr>
        </p:nvSpPr>
        <p:spPr/>
        <p:txBody>
          <a:bodyPr/>
          <a:lstStyle/>
          <a:p>
            <a:fld id="{4A2DB211-0B13-4B81-9EC6-AAEE08B7CACD}" type="datetime1">
              <a:rPr lang="en-US" noProof="0" smtClean="0"/>
              <a:t>2/11/2026</a:t>
            </a:fld>
            <a:endParaRPr lang="en-US" noProof="0"/>
          </a:p>
        </p:txBody>
      </p:sp>
      <p:sp>
        <p:nvSpPr>
          <p:cNvPr id="12" name="Footer Placeholder 11"/>
          <p:cNvSpPr>
            <a:spLocks noGrp="1"/>
          </p:cNvSpPr>
          <p:nvPr>
            <p:ph type="ftr" sz="quarter" idx="16"/>
          </p:nvPr>
        </p:nvSpPr>
        <p:spPr/>
        <p:txBody>
          <a:bodyPr/>
          <a:lstStyle/>
          <a:p>
            <a:r>
              <a:rPr lang="en-US" noProof="0"/>
              <a:t>COMPANY CONFIDENTIAL</a:t>
            </a:r>
          </a:p>
        </p:txBody>
      </p:sp>
      <p:sp>
        <p:nvSpPr>
          <p:cNvPr id="13" name="Slide Number Placeholder 12"/>
          <p:cNvSpPr>
            <a:spLocks noGrp="1"/>
          </p:cNvSpPr>
          <p:nvPr>
            <p:ph type="sldNum" sz="quarter" idx="17"/>
          </p:nvPr>
        </p:nvSpPr>
        <p:spPr/>
        <p:txBody>
          <a:bodyPr/>
          <a:lstStyle/>
          <a:p>
            <a:fld id="{6C385236-B7BA-4938-9EA6-6DEC8CA653D7}" type="slidenum">
              <a:rPr lang="en-US" noProof="0" smtClean="0"/>
              <a:pPr/>
              <a:t>‹#›</a:t>
            </a:fld>
            <a:endParaRPr lang="en-US" noProof="0"/>
          </a:p>
        </p:txBody>
      </p:sp>
      <p:sp>
        <p:nvSpPr>
          <p:cNvPr id="16" name="Content Placeholder 15"/>
          <p:cNvSpPr>
            <a:spLocks noGrp="1"/>
          </p:cNvSpPr>
          <p:nvPr>
            <p:ph sz="quarter" idx="18"/>
          </p:nvPr>
        </p:nvSpPr>
        <p:spPr>
          <a:xfrm>
            <a:off x="360000"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5"/>
          <p:cNvSpPr>
            <a:spLocks noGrp="1"/>
          </p:cNvSpPr>
          <p:nvPr>
            <p:ph sz="quarter" idx="19"/>
          </p:nvPr>
        </p:nvSpPr>
        <p:spPr>
          <a:xfrm>
            <a:off x="8151448"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itle 17"/>
          <p:cNvSpPr>
            <a:spLocks noGrp="1"/>
          </p:cNvSpPr>
          <p:nvPr>
            <p:ph type="title"/>
          </p:nvPr>
        </p:nvSpPr>
        <p:spPr/>
        <p:txBody>
          <a:bodyPr/>
          <a:lstStyle/>
          <a:p>
            <a:r>
              <a:rPr lang="en-US" noProof="0"/>
              <a:t>Click to edit Master title style</a:t>
            </a:r>
          </a:p>
        </p:txBody>
      </p:sp>
      <p:sp>
        <p:nvSpPr>
          <p:cNvPr id="8" name="Content Placeholder 15">
            <a:extLst>
              <a:ext uri="{FF2B5EF4-FFF2-40B4-BE49-F238E27FC236}">
                <a16:creationId xmlns:a16="http://schemas.microsoft.com/office/drawing/2014/main" id="{A11ADACD-4CA6-4021-9C9D-914DFA3C7E4A}"/>
              </a:ext>
            </a:extLst>
          </p:cNvPr>
          <p:cNvSpPr>
            <a:spLocks noGrp="1"/>
          </p:cNvSpPr>
          <p:nvPr>
            <p:ph sz="quarter" idx="20"/>
          </p:nvPr>
        </p:nvSpPr>
        <p:spPr>
          <a:xfrm>
            <a:off x="4252914" y="1346402"/>
            <a:ext cx="3678601" cy="49369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032480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A0ABC626-455B-41B0-A0E7-A5E156590607}" type="datetime1">
              <a:rPr lang="en-US" smtClean="0"/>
              <a:pPr/>
              <a:t>2/11/2026</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n-US"/>
              <a:t>COMPANY CONFIDENTIAL</a:t>
            </a:r>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n-US"/>
              <a:t>COMPANY CONFIDENTIAL</a:t>
            </a:r>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0ABC626-455B-41B0-A0E7-A5E156590607}" type="datetime1">
              <a:rPr lang="en-US" smtClean="0"/>
              <a:pPr/>
              <a:t>2/11/2026</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n-US"/>
              <a:t>COMPANY CONFIDENTIAL</a:t>
            </a:r>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A0ABC626-455B-41B0-A0E7-A5E156590607}" type="datetime1">
              <a:rPr lang="en-US" smtClean="0"/>
              <a:pPr/>
              <a:t>2/11/2026</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n-US"/>
              <a:t>COMPANY CONFIDENTIAL</a:t>
            </a:r>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a:t>Click to insert </a:t>
            </a:r>
            <a:r>
              <a:rPr lang="en-US" err="1"/>
              <a:t>subheadline</a:t>
            </a:r>
            <a:endParaRPr lang="en-US"/>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oleObject" Target="../embeddings/oleObject6.bin"/><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ags" Target="../tags/tag1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0"/>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1" imgW="270" imgH="270" progId="TCLayout.ActiveDocument.1">
                  <p:embed/>
                </p:oleObj>
              </mc:Choice>
              <mc:Fallback>
                <p:oleObj name="think-cell Slide" r:id="rId21" imgW="270" imgH="270" progId="TCLayout.ActiveDocument.1">
                  <p:embed/>
                  <p:pic>
                    <p:nvPicPr>
                      <p:cNvPr id="7" name="Object 6" hidden="1"/>
                      <p:cNvPicPr/>
                      <p:nvPr/>
                    </p:nvPicPr>
                    <p:blipFill>
                      <a:blip r:embed="rId22"/>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2/11/2026</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5"/>
            </p:custDataLst>
            <p:extLst>
              <p:ext uri="{D42A27DB-BD31-4B8C-83A1-F6EECF244321}">
                <p14:modId xmlns:p14="http://schemas.microsoft.com/office/powerpoint/2010/main" val="203593050"/>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7" name="Object 6" hidden="1"/>
                      <p:cNvPicPr/>
                      <p:nvPr/>
                    </p:nvPicPr>
                    <p:blipFill>
                      <a:blip r:embed="rId27"/>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3008551"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A0ABC626-455B-41B0-A0E7-A5E156590607}" type="datetime1">
              <a:rPr lang="en-US" smtClean="0"/>
              <a:pPr/>
              <a:t>2/11/2026</a:t>
            </a:fld>
            <a:endParaRPr lang="en-US"/>
          </a:p>
        </p:txBody>
      </p:sp>
      <p:sp>
        <p:nvSpPr>
          <p:cNvPr id="5" name="Footer Placeholder 4"/>
          <p:cNvSpPr>
            <a:spLocks noGrp="1"/>
          </p:cNvSpPr>
          <p:nvPr>
            <p:ph type="ftr" sz="quarter" idx="3"/>
          </p:nvPr>
        </p:nvSpPr>
        <p:spPr>
          <a:xfrm>
            <a:off x="920896" y="6529068"/>
            <a:ext cx="2087655"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n-US"/>
              <a:t>COMPANY CONFIDENTIAL</a:t>
            </a:r>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9617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7" r:id="rId19"/>
    <p:sldLayoutId id="2147483759" r:id="rId20"/>
    <p:sldLayoutId id="2147483760" r:id="rId21"/>
    <p:sldLayoutId id="2147483761" r:id="rId22"/>
    <p:sldLayoutId id="2147483764" r:id="rId23"/>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p15:clr>
            <a:srgbClr val="F26B43"/>
          </p15:clr>
        </p15:guide>
        <p15:guide id="2" pos="302">
          <p15:clr>
            <a:srgbClr val="F26B43"/>
          </p15:clr>
        </p15:guide>
        <p15:guide id="4" orient="horz" pos="3952">
          <p15:clr>
            <a:srgbClr val="F26B43"/>
          </p15:clr>
        </p15:guide>
        <p15:guide id="5" pos="7378">
          <p15:clr>
            <a:srgbClr val="F26B43"/>
          </p15:clr>
        </p15:guide>
        <p15:guide id="10" orient="horz" pos="890">
          <p15:clr>
            <a:srgbClr val="F26B43"/>
          </p15:clr>
        </p15:guide>
        <p15:guide id="18" pos="1317">
          <p15:clr>
            <a:srgbClr val="A4A3A4"/>
          </p15:clr>
        </p15:guide>
        <p15:guide id="19" pos="1452">
          <p15:clr>
            <a:srgbClr val="A4A3A4"/>
          </p15:clr>
        </p15:guide>
        <p15:guide id="22" pos="2544">
          <p15:clr>
            <a:srgbClr val="A4A3A4"/>
          </p15:clr>
        </p15:guide>
        <p15:guide id="23" pos="2679">
          <p15:clr>
            <a:srgbClr val="A4A3A4"/>
          </p15:clr>
        </p15:guide>
        <p15:guide id="26" pos="3771">
          <p15:clr>
            <a:srgbClr val="A4A3A4"/>
          </p15:clr>
        </p15:guide>
        <p15:guide id="27" pos="3906">
          <p15:clr>
            <a:srgbClr val="A4A3A4"/>
          </p15:clr>
        </p15:guide>
        <p15:guide id="30" pos="4998">
          <p15:clr>
            <a:srgbClr val="A4A3A4"/>
          </p15:clr>
        </p15:guide>
        <p15:guide id="31" pos="5133">
          <p15:clr>
            <a:srgbClr val="A4A3A4"/>
          </p15:clr>
        </p15:guide>
        <p15:guide id="34" pos="6225">
          <p15:clr>
            <a:srgbClr val="A4A3A4"/>
          </p15:clr>
        </p15:guide>
        <p15:guide id="35" pos="6360">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10.bin"/><Relationship Id="rId7" Type="http://schemas.openxmlformats.org/officeDocument/2006/relationships/image" Target="../media/image30.png"/><Relationship Id="rId2" Type="http://schemas.openxmlformats.org/officeDocument/2006/relationships/slideLayout" Target="../slideLayouts/slideLayout41.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8.png"/><Relationship Id="rId2" Type="http://schemas.openxmlformats.org/officeDocument/2006/relationships/slideLayout" Target="../slideLayouts/slideLayout34.xml"/><Relationship Id="rId1" Type="http://schemas.openxmlformats.org/officeDocument/2006/relationships/tags" Target="../tags/tag34.xml"/><Relationship Id="rId6" Type="http://schemas.openxmlformats.org/officeDocument/2006/relationships/image" Target="../media/image57.emf"/><Relationship Id="rId5" Type="http://schemas.openxmlformats.org/officeDocument/2006/relationships/oleObject" Target="../embeddings/oleObject11.bin"/><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Layout" Target="../slideLayouts/slideLayout27.xml"/><Relationship Id="rId7" Type="http://schemas.openxmlformats.org/officeDocument/2006/relationships/chart" Target="../charts/chart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59.emf"/><Relationship Id="rId5" Type="http://schemas.openxmlformats.org/officeDocument/2006/relationships/oleObject" Target="../embeddings/oleObject12.bin"/><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3" Type="http://schemas.openxmlformats.org/officeDocument/2006/relationships/tags" Target="../tags/tag49.xml"/><Relationship Id="rId18" Type="http://schemas.openxmlformats.org/officeDocument/2006/relationships/tags" Target="../tags/tag54.xml"/><Relationship Id="rId26" Type="http://schemas.openxmlformats.org/officeDocument/2006/relationships/tags" Target="../tags/tag62.xml"/><Relationship Id="rId21" Type="http://schemas.openxmlformats.org/officeDocument/2006/relationships/tags" Target="../tags/tag57.xml"/><Relationship Id="rId34" Type="http://schemas.openxmlformats.org/officeDocument/2006/relationships/oleObject" Target="../embeddings/oleObject13.bin"/><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tags" Target="../tags/tag53.xml"/><Relationship Id="rId25" Type="http://schemas.openxmlformats.org/officeDocument/2006/relationships/tags" Target="../tags/tag61.xml"/><Relationship Id="rId33" Type="http://schemas.openxmlformats.org/officeDocument/2006/relationships/slideLayout" Target="../slideLayouts/slideLayout31.xml"/><Relationship Id="rId2" Type="http://schemas.openxmlformats.org/officeDocument/2006/relationships/tags" Target="../tags/tag38.xml"/><Relationship Id="rId16" Type="http://schemas.openxmlformats.org/officeDocument/2006/relationships/tags" Target="../tags/tag52.xml"/><Relationship Id="rId20" Type="http://schemas.openxmlformats.org/officeDocument/2006/relationships/tags" Target="../tags/tag56.xml"/><Relationship Id="rId29" Type="http://schemas.openxmlformats.org/officeDocument/2006/relationships/tags" Target="../tags/tag65.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tags" Target="../tags/tag60.xml"/><Relationship Id="rId32" Type="http://schemas.openxmlformats.org/officeDocument/2006/relationships/tags" Target="../tags/tag68.xml"/><Relationship Id="rId37" Type="http://schemas.openxmlformats.org/officeDocument/2006/relationships/image" Target="../media/image60.png"/><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tags" Target="../tags/tag59.xml"/><Relationship Id="rId28" Type="http://schemas.openxmlformats.org/officeDocument/2006/relationships/tags" Target="../tags/tag64.xml"/><Relationship Id="rId36" Type="http://schemas.openxmlformats.org/officeDocument/2006/relationships/chart" Target="../charts/chart3.xml"/><Relationship Id="rId10" Type="http://schemas.openxmlformats.org/officeDocument/2006/relationships/tags" Target="../tags/tag46.xml"/><Relationship Id="rId19" Type="http://schemas.openxmlformats.org/officeDocument/2006/relationships/tags" Target="../tags/tag55.xml"/><Relationship Id="rId31" Type="http://schemas.openxmlformats.org/officeDocument/2006/relationships/tags" Target="../tags/tag67.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tags" Target="../tags/tag58.xml"/><Relationship Id="rId27" Type="http://schemas.openxmlformats.org/officeDocument/2006/relationships/tags" Target="../tags/tag63.xml"/><Relationship Id="rId30" Type="http://schemas.openxmlformats.org/officeDocument/2006/relationships/tags" Target="../tags/tag66.xml"/><Relationship Id="rId35" Type="http://schemas.openxmlformats.org/officeDocument/2006/relationships/image" Target="../media/image59.emf"/><Relationship Id="rId8" Type="http://schemas.openxmlformats.org/officeDocument/2006/relationships/tags" Target="../tags/tag44.xml"/><Relationship Id="rId3" Type="http://schemas.openxmlformats.org/officeDocument/2006/relationships/tags" Target="../tags/tag39.xml"/></Relationships>
</file>

<file path=ppt/slides/_rels/slide31.xml.rels><?xml version="1.0" encoding="UTF-8" standalone="yes"?>
<Relationships xmlns="http://schemas.openxmlformats.org/package/2006/relationships"><Relationship Id="rId3" Type="http://schemas.openxmlformats.org/officeDocument/2006/relationships/hyperlink" Target="https://www.eu-nited.net/cms/index.php?idart=3352" TargetMode="External"/><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2.xml"/><Relationship Id="rId1" Type="http://schemas.openxmlformats.org/officeDocument/2006/relationships/tags" Target="../tags/tag69.xml"/><Relationship Id="rId5" Type="http://schemas.openxmlformats.org/officeDocument/2006/relationships/image" Target="../media/image12.jpeg"/><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4.jpeg"/><Relationship Id="rId1" Type="http://schemas.openxmlformats.org/officeDocument/2006/relationships/slideLayout" Target="../slideLayouts/slideLayout26.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1.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2.xml"/><Relationship Id="rId6" Type="http://schemas.openxmlformats.org/officeDocument/2006/relationships/image" Target="../media/image15.jpeg"/><Relationship Id="rId5" Type="http://schemas.openxmlformats.org/officeDocument/2006/relationships/image" Target="../media/image13.emf"/><Relationship Id="rId4" Type="http://schemas.openxmlformats.org/officeDocument/2006/relationships/oleObject" Target="../embeddings/oleObject9.bin"/></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594A80-3DBA-E4CD-687A-F94A1D9F3B99}"/>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0"/>
            <a:ext cx="12192000" cy="6273800"/>
          </a:xfrm>
          <a:prstGeom prst="rect">
            <a:avLst/>
          </a:prstGeom>
        </p:spPr>
      </p:pic>
      <p:sp>
        <p:nvSpPr>
          <p:cNvPr id="3" name="Title 2">
            <a:extLst>
              <a:ext uri="{FF2B5EF4-FFF2-40B4-BE49-F238E27FC236}">
                <a16:creationId xmlns:a16="http://schemas.microsoft.com/office/drawing/2014/main" id="{59348255-D225-7243-92AA-22DACABAB8FF}"/>
              </a:ext>
            </a:extLst>
          </p:cNvPr>
          <p:cNvSpPr>
            <a:spLocks noGrp="1"/>
          </p:cNvSpPr>
          <p:nvPr>
            <p:ph type="title"/>
          </p:nvPr>
        </p:nvSpPr>
        <p:spPr>
          <a:xfrm>
            <a:off x="479425" y="669851"/>
            <a:ext cx="11233150" cy="1169582"/>
          </a:xfrm>
        </p:spPr>
        <p:txBody>
          <a:bodyPr anchor="t">
            <a:normAutofit/>
          </a:bodyPr>
          <a:lstStyle/>
          <a:p>
            <a:pPr rtl="0"/>
            <a:r>
              <a:rPr lang="el" b="1" i="0" u="none" baseline="0"/>
              <a:t>Νέα σειρά MH: </a:t>
            </a:r>
            <a:br>
              <a:rPr lang="el"/>
            </a:br>
            <a:r>
              <a:rPr lang="el" b="1" i="0" u="none" baseline="0"/>
              <a:t>Παρουσίαση πωλήσεων</a:t>
            </a:r>
          </a:p>
        </p:txBody>
      </p:sp>
    </p:spTree>
    <p:extLst>
      <p:ext uri="{BB962C8B-B14F-4D97-AF65-F5344CB8AC3E}">
        <p14:creationId xmlns:p14="http://schemas.microsoft.com/office/powerpoint/2010/main" val="23238588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pPr algn="l" rtl="0"/>
            <a:r>
              <a:rPr lang="el" b="1" i="0" u="none" baseline="0"/>
              <a:t>4</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pPr algn="l" rtl="0"/>
            <a:r>
              <a:rPr lang="el" b="0" i="0" u="none" baseline="0"/>
              <a:t>Προϊόν </a:t>
            </a:r>
          </a:p>
          <a:p>
            <a:endParaRPr lang="el"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pPr algn="l" rtl="0"/>
            <a:fld id="{6C385236-B7BA-4938-9EA6-6DEC8CA653D7}" type="slidenum">
              <a:rPr/>
              <a:pPr/>
              <a:t>10</a:t>
            </a:fld>
            <a:endParaRPr lang="el" noProof="0" dirty="0"/>
          </a:p>
        </p:txBody>
      </p:sp>
    </p:spTree>
    <p:extLst>
      <p:ext uri="{BB962C8B-B14F-4D97-AF65-F5344CB8AC3E}">
        <p14:creationId xmlns:p14="http://schemas.microsoft.com/office/powerpoint/2010/main" val="421714904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6454F-E126-4A84-F8EC-77661FAC2454}"/>
              </a:ext>
            </a:extLst>
          </p:cNvPr>
          <p:cNvSpPr>
            <a:spLocks noGrp="1"/>
          </p:cNvSpPr>
          <p:nvPr>
            <p:ph sz="quarter" idx="18"/>
          </p:nvPr>
        </p:nvSpPr>
        <p:spPr>
          <a:xfrm>
            <a:off x="479425" y="1520455"/>
            <a:ext cx="3559175" cy="4610837"/>
          </a:xfrm>
        </p:spPr>
        <p:txBody>
          <a:bodyPr vert="horz" lIns="216000" tIns="1656000" rIns="180000" bIns="216000" rtlCol="0" anchor="t">
            <a:normAutofit lnSpcReduction="10000"/>
          </a:bodyPr>
          <a:lstStyle/>
          <a:p>
            <a:pPr marL="0" indent="0" algn="l" rtl="0">
              <a:buNone/>
            </a:pPr>
            <a:r>
              <a:rPr lang="el" sz="1600" b="1" i="0" u="none" baseline="0">
                <a:solidFill>
                  <a:schemeClr val="accent3"/>
                </a:solidFill>
                <a:latin typeface="+mj-lt"/>
                <a:ea typeface="+mj-lt"/>
                <a:cs typeface="+mj-lt"/>
              </a:rPr>
              <a:t>Απόδοση</a:t>
            </a:r>
          </a:p>
          <a:p>
            <a:pPr marL="0" indent="0" algn="l" rtl="0">
              <a:buNone/>
            </a:pPr>
            <a:endParaRPr lang="el" b="1" noProof="0" dirty="0"/>
          </a:p>
          <a:p>
            <a:pPr marL="0" indent="0" algn="l" rtl="0">
              <a:lnSpc>
                <a:spcPct val="120000"/>
              </a:lnSpc>
              <a:spcBef>
                <a:spcPts val="0"/>
              </a:spcBef>
              <a:buNone/>
            </a:pPr>
            <a:r>
              <a:rPr lang="el" b="0" i="0" u="none" baseline="0"/>
              <a:t>Καινοτόμος, αποδοτική και κατασκευασμένη για να διαρκεί, η προηγμένη και κορυφαία τεχνολογία μας μεγιστοποιεί την απόδοση, μειώνει το κόστος και προσαρμόζεται στις διαφορετικές ανάγκες της βιομηχανίας, εξασφαλίζοντας παράλληλα ανθεκτικότητα και μέγιστο χρόνο λειτουργίας.</a:t>
            </a:r>
            <a:endParaRPr lang="el" noProof="0" dirty="0">
              <a:ea typeface="Roboto Light"/>
              <a:cs typeface="Roboto Light"/>
            </a:endParaRPr>
          </a:p>
          <a:p>
            <a:pPr marL="0" indent="0" algn="l" rtl="0">
              <a:buNone/>
            </a:pPr>
            <a:endParaRPr lang="el" noProof="0" dirty="0"/>
          </a:p>
        </p:txBody>
      </p:sp>
      <p:sp>
        <p:nvSpPr>
          <p:cNvPr id="5" name="Text Placeholder 4">
            <a:extLst>
              <a:ext uri="{FF2B5EF4-FFF2-40B4-BE49-F238E27FC236}">
                <a16:creationId xmlns:a16="http://schemas.microsoft.com/office/drawing/2014/main" id="{A0131AD9-C61C-9C34-30BA-930D18D744FB}"/>
              </a:ext>
            </a:extLst>
          </p:cNvPr>
          <p:cNvSpPr>
            <a:spLocks noGrp="1"/>
          </p:cNvSpPr>
          <p:nvPr>
            <p:ph sz="quarter" idx="21"/>
          </p:nvPr>
        </p:nvSpPr>
        <p:spPr>
          <a:xfrm>
            <a:off x="4316412" y="1519200"/>
            <a:ext cx="3559175" cy="4610837"/>
          </a:xfrm>
        </p:spPr>
        <p:txBody>
          <a:bodyPr vert="horz" lIns="216000" tIns="1656000" rIns="180000" bIns="216000" rtlCol="0" anchor="t">
            <a:normAutofit/>
          </a:bodyPr>
          <a:lstStyle/>
          <a:p>
            <a:pPr marL="0" indent="0" algn="l" rtl="0">
              <a:buNone/>
            </a:pPr>
            <a:r>
              <a:rPr lang="el" sz="1600" b="1" i="0" u="none" baseline="0">
                <a:solidFill>
                  <a:schemeClr val="accent3"/>
                </a:solidFill>
                <a:latin typeface="Roboto Bold"/>
                <a:ea typeface="Roboto Bold"/>
                <a:cs typeface="Roboto Bold"/>
              </a:rPr>
              <a:t>Έλεγχος</a:t>
            </a:r>
          </a:p>
          <a:p>
            <a:pPr marL="0" indent="0" algn="l" rtl="0">
              <a:buNone/>
            </a:pPr>
            <a:endParaRPr lang="el" b="1" noProof="0" dirty="0"/>
          </a:p>
          <a:p>
            <a:pPr marL="0" indent="0" algn="l" rtl="0">
              <a:lnSpc>
                <a:spcPct val="120000"/>
              </a:lnSpc>
              <a:spcBef>
                <a:spcPts val="0"/>
              </a:spcBef>
              <a:buNone/>
            </a:pPr>
            <a:r>
              <a:rPr lang="el" b="0" i="0" u="none" baseline="0"/>
              <a:t>Έξυπνες, προσαρμόσιμες και φιλικές προς τον χρήστη, οι λύσεις μας προσφέρουν ευελιξία καυσίμων, διαισθητικά χειριστήρια και έχουν σχεδιαστεί για να βελτιώνουν την αποδοτικότητα, τη συνέπεια και την ευκολία λειτουργίας σε όλους τους κλάδους.</a:t>
            </a:r>
            <a:endParaRPr lang="el" noProof="0" dirty="0">
              <a:ea typeface="Roboto Light"/>
              <a:cs typeface="Roboto Light"/>
            </a:endParaRPr>
          </a:p>
          <a:p>
            <a:pPr marL="0" indent="0" algn="l" rtl="0">
              <a:buNone/>
            </a:pPr>
            <a:endParaRPr lang="el" b="1" noProof="0" dirty="0"/>
          </a:p>
        </p:txBody>
      </p:sp>
      <p:sp>
        <p:nvSpPr>
          <p:cNvPr id="19" name="Content Placeholder 3">
            <a:extLst>
              <a:ext uri="{FF2B5EF4-FFF2-40B4-BE49-F238E27FC236}">
                <a16:creationId xmlns:a16="http://schemas.microsoft.com/office/drawing/2014/main" id="{7ECAF9B6-A1DC-CF7F-3958-D95732680E58}"/>
              </a:ext>
            </a:extLst>
          </p:cNvPr>
          <p:cNvSpPr>
            <a:spLocks noGrp="1"/>
          </p:cNvSpPr>
          <p:nvPr>
            <p:ph sz="quarter" idx="22"/>
          </p:nvPr>
        </p:nvSpPr>
        <p:spPr>
          <a:xfrm>
            <a:off x="8153400" y="1520455"/>
            <a:ext cx="3559175" cy="4610837"/>
          </a:xfrm>
        </p:spPr>
        <p:txBody>
          <a:bodyPr vert="horz" lIns="216000" tIns="1656000" rIns="180000" bIns="216000" rtlCol="0" anchor="t">
            <a:noAutofit/>
          </a:bodyPr>
          <a:lstStyle/>
          <a:p>
            <a:pPr marL="0" indent="0" algn="l" rtl="0">
              <a:buNone/>
            </a:pPr>
            <a:r>
              <a:rPr lang="el" sz="1600" b="1" i="0" u="none" baseline="0">
                <a:solidFill>
                  <a:schemeClr val="accent3"/>
                </a:solidFill>
                <a:latin typeface="+mj-lt"/>
                <a:ea typeface="+mj-lt"/>
                <a:cs typeface="+mj-lt"/>
              </a:rPr>
              <a:t>Βιωσιμότητα</a:t>
            </a:r>
          </a:p>
          <a:p>
            <a:pPr marL="0" indent="0" algn="l" rtl="0">
              <a:buNone/>
            </a:pPr>
            <a:endParaRPr lang="el" b="1" noProof="0" dirty="0"/>
          </a:p>
          <a:p>
            <a:pPr marL="0" indent="0" algn="l" rtl="0">
              <a:lnSpc>
                <a:spcPct val="120000"/>
              </a:lnSpc>
              <a:spcBef>
                <a:spcPts val="0"/>
              </a:spcBef>
              <a:buNone/>
            </a:pPr>
            <a:r>
              <a:rPr lang="el" b="0" i="0" u="none" baseline="0"/>
              <a:t>Βιώσιμες, οικονομικά αποδοτικές και φιλικές προς το σέρβις - οι λύσεις μας μειώνουν τις εκπομπές CO₂ έως και 80%, ελαττώνουν το λειτουργικό κόστος και ελαχιστοποιούν τον χρόνο εκτός λειτουργίας με έξυπνα διαγνωστικά, καθοδηγούμενη συντήρηση και απρόσκοπτη υποστήριξη σέρβις.</a:t>
            </a:r>
            <a:endParaRPr lang="el" noProof="0" dirty="0">
              <a:ea typeface="Roboto Light"/>
              <a:cs typeface="Roboto Light"/>
            </a:endParaRPr>
          </a:p>
          <a:p>
            <a:pPr marL="0" indent="0" algn="l" rtl="0">
              <a:buNone/>
            </a:pPr>
            <a:endParaRPr lang="el" b="1" noProof="0" dirty="0"/>
          </a:p>
        </p:txBody>
      </p:sp>
      <p:sp>
        <p:nvSpPr>
          <p:cNvPr id="10" name="Footer Placeholder 9">
            <a:extLst>
              <a:ext uri="{FF2B5EF4-FFF2-40B4-BE49-F238E27FC236}">
                <a16:creationId xmlns:a16="http://schemas.microsoft.com/office/drawing/2014/main" id="{0457109C-1BAE-8402-14CB-D31259068B27}"/>
              </a:ext>
            </a:extLst>
          </p:cNvPr>
          <p:cNvSpPr>
            <a:spLocks noGrp="1"/>
          </p:cNvSpPr>
          <p:nvPr>
            <p:ph type="ftr" sz="quarter" idx="24"/>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11" name="Slide Number Placeholder 10">
            <a:extLst>
              <a:ext uri="{FF2B5EF4-FFF2-40B4-BE49-F238E27FC236}">
                <a16:creationId xmlns:a16="http://schemas.microsoft.com/office/drawing/2014/main" id="{3EAC0A30-D522-A73F-A317-3D5B3675CD10}"/>
              </a:ext>
            </a:extLst>
          </p:cNvPr>
          <p:cNvSpPr>
            <a:spLocks noGrp="1"/>
          </p:cNvSpPr>
          <p:nvPr>
            <p:ph type="sldNum" sz="quarter" idx="25"/>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11</a:t>
            </a:fld>
            <a:endParaRPr lang="el" noProof="0" dirty="0"/>
          </a:p>
        </p:txBody>
      </p:sp>
      <p:sp>
        <p:nvSpPr>
          <p:cNvPr id="20" name="Text Placeholder 6">
            <a:extLst>
              <a:ext uri="{FF2B5EF4-FFF2-40B4-BE49-F238E27FC236}">
                <a16:creationId xmlns:a16="http://schemas.microsoft.com/office/drawing/2014/main" id="{202264A9-FE14-B35E-8B01-91EBAB03F782}"/>
              </a:ext>
            </a:extLst>
          </p:cNvPr>
          <p:cNvSpPr>
            <a:spLocks noGrp="1"/>
          </p:cNvSpPr>
          <p:nvPr>
            <p:ph type="body" sz="quarter" idx="14"/>
          </p:nvPr>
        </p:nvSpPr>
        <p:spPr>
          <a:xfrm>
            <a:off x="475521" y="873877"/>
            <a:ext cx="11235102" cy="376456"/>
          </a:xfrm>
        </p:spPr>
        <p:txBody>
          <a:bodyPr/>
          <a:lstStyle/>
          <a:p>
            <a:pPr algn="l" rtl="0"/>
            <a:r>
              <a:rPr lang="el" b="0" i="0" u="none" baseline="0"/>
              <a:t>Υψηλή αποδοτικότητα και έλεγχος </a:t>
            </a:r>
          </a:p>
        </p:txBody>
      </p:sp>
      <p:sp>
        <p:nvSpPr>
          <p:cNvPr id="13" name="Title 12">
            <a:extLst>
              <a:ext uri="{FF2B5EF4-FFF2-40B4-BE49-F238E27FC236}">
                <a16:creationId xmlns:a16="http://schemas.microsoft.com/office/drawing/2014/main" id="{B3176715-B1CF-4CF2-56ED-17A9557A148D}"/>
              </a:ext>
            </a:extLst>
          </p:cNvPr>
          <p:cNvSpPr>
            <a:spLocks noGrp="1"/>
          </p:cNvSpPr>
          <p:nvPr>
            <p:ph type="title"/>
          </p:nvPr>
        </p:nvSpPr>
        <p:spPr>
          <a:xfrm>
            <a:off x="479425" y="494490"/>
            <a:ext cx="11233150" cy="388013"/>
          </a:xfrm>
        </p:spPr>
        <p:txBody>
          <a:bodyPr anchor="t">
            <a:normAutofit/>
          </a:bodyPr>
          <a:lstStyle/>
          <a:p>
            <a:pPr algn="l" rtl="0"/>
            <a:r>
              <a:rPr lang="el" sz="2400" b="1" i="0" u="none" baseline="0"/>
              <a:t>Σχεδίαση και κατασκευή για υψηλή απόδοση</a:t>
            </a:r>
          </a:p>
        </p:txBody>
      </p:sp>
      <p:pic>
        <p:nvPicPr>
          <p:cNvPr id="6" name="Graphic 5">
            <a:extLst>
              <a:ext uri="{FF2B5EF4-FFF2-40B4-BE49-F238E27FC236}">
                <a16:creationId xmlns:a16="http://schemas.microsoft.com/office/drawing/2014/main" id="{C1D53E68-680D-1202-CE73-BC2698C706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4529" y="1846736"/>
            <a:ext cx="1550688" cy="869898"/>
          </a:xfrm>
          <a:prstGeom prst="rect">
            <a:avLst/>
          </a:prstGeom>
        </p:spPr>
      </p:pic>
      <p:pic>
        <p:nvPicPr>
          <p:cNvPr id="8" name="Graphic 7">
            <a:extLst>
              <a:ext uri="{FF2B5EF4-FFF2-40B4-BE49-F238E27FC236}">
                <a16:creationId xmlns:a16="http://schemas.microsoft.com/office/drawing/2014/main" id="{C661269D-AD71-1DAB-245C-8E7ED0BA3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6104" y="1750980"/>
            <a:ext cx="1113766" cy="1113766"/>
          </a:xfrm>
          <a:prstGeom prst="rect">
            <a:avLst/>
          </a:prstGeom>
        </p:spPr>
      </p:pic>
      <p:pic>
        <p:nvPicPr>
          <p:cNvPr id="7" name="Graphic 6">
            <a:extLst>
              <a:ext uri="{FF2B5EF4-FFF2-40B4-BE49-F238E27FC236}">
                <a16:creationId xmlns:a16="http://schemas.microsoft.com/office/drawing/2014/main" id="{8A3D0ECE-611D-9C71-DABE-9654F9A002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08718" y="1793110"/>
            <a:ext cx="1168707" cy="1192558"/>
          </a:xfrm>
          <a:prstGeom prst="rect">
            <a:avLst/>
          </a:prstGeom>
        </p:spPr>
      </p:pic>
    </p:spTree>
    <p:extLst>
      <p:ext uri="{BB962C8B-B14F-4D97-AF65-F5344CB8AC3E}">
        <p14:creationId xmlns:p14="http://schemas.microsoft.com/office/powerpoint/2010/main" val="23850767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A618-52C9-A0C8-F581-12FD29BAA8B3}"/>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95DF2D06-06FF-A3B9-D211-0694C7D42532}"/>
              </a:ext>
            </a:extLst>
          </p:cNvPr>
          <p:cNvSpPr txBox="1">
            <a:spLocks/>
          </p:cNvSpPr>
          <p:nvPr/>
        </p:nvSpPr>
        <p:spPr>
          <a:xfrm>
            <a:off x="7934325" y="0"/>
            <a:ext cx="4257674"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noProof="0" dirty="0"/>
          </a:p>
        </p:txBody>
      </p:sp>
      <p:sp>
        <p:nvSpPr>
          <p:cNvPr id="2" name="Pladsholder til sidefod 1">
            <a:extLst>
              <a:ext uri="{FF2B5EF4-FFF2-40B4-BE49-F238E27FC236}">
                <a16:creationId xmlns:a16="http://schemas.microsoft.com/office/drawing/2014/main" id="{501868B3-3D7C-163B-86BA-861BEEAA441D}"/>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3" name="Pladsholder til slidenummer 2">
            <a:extLst>
              <a:ext uri="{FF2B5EF4-FFF2-40B4-BE49-F238E27FC236}">
                <a16:creationId xmlns:a16="http://schemas.microsoft.com/office/drawing/2014/main" id="{214C7CC5-5D3F-B8BA-22F9-4DC361739C31}"/>
              </a:ext>
            </a:extLst>
          </p:cNvPr>
          <p:cNvSpPr>
            <a:spLocks noGrp="1"/>
          </p:cNvSpPr>
          <p:nvPr>
            <p:ph type="sldNum" sz="quarter" idx="22"/>
          </p:nvPr>
        </p:nvSpPr>
        <p:spPr/>
        <p:txBody>
          <a:bodyPr/>
          <a:lstStyle/>
          <a:p>
            <a:pPr algn="l" rtl="0"/>
            <a:fld id="{6C385236-B7BA-4938-9EA6-6DEC8CA653D7}" type="slidenum">
              <a:rPr/>
              <a:pPr/>
              <a:t>12</a:t>
            </a:fld>
            <a:endParaRPr lang="el" noProof="0" dirty="0"/>
          </a:p>
        </p:txBody>
      </p:sp>
      <p:sp>
        <p:nvSpPr>
          <p:cNvPr id="4" name="Pladsholder til indhold 3">
            <a:extLst>
              <a:ext uri="{FF2B5EF4-FFF2-40B4-BE49-F238E27FC236}">
                <a16:creationId xmlns:a16="http://schemas.microsoft.com/office/drawing/2014/main" id="{F6E16CC6-B737-FE2E-226A-879EE8EE0D06}"/>
              </a:ext>
            </a:extLst>
          </p:cNvPr>
          <p:cNvSpPr>
            <a:spLocks noGrp="1"/>
          </p:cNvSpPr>
          <p:nvPr>
            <p:ph sz="quarter" idx="18"/>
          </p:nvPr>
        </p:nvSpPr>
        <p:spPr>
          <a:xfrm>
            <a:off x="479425" y="1452216"/>
            <a:ext cx="5453230" cy="376456"/>
          </a:xfrm>
          <a:solidFill>
            <a:schemeClr val="bg1"/>
          </a:solidFill>
          <a:effectLst/>
        </p:spPr>
        <p:txBody>
          <a:bodyPr vert="horz" lIns="0" tIns="0" rIns="0" bIns="0" rtlCol="0" anchor="t">
            <a:noAutofit/>
          </a:bodyPr>
          <a:lstStyle/>
          <a:p>
            <a:pPr marL="0" indent="0" algn="l" rtl="0">
              <a:buNone/>
            </a:pPr>
            <a:r>
              <a:rPr lang="el" sz="1200" b="0" i="0" u="none" baseline="0"/>
              <a:t>Νέα σειρά MH – πλήρης αναβάθμιση της σειράς</a:t>
            </a:r>
            <a:endParaRPr lang="el" sz="1200" noProof="0" dirty="0">
              <a:ea typeface="Roboto Light"/>
              <a:cs typeface="Roboto Light"/>
            </a:endParaRPr>
          </a:p>
        </p:txBody>
      </p:sp>
      <p:sp>
        <p:nvSpPr>
          <p:cNvPr id="5" name="Pladsholder til indhold 4">
            <a:extLst>
              <a:ext uri="{FF2B5EF4-FFF2-40B4-BE49-F238E27FC236}">
                <a16:creationId xmlns:a16="http://schemas.microsoft.com/office/drawing/2014/main" id="{30ACA6E1-4FD7-AB1C-87F9-5DC8DE435580}"/>
              </a:ext>
            </a:extLst>
          </p:cNvPr>
          <p:cNvSpPr>
            <a:spLocks noGrp="1"/>
          </p:cNvSpPr>
          <p:nvPr>
            <p:ph sz="quarter" idx="23"/>
          </p:nvPr>
        </p:nvSpPr>
        <p:spPr>
          <a:xfrm>
            <a:off x="7934326" y="1452216"/>
            <a:ext cx="3776298" cy="4821584"/>
          </a:xfrm>
          <a:solidFill>
            <a:schemeClr val="bg1">
              <a:alpha val="0"/>
            </a:schemeClr>
          </a:solidFill>
          <a:effectLst/>
        </p:spPr>
        <p:txBody>
          <a:bodyPr lIns="288000" tIns="0" rIns="0" bIns="0"/>
          <a:lstStyle/>
          <a:p>
            <a:pPr marL="0" indent="0" algn="l" rtl="0">
              <a:buNone/>
            </a:pPr>
            <a:r>
              <a:rPr lang="el" sz="1200" b="0" i="0" u="none" baseline="0"/>
              <a:t>Λεπτομέρειες ονομασίας</a:t>
            </a:r>
          </a:p>
          <a:p>
            <a:pPr marL="0" indent="0" algn="l" rtl="0">
              <a:buNone/>
            </a:pPr>
            <a:endParaRPr lang="el" sz="900" noProof="0" dirty="0"/>
          </a:p>
          <a:p>
            <a:pPr marL="0" indent="0" algn="l" rtl="0">
              <a:buNone/>
            </a:pPr>
            <a:r>
              <a:rPr lang="el" sz="900" b="1" i="0" u="none" baseline="0"/>
              <a:t>Παράδειγμα</a:t>
            </a:r>
          </a:p>
          <a:p>
            <a:pPr marL="0" indent="0" algn="l" rtl="0">
              <a:buNone/>
            </a:pPr>
            <a:endParaRPr lang="el" sz="900" b="1" noProof="0" dirty="0">
              <a:latin typeface="+mj-lt"/>
            </a:endParaRPr>
          </a:p>
          <a:p>
            <a:pPr marL="0" indent="0" algn="l" rtl="0">
              <a:buNone/>
            </a:pPr>
            <a:r>
              <a:rPr lang="el" sz="1000" b="0" i="0" u="none" baseline="0">
                <a:latin typeface="+mj-lt"/>
                <a:ea typeface="+mj-lt"/>
                <a:cs typeface="+mj-lt"/>
              </a:rPr>
              <a:t>MH35C PAX</a:t>
            </a:r>
          </a:p>
          <a:p>
            <a:pPr marL="0" indent="0" algn="l" rtl="0">
              <a:buNone/>
            </a:pPr>
            <a:r>
              <a:rPr lang="el" sz="1000" b="0" i="0" u="none" baseline="0"/>
              <a:t>MH = Mobile Hot (Φορητό μηχάνημα ζεστού νερού)</a:t>
            </a:r>
          </a:p>
          <a:p>
            <a:pPr marL="0" indent="0" algn="l" rtl="0">
              <a:buNone/>
            </a:pPr>
            <a:r>
              <a:rPr lang="el" sz="1000" b="0" i="0" u="none" baseline="0"/>
              <a:t>3 = Αριθμός της σειράς</a:t>
            </a:r>
          </a:p>
          <a:p>
            <a:pPr marL="0" indent="0" algn="l" rtl="0">
              <a:buNone/>
            </a:pPr>
            <a:r>
              <a:rPr lang="el" sz="1000" b="0" i="0" u="none" baseline="0"/>
              <a:t>5 = Advanced μηχάνημα</a:t>
            </a:r>
          </a:p>
          <a:p>
            <a:pPr marL="0" indent="0" algn="l" rtl="0">
              <a:buNone/>
            </a:pPr>
            <a:r>
              <a:rPr lang="el" sz="1000" b="0" i="0" u="none" baseline="0"/>
              <a:t>C = Μηχάνημα μικρού μεγέθους με μοτέρ 2800 σ.α.λ</a:t>
            </a:r>
          </a:p>
          <a:p>
            <a:pPr marL="0" indent="0" algn="l" rtl="0">
              <a:buNone/>
            </a:pPr>
            <a:r>
              <a:rPr lang="el" sz="1000" b="0" i="0" u="none" baseline="0"/>
              <a:t>PA = Ενεργοποίηση με πίεση </a:t>
            </a:r>
          </a:p>
          <a:p>
            <a:pPr marL="0" indent="0" algn="l" rtl="0">
              <a:buNone/>
            </a:pPr>
            <a:r>
              <a:rPr lang="el" sz="1000" b="0" i="0" u="none" baseline="0"/>
              <a:t>X = Καρούλι εύκαμπτου σωλήνα</a:t>
            </a:r>
          </a:p>
          <a:p>
            <a:pPr marL="0" indent="0" algn="l" rtl="0">
              <a:buNone/>
            </a:pPr>
            <a:r>
              <a:rPr lang="el" sz="1000" b="0" i="0" u="none" baseline="0"/>
              <a:t>		</a:t>
            </a:r>
          </a:p>
          <a:p>
            <a:pPr marL="0" indent="0" algn="l" rtl="0">
              <a:buNone/>
            </a:pPr>
            <a:r>
              <a:rPr lang="el" sz="1000" b="0" i="0" u="none" baseline="0">
                <a:latin typeface="+mj-lt"/>
                <a:ea typeface="+mj-lt"/>
                <a:cs typeface="+mj-lt"/>
              </a:rPr>
              <a:t>MH50M PA</a:t>
            </a:r>
          </a:p>
          <a:p>
            <a:pPr marL="0" indent="0" algn="l" rtl="0">
              <a:buNone/>
            </a:pPr>
            <a:r>
              <a:rPr lang="el" sz="1000" b="0" i="0" u="none" baseline="0"/>
              <a:t>MH = Mobile Hot (Φορητό μηχάνημα ζεστού νερού)</a:t>
            </a:r>
          </a:p>
          <a:p>
            <a:pPr marL="0" indent="0" algn="l" rtl="0">
              <a:buNone/>
            </a:pPr>
            <a:r>
              <a:rPr lang="el" sz="1000" b="0" i="0" u="none" baseline="0"/>
              <a:t>5 = Αριθμός της σειράς</a:t>
            </a:r>
          </a:p>
          <a:p>
            <a:pPr marL="0" indent="0" algn="l" rtl="0">
              <a:buNone/>
            </a:pPr>
            <a:r>
              <a:rPr lang="el" sz="1000" b="0" i="0" u="none" baseline="0"/>
              <a:t>0 = Standard μηχάνημα</a:t>
            </a:r>
          </a:p>
          <a:p>
            <a:pPr marL="0" indent="0" algn="l" rtl="0">
              <a:buNone/>
            </a:pPr>
            <a:r>
              <a:rPr lang="el" sz="1000" b="0" i="0" u="none" baseline="0"/>
              <a:t>M = Μηχάνημα μεσαίου μεγέθους με μοτέρ 1450 σ.α.λ.</a:t>
            </a:r>
          </a:p>
          <a:p>
            <a:pPr marL="0" indent="0" algn="l" rtl="0">
              <a:buNone/>
            </a:pPr>
            <a:r>
              <a:rPr lang="el" sz="1000" b="0" i="0" u="none" baseline="0"/>
              <a:t>PA = Ενεργοποίηση με πίεση </a:t>
            </a:r>
          </a:p>
          <a:p>
            <a:pPr marL="0" indent="0" algn="l" rtl="0">
              <a:buNone/>
            </a:pPr>
            <a:endParaRPr lang="el" sz="1000" noProof="0" dirty="0"/>
          </a:p>
          <a:p>
            <a:pPr marL="0" indent="0" algn="l" rtl="0">
              <a:buNone/>
            </a:pPr>
            <a:r>
              <a:rPr lang="el" sz="1000" b="0" i="0" u="none" baseline="0">
                <a:latin typeface="+mj-lt"/>
                <a:ea typeface="+mj-lt"/>
                <a:cs typeface="+mj-lt"/>
              </a:rPr>
              <a:t>MH75P FAX</a:t>
            </a:r>
          </a:p>
          <a:p>
            <a:pPr marL="0" indent="0" algn="l" rtl="0">
              <a:buNone/>
            </a:pPr>
            <a:r>
              <a:rPr lang="el" sz="1000" b="0" i="0" u="none" baseline="0"/>
              <a:t>MH = Mobile Hot (Φορητό μηχάνημα ζεστού νερού)</a:t>
            </a:r>
          </a:p>
          <a:p>
            <a:pPr marL="0" indent="0" algn="l" rtl="0">
              <a:buNone/>
            </a:pPr>
            <a:r>
              <a:rPr lang="el" sz="1000" b="0" i="0" u="none" baseline="0"/>
              <a:t>7 = Αριθμός της σειράς</a:t>
            </a:r>
          </a:p>
          <a:p>
            <a:pPr marL="0" indent="0" algn="l" rtl="0">
              <a:buNone/>
            </a:pPr>
            <a:r>
              <a:rPr lang="el" sz="1000" b="0" i="0" u="none" baseline="0"/>
              <a:t>5 = Advanced μηχάνημα</a:t>
            </a:r>
          </a:p>
          <a:p>
            <a:pPr marL="0" indent="0" algn="l" rtl="0">
              <a:buNone/>
            </a:pPr>
            <a:r>
              <a:rPr lang="el" sz="1000" b="0" i="0" u="none" baseline="0"/>
              <a:t>P = Premium μηχάνημα με μοτέρ 1450 σ.αλ.</a:t>
            </a:r>
          </a:p>
          <a:p>
            <a:pPr marL="0" indent="0" algn="l" rtl="0">
              <a:buNone/>
            </a:pPr>
            <a:r>
              <a:rPr lang="el" sz="1000" b="0" i="0" u="none" baseline="0"/>
              <a:t>FA = Ενεργοποιημένη ροή</a:t>
            </a:r>
          </a:p>
          <a:p>
            <a:pPr marL="0" indent="0" algn="l" rtl="0">
              <a:buNone/>
            </a:pPr>
            <a:r>
              <a:rPr lang="el" sz="1000" b="0" i="0" u="none" baseline="0"/>
              <a:t>X = Καρούλι εύκαμπτου σωλήνα</a:t>
            </a:r>
          </a:p>
          <a:p>
            <a:pPr marL="0" indent="0" algn="l" rtl="0">
              <a:buNone/>
            </a:pPr>
            <a:r>
              <a:rPr lang="el" b="0" i="0" u="none" baseline="0"/>
              <a:t>	</a:t>
            </a:r>
          </a:p>
        </p:txBody>
      </p:sp>
      <p:sp>
        <p:nvSpPr>
          <p:cNvPr id="6" name="Pladsholder til tekst 5">
            <a:extLst>
              <a:ext uri="{FF2B5EF4-FFF2-40B4-BE49-F238E27FC236}">
                <a16:creationId xmlns:a16="http://schemas.microsoft.com/office/drawing/2014/main" id="{5096E1D5-853B-35E7-79BF-B9A762EC8B7A}"/>
              </a:ext>
            </a:extLst>
          </p:cNvPr>
          <p:cNvSpPr>
            <a:spLocks noGrp="1"/>
          </p:cNvSpPr>
          <p:nvPr>
            <p:ph type="body" sz="quarter" idx="14"/>
          </p:nvPr>
        </p:nvSpPr>
        <p:spPr/>
        <p:txBody>
          <a:bodyPr/>
          <a:lstStyle/>
          <a:p>
            <a:pPr algn="l" rtl="0"/>
            <a:r>
              <a:rPr lang="el" b="0" i="0" u="none" baseline="0"/>
              <a:t>Τι και πότε</a:t>
            </a:r>
          </a:p>
        </p:txBody>
      </p:sp>
      <p:sp>
        <p:nvSpPr>
          <p:cNvPr id="7" name="Titel 6">
            <a:extLst>
              <a:ext uri="{FF2B5EF4-FFF2-40B4-BE49-F238E27FC236}">
                <a16:creationId xmlns:a16="http://schemas.microsoft.com/office/drawing/2014/main" id="{EB400493-1741-7F18-1924-A94942DA7489}"/>
              </a:ext>
            </a:extLst>
          </p:cNvPr>
          <p:cNvSpPr>
            <a:spLocks noGrp="1"/>
          </p:cNvSpPr>
          <p:nvPr>
            <p:ph type="title"/>
          </p:nvPr>
        </p:nvSpPr>
        <p:spPr/>
        <p:txBody>
          <a:bodyPr/>
          <a:lstStyle/>
          <a:p>
            <a:pPr algn="l" rtl="0"/>
            <a:r>
              <a:rPr lang="el" b="1" i="0" u="none" baseline="0"/>
              <a:t>Παρουσίαση και ονομασία της νέας σειράς MH</a:t>
            </a:r>
          </a:p>
        </p:txBody>
      </p:sp>
      <p:graphicFrame>
        <p:nvGraphicFramePr>
          <p:cNvPr id="9" name="Table 47">
            <a:extLst>
              <a:ext uri="{FF2B5EF4-FFF2-40B4-BE49-F238E27FC236}">
                <a16:creationId xmlns:a16="http://schemas.microsoft.com/office/drawing/2014/main" id="{8D8977DC-3619-516B-8411-65F4B55CB796}"/>
              </a:ext>
            </a:extLst>
          </p:cNvPr>
          <p:cNvGraphicFramePr>
            <a:graphicFrameLocks/>
          </p:cNvGraphicFramePr>
          <p:nvPr>
            <p:extLst>
              <p:ext uri="{D42A27DB-BD31-4B8C-83A1-F6EECF244321}">
                <p14:modId xmlns:p14="http://schemas.microsoft.com/office/powerpoint/2010/main" val="3546373478"/>
              </p:ext>
            </p:extLst>
          </p:nvPr>
        </p:nvGraphicFramePr>
        <p:xfrm>
          <a:off x="475520" y="1801376"/>
          <a:ext cx="7109645" cy="4219956"/>
        </p:xfrm>
        <a:graphic>
          <a:graphicData uri="http://schemas.openxmlformats.org/drawingml/2006/table">
            <a:tbl>
              <a:tblPr firstRow="1" bandRow="1">
                <a:effectLst/>
                <a:tableStyleId>{2D5ABB26-0587-4C30-8999-92F81FD0307C}</a:tableStyleId>
              </a:tblPr>
              <a:tblGrid>
                <a:gridCol w="3211761">
                  <a:extLst>
                    <a:ext uri="{9D8B030D-6E8A-4147-A177-3AD203B41FA5}">
                      <a16:colId xmlns:a16="http://schemas.microsoft.com/office/drawing/2014/main" val="745669182"/>
                    </a:ext>
                  </a:extLst>
                </a:gridCol>
                <a:gridCol w="3897884">
                  <a:extLst>
                    <a:ext uri="{9D8B030D-6E8A-4147-A177-3AD203B41FA5}">
                      <a16:colId xmlns:a16="http://schemas.microsoft.com/office/drawing/2014/main" val="828148620"/>
                    </a:ext>
                  </a:extLst>
                </a:gridCol>
              </a:tblGrid>
              <a:tr h="263411">
                <a:tc>
                  <a:txBody>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l" sz="1200" b="1"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mn-cs"/>
                        </a:rPr>
                        <a:t>Σειρά MH </a:t>
                      </a:r>
                      <a:r>
                        <a:rPr kumimoji="0" lang="el" sz="1200" b="0"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mn-cs"/>
                        </a:rPr>
                        <a:t>		</a:t>
                      </a:r>
                    </a:p>
                  </a:txBody>
                  <a:tcPr marL="0" anchor="b">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20000"/>
                        </a:lnSpc>
                        <a:spcBef>
                          <a:spcPct val="20000"/>
                        </a:spcBef>
                        <a:spcAft>
                          <a:spcPts val="0"/>
                        </a:spcAft>
                        <a:buClrTx/>
                        <a:buSzTx/>
                        <a:buFont typeface="Arial" panose="020B0604020202020204" pitchFamily="34" charset="0"/>
                        <a:buNone/>
                        <a:tabLst/>
                        <a:defRPr/>
                      </a:pPr>
                      <a:r>
                        <a:rPr kumimoji="0" lang="el" sz="1200" b="1"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mn-cs"/>
                        </a:rPr>
                        <a:t>Λανσάρισμα</a:t>
                      </a:r>
                    </a:p>
                  </a:txBody>
                  <a:tcPr anchor="b">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672972686"/>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MH35C</a:t>
                      </a:r>
                    </a:p>
                  </a:txBody>
                  <a:tcPr marL="0"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82087247"/>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MH45M</a:t>
                      </a: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37083369"/>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strike="noStrike" kern="1200" cap="none" spc="0" normalizeH="0" baseline="0">
                          <a:solidFill>
                            <a:schemeClr val="tx1">
                              <a:lumMod val="100000"/>
                            </a:schemeClr>
                          </a:solidFill>
                          <a:latin typeface="Roboto Light" panose="02000000000000000000" pitchFamily="2" charset="0"/>
                          <a:ea typeface="+mn-ea"/>
                          <a:cs typeface="+mn-cs"/>
                          <a:sym typeface=""/>
                        </a:rPr>
                        <a:t>MH55M</a:t>
                      </a: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3743963"/>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MH30C</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91114718"/>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MH40M</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74320904"/>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MH50M </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Ιαν. 2026</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093486931"/>
                  </a:ext>
                </a:extLst>
              </a:tr>
              <a:tr h="271507">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MH35M</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291657190"/>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MH65P</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91344329"/>
                  </a:ext>
                </a:extLst>
              </a:tr>
              <a:tr h="271507">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MH75P</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58733462"/>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MH85P</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86132638"/>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MH20C </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26477203"/>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MH60P</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6467149"/>
                  </a:ext>
                </a:extLst>
              </a:tr>
              <a:tr h="251128">
                <a:tc>
                  <a:txBody>
                    <a:bodyPr/>
                    <a:lstStyle/>
                    <a:p>
                      <a:pPr marL="0" marR="0" lvl="0" indent="0" algn="l" defTabSz="1023967" rtl="0" eaLnBrk="1" fontAlgn="auto" hangingPunct="1">
                        <a:lnSpc>
                          <a:spcPct val="100000"/>
                        </a:lnSpc>
                        <a:spcBef>
                          <a:spcPts val="0"/>
                        </a:spcBef>
                        <a:spcAft>
                          <a:spcPts val="0"/>
                        </a:spcAft>
                        <a:buFontTx/>
                        <a:buNone/>
                      </a:pPr>
                      <a:r>
                        <a:rPr lang="el" sz="1000" b="0" i="0" u="none" baseline="0"/>
                        <a:t>MH70P </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Αύγ.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54833451"/>
                  </a:ext>
                </a:extLst>
              </a:tr>
              <a:tr h="271507">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MH55M E </a:t>
                      </a:r>
                      <a:endParaRPr lang="el" sz="1000" b="0" i="0" u="none" strike="noStrike" kern="1200" cap="none" spc="0" normalizeH="0" baseline="0" noProof="0" dirty="0">
                        <a:solidFill>
                          <a:schemeClr val="tx1">
                            <a:lumMod val="100000"/>
                          </a:schemeClr>
                        </a:solidFill>
                        <a:latin typeface="Roboto Light" panose="02000000000000000000" pitchFamily="2" charset="0"/>
                        <a:ea typeface="+mn-ea"/>
                        <a:cs typeface="+mn-cs"/>
                        <a:sym typeface=""/>
                      </a:endParaRPr>
                    </a:p>
                  </a:txBody>
                  <a:tcPr marL="0"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000" b="0" i="0" u="none" baseline="0"/>
                        <a:t>Οκτ. 2026</a:t>
                      </a:r>
                    </a:p>
                  </a:txBody>
                  <a:tcPr marT="64008" marB="64008"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70774074"/>
                  </a:ext>
                </a:extLst>
              </a:tr>
            </a:tbl>
          </a:graphicData>
        </a:graphic>
      </p:graphicFrame>
      <p:sp>
        <p:nvSpPr>
          <p:cNvPr id="10" name="Pladsholder til indhold 3">
            <a:extLst>
              <a:ext uri="{FF2B5EF4-FFF2-40B4-BE49-F238E27FC236}">
                <a16:creationId xmlns:a16="http://schemas.microsoft.com/office/drawing/2014/main" id="{8F47E3C9-416F-3756-A855-0DCA6D7DD41E}"/>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900" b="0" i="0" u="none" baseline="0"/>
              <a:t>* Εκδόσεις εκτός EMEA που λανσάρονται τον Αύγουστο του 2026</a:t>
            </a:r>
          </a:p>
        </p:txBody>
      </p:sp>
    </p:spTree>
    <p:extLst>
      <p:ext uri="{BB962C8B-B14F-4D97-AF65-F5344CB8AC3E}">
        <p14:creationId xmlns:p14="http://schemas.microsoft.com/office/powerpoint/2010/main" val="134964953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BA09A51-7598-223E-BDB5-2C5D3475B355}"/>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a:fillRect/>
          </a:stretch>
        </p:blipFill>
        <p:spPr>
          <a:xfrm>
            <a:off x="6205538" y="0"/>
            <a:ext cx="5986461" cy="6284890"/>
          </a:xfrm>
        </p:spPr>
      </p:pic>
      <p:sp>
        <p:nvSpPr>
          <p:cNvPr id="3" name="Pladsholder til tekst 2">
            <a:extLst>
              <a:ext uri="{FF2B5EF4-FFF2-40B4-BE49-F238E27FC236}">
                <a16:creationId xmlns:a16="http://schemas.microsoft.com/office/drawing/2014/main" id="{F4EBB5D0-771D-BA13-5788-5F8FEF2EF16B}"/>
              </a:ext>
            </a:extLst>
          </p:cNvPr>
          <p:cNvSpPr>
            <a:spLocks noGrp="1"/>
          </p:cNvSpPr>
          <p:nvPr>
            <p:ph type="body" sz="quarter" idx="18"/>
          </p:nvPr>
        </p:nvSpPr>
        <p:spPr>
          <a:xfrm>
            <a:off x="425617" y="1143376"/>
            <a:ext cx="5507038" cy="4571248"/>
          </a:xfrm>
        </p:spPr>
        <p:txBody>
          <a:bodyPr/>
          <a:lstStyle/>
          <a:p>
            <a:pPr marL="0" indent="0" algn="l" rtl="0">
              <a:buNone/>
            </a:pPr>
            <a:r>
              <a:rPr lang="el" sz="1100" b="0" i="0" u="none" baseline="0" dirty="0">
                <a:latin typeface="Roboto Bold"/>
                <a:ea typeface="Roboto Bold"/>
                <a:cs typeface="Roboto Bold"/>
              </a:rPr>
              <a:t>Απόδοση και αποδοτικότητα </a:t>
            </a:r>
          </a:p>
          <a:p>
            <a:pPr marL="198755" indent="-198755" algn="l" rtl="0"/>
            <a:r>
              <a:rPr lang="el" sz="1100" b="0" i="0" u="none" baseline="0" dirty="0"/>
              <a:t>Βελτιωμένη και κατοχυρωμένη με δίπλωμα ευρεσιτεχνίας αποδοτικότητα λέβητα (απόδοση ~96%)*</a:t>
            </a:r>
            <a:endParaRPr lang="el" sz="1100" noProof="0" dirty="0">
              <a:ea typeface="Roboto Light"/>
              <a:cs typeface="Roboto Light"/>
            </a:endParaRPr>
          </a:p>
          <a:p>
            <a:pPr marL="198755" indent="-198755" algn="l" rtl="0"/>
            <a:r>
              <a:rPr lang="el" sz="1100" b="0" i="0" u="none" baseline="0" dirty="0"/>
              <a:t>Βελτιωμένη αποδοτικότητα ντίζελ (εξοικονόμηση ντίζελ ~4,4%)*</a:t>
            </a:r>
            <a:endParaRPr lang="el" sz="1100" noProof="0" dirty="0">
              <a:ea typeface="Roboto Light"/>
              <a:cs typeface="Roboto Light"/>
            </a:endParaRPr>
          </a:p>
          <a:p>
            <a:pPr marL="198755" indent="-198755" algn="l" rtl="0"/>
            <a:r>
              <a:rPr lang="el" sz="1100" b="0" i="0" u="none" baseline="0" dirty="0"/>
              <a:t>Συμβατότητα με βιοκαύσιμα (έως και 80% μείωση CO</a:t>
            </a:r>
            <a:r>
              <a:rPr lang="el" sz="1100" b="0" i="0" u="none" baseline="-25000" dirty="0"/>
              <a:t>2</a:t>
            </a:r>
            <a:r>
              <a:rPr lang="el" sz="1100" b="0" i="0" u="none" baseline="0" dirty="0"/>
              <a:t>)</a:t>
            </a:r>
            <a:endParaRPr lang="el" sz="1100" noProof="0" dirty="0">
              <a:ea typeface="Roboto Light"/>
              <a:cs typeface="Roboto Light"/>
            </a:endParaRPr>
          </a:p>
          <a:p>
            <a:pPr marL="198755" indent="-198755" algn="l" rtl="0"/>
            <a:r>
              <a:rPr lang="el" sz="1100" b="0" i="0" u="none" baseline="0" dirty="0"/>
              <a:t>Βελτιωμένο σύστημα αισθητήρα φλόγας, για το οποίο έχει κατατεθεί αίτηση για δίπλωμα ευρεσιτεχνίας</a:t>
            </a:r>
            <a:endParaRPr lang="el" sz="1100" noProof="0" dirty="0">
              <a:ea typeface="Roboto Light"/>
              <a:cs typeface="Roboto Light"/>
            </a:endParaRPr>
          </a:p>
          <a:p>
            <a:pPr marL="198755" indent="-198755" algn="l" rtl="0"/>
            <a:r>
              <a:rPr lang="el" sz="1100" b="0" i="0" u="none" baseline="0" dirty="0"/>
              <a:t>Βελτιωμένο σύστημα δοσομέτρησης απορρυπαντικού, για το οποίο έχει κατατεθεί αίτηση για δίπλωμα ευρεσιτεχνίας </a:t>
            </a:r>
            <a:endParaRPr lang="el" sz="1100" noProof="0" dirty="0">
              <a:ea typeface="Roboto Light"/>
              <a:cs typeface="Roboto Light"/>
            </a:endParaRPr>
          </a:p>
          <a:p>
            <a:pPr marL="0" indent="0" algn="l" rtl="0">
              <a:buNone/>
            </a:pPr>
            <a:endParaRPr lang="el" sz="1100" noProof="0" dirty="0"/>
          </a:p>
          <a:p>
            <a:pPr marL="0" indent="0" algn="l" rtl="0">
              <a:buNone/>
            </a:pPr>
            <a:r>
              <a:rPr lang="el" sz="1100" b="0" i="0" u="none" baseline="0" dirty="0">
                <a:latin typeface="+mj-lt"/>
                <a:ea typeface="+mj-lt"/>
                <a:cs typeface="+mj-lt"/>
              </a:rPr>
              <a:t>Εμπειρία χρήστη</a:t>
            </a:r>
            <a:endParaRPr lang="el" sz="1100" noProof="0" dirty="0">
              <a:latin typeface="+mj-lt"/>
              <a:ea typeface="Roboto Bold"/>
              <a:cs typeface="Roboto Bold"/>
            </a:endParaRPr>
          </a:p>
          <a:p>
            <a:pPr marL="198755" indent="-198755" algn="l" rtl="0"/>
            <a:r>
              <a:rPr lang="el" sz="1100" b="0" i="0" u="none" baseline="0" dirty="0"/>
              <a:t>Επισημασμένα σημεία αφής</a:t>
            </a:r>
            <a:endParaRPr lang="el" sz="1100" noProof="0" dirty="0">
              <a:ea typeface="Roboto Light"/>
              <a:cs typeface="Roboto Light"/>
            </a:endParaRPr>
          </a:p>
          <a:p>
            <a:pPr marL="198755" indent="-198755" algn="l" rtl="0"/>
            <a:r>
              <a:rPr lang="el" sz="1100" b="0" i="0" u="none" baseline="0" dirty="0"/>
              <a:t>Προσαρμόσιμες προκαθορισμένες ρυθμίσεις καθαρισμού με λειτουργία κλειδώματος*</a:t>
            </a:r>
            <a:endParaRPr lang="el" sz="1100" noProof="0" dirty="0">
              <a:ea typeface="Roboto Light"/>
              <a:cs typeface="Roboto Light"/>
            </a:endParaRPr>
          </a:p>
          <a:p>
            <a:pPr marL="198755" indent="-198755" algn="l" rtl="0"/>
            <a:r>
              <a:rPr lang="el" sz="1100" b="0" i="0" u="none" baseline="0" dirty="0"/>
              <a:t>Αναδυόμενα παράθυρα για ανάγκες καυσίμου και προστασίας από πέτρες*</a:t>
            </a:r>
            <a:endParaRPr lang="el" sz="1100" noProof="0" dirty="0">
              <a:ea typeface="Roboto Light"/>
              <a:cs typeface="Roboto Light"/>
            </a:endParaRPr>
          </a:p>
          <a:p>
            <a:pPr marL="198755" indent="-198755" algn="l" rtl="0"/>
            <a:r>
              <a:rPr lang="el" sz="1100" b="0" i="0" u="none" baseline="0" dirty="0"/>
              <a:t>Οδηγίες για τη συντήρηση ρουτίνας* (έχει κατατεθεί αίτηση για δίπλωμα ευρεσιτεχνίας)</a:t>
            </a:r>
            <a:endParaRPr lang="el" sz="1100" noProof="0" dirty="0">
              <a:ea typeface="Roboto Light"/>
              <a:cs typeface="Roboto Light"/>
            </a:endParaRPr>
          </a:p>
          <a:p>
            <a:pPr marL="198755" indent="-198755" algn="l" rtl="0"/>
            <a:r>
              <a:rPr lang="el" sz="1100" b="0" i="0" u="none" baseline="0" dirty="0"/>
              <a:t>Συνδεσιμότητα εφαρμογής για σέρβις </a:t>
            </a:r>
            <a:endParaRPr lang="el" sz="1100" noProof="0" dirty="0">
              <a:ea typeface="Roboto Light"/>
              <a:cs typeface="Roboto Light"/>
            </a:endParaRPr>
          </a:p>
          <a:p>
            <a:pPr marL="198755" indent="-198755" algn="l" rtl="0"/>
            <a:endParaRPr lang="el" sz="1100" noProof="0" dirty="0">
              <a:ea typeface="Roboto Light"/>
              <a:cs typeface="Roboto Light"/>
            </a:endParaRPr>
          </a:p>
          <a:p>
            <a:pPr marL="0" indent="0" algn="l" rtl="0">
              <a:buNone/>
            </a:pPr>
            <a:r>
              <a:rPr lang="el" sz="1100" b="0" i="0" u="none" baseline="0" dirty="0">
                <a:latin typeface="+mj-lt"/>
                <a:ea typeface="+mj-lt"/>
                <a:cs typeface="+mj-lt"/>
              </a:rPr>
              <a:t>Μοντέρνος σχεδιασμός</a:t>
            </a:r>
            <a:endParaRPr lang="el" sz="1100" noProof="0" dirty="0">
              <a:latin typeface="+mj-lt"/>
              <a:ea typeface="Roboto Bold"/>
              <a:cs typeface="Roboto Bold"/>
            </a:endParaRPr>
          </a:p>
          <a:p>
            <a:pPr marL="198755" indent="-198755" algn="l" rtl="0"/>
            <a:r>
              <a:rPr lang="el" sz="1100" b="0" i="0" u="none" baseline="0" dirty="0"/>
              <a:t>Σύγχρονα χρώματα της Nilfisk</a:t>
            </a:r>
            <a:endParaRPr lang="el" sz="1100" noProof="0" dirty="0">
              <a:ea typeface="Roboto Light"/>
              <a:cs typeface="Roboto Light"/>
            </a:endParaRPr>
          </a:p>
          <a:p>
            <a:pPr marL="198755" indent="-198755" algn="l" rtl="0"/>
            <a:r>
              <a:rPr lang="el" sz="1100" b="0" i="0" u="none" baseline="0" dirty="0"/>
              <a:t>Βελτιωμένη συσκευασία (PAC)</a:t>
            </a:r>
            <a:endParaRPr lang="el" sz="1100" noProof="0" dirty="0">
              <a:ea typeface="Roboto Light"/>
              <a:cs typeface="Roboto Light"/>
            </a:endParaRPr>
          </a:p>
          <a:p>
            <a:pPr marL="198755" indent="-198755" algn="l" rtl="0"/>
            <a:endParaRPr lang="el" sz="1100" noProof="0" dirty="0">
              <a:ea typeface="Roboto Light"/>
              <a:cs typeface="Roboto Light"/>
            </a:endParaRPr>
          </a:p>
          <a:p>
            <a:pPr marL="0" indent="0" algn="l" rtl="0">
              <a:buNone/>
            </a:pPr>
            <a:r>
              <a:rPr lang="el" sz="1100" b="0" i="0" u="none" baseline="0" dirty="0">
                <a:latin typeface="+mj-lt"/>
                <a:ea typeface="+mj-lt"/>
                <a:cs typeface="+mj-lt"/>
              </a:rPr>
              <a:t>Προσφορές για συγκεκριμένα χαρακτηριστικά</a:t>
            </a:r>
            <a:endParaRPr lang="el" sz="1100" noProof="0" dirty="0">
              <a:latin typeface="+mj-lt"/>
              <a:ea typeface="Roboto Bold"/>
              <a:cs typeface="Roboto Bold"/>
            </a:endParaRPr>
          </a:p>
          <a:p>
            <a:pPr marL="198755" indent="-198755" algn="l" rtl="0"/>
            <a:r>
              <a:rPr lang="el" sz="1100" b="0" i="0" u="none" baseline="0" dirty="0"/>
              <a:t>Σύνολο χαρακτηριστικών προδιαγραφών έκδοσης Advanced </a:t>
            </a:r>
            <a:endParaRPr lang="el" sz="1100" noProof="0" dirty="0">
              <a:ea typeface="Roboto Light"/>
              <a:cs typeface="Roboto Light"/>
            </a:endParaRPr>
          </a:p>
          <a:p>
            <a:pPr marL="198755" indent="-198755" algn="l" rtl="0"/>
            <a:r>
              <a:rPr lang="el" sz="1100" b="0" i="0" u="none" baseline="0" dirty="0"/>
              <a:t>Σύνολο χαρακτηριστικών προδιαγραφών Standard έκδοσης </a:t>
            </a:r>
            <a:endParaRPr lang="el" sz="1100" noProof="0" dirty="0">
              <a:ea typeface="Roboto Light"/>
              <a:cs typeface="Roboto Light"/>
            </a:endParaRPr>
          </a:p>
          <a:p>
            <a:pPr marL="198755" indent="-198755" algn="l" rtl="0"/>
            <a:endParaRPr lang="el" sz="1050" noProof="0" dirty="0">
              <a:ea typeface="Roboto Light"/>
              <a:cs typeface="Roboto Light"/>
            </a:endParaRPr>
          </a:p>
          <a:p>
            <a:pPr marL="198755" indent="-198755" algn="l" rtl="0"/>
            <a:endParaRPr lang="el" noProof="0" dirty="0">
              <a:ea typeface="Roboto Light"/>
              <a:cs typeface="Roboto Light"/>
            </a:endParaRPr>
          </a:p>
        </p:txBody>
      </p:sp>
      <p:sp>
        <p:nvSpPr>
          <p:cNvPr id="4" name="Pladsholder til sidefod 3">
            <a:extLst>
              <a:ext uri="{FF2B5EF4-FFF2-40B4-BE49-F238E27FC236}">
                <a16:creationId xmlns:a16="http://schemas.microsoft.com/office/drawing/2014/main" id="{9524568A-B73B-20D0-1ADC-75EB09F2926D}"/>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5" name="Pladsholder til slidenummer 4">
            <a:extLst>
              <a:ext uri="{FF2B5EF4-FFF2-40B4-BE49-F238E27FC236}">
                <a16:creationId xmlns:a16="http://schemas.microsoft.com/office/drawing/2014/main" id="{8B5F3420-F466-425E-FA0B-0DAD995564BE}"/>
              </a:ext>
            </a:extLst>
          </p:cNvPr>
          <p:cNvSpPr>
            <a:spLocks noGrp="1"/>
          </p:cNvSpPr>
          <p:nvPr>
            <p:ph type="sldNum" sz="quarter" idx="22"/>
          </p:nvPr>
        </p:nvSpPr>
        <p:spPr/>
        <p:txBody>
          <a:bodyPr/>
          <a:lstStyle/>
          <a:p>
            <a:pPr algn="l" rtl="0"/>
            <a:fld id="{6C385236-B7BA-4938-9EA6-6DEC8CA653D7}" type="slidenum">
              <a:rPr/>
              <a:pPr/>
              <a:t>13</a:t>
            </a:fld>
            <a:endParaRPr lang="el" noProof="0" dirty="0"/>
          </a:p>
        </p:txBody>
      </p:sp>
      <p:sp>
        <p:nvSpPr>
          <p:cNvPr id="6" name="Pladsholder til tekst 5">
            <a:extLst>
              <a:ext uri="{FF2B5EF4-FFF2-40B4-BE49-F238E27FC236}">
                <a16:creationId xmlns:a16="http://schemas.microsoft.com/office/drawing/2014/main" id="{62686E27-0D40-C5FA-77B2-30929EE455E8}"/>
              </a:ext>
            </a:extLst>
          </p:cNvPr>
          <p:cNvSpPr>
            <a:spLocks noGrp="1"/>
          </p:cNvSpPr>
          <p:nvPr>
            <p:ph type="body" sz="quarter" idx="14"/>
          </p:nvPr>
        </p:nvSpPr>
        <p:spPr>
          <a:xfrm>
            <a:off x="475211" y="766920"/>
            <a:ext cx="5507038" cy="376456"/>
          </a:xfrm>
        </p:spPr>
        <p:txBody>
          <a:bodyPr/>
          <a:lstStyle/>
          <a:p>
            <a:pPr algn="l" rtl="0"/>
            <a:r>
              <a:rPr lang="el" b="0" i="0" u="none" baseline="0" dirty="0"/>
              <a:t>Advanced και Standard έκδοση</a:t>
            </a:r>
          </a:p>
        </p:txBody>
      </p:sp>
      <p:sp>
        <p:nvSpPr>
          <p:cNvPr id="7" name="Titel 6">
            <a:extLst>
              <a:ext uri="{FF2B5EF4-FFF2-40B4-BE49-F238E27FC236}">
                <a16:creationId xmlns:a16="http://schemas.microsoft.com/office/drawing/2014/main" id="{856E51A6-E66C-D855-8EF6-CBB4549C89E5}"/>
              </a:ext>
            </a:extLst>
          </p:cNvPr>
          <p:cNvSpPr>
            <a:spLocks noGrp="1"/>
          </p:cNvSpPr>
          <p:nvPr>
            <p:ph type="title"/>
          </p:nvPr>
        </p:nvSpPr>
        <p:spPr>
          <a:xfrm>
            <a:off x="452999" y="73249"/>
            <a:ext cx="5506081" cy="388013"/>
          </a:xfrm>
        </p:spPr>
        <p:txBody>
          <a:bodyPr/>
          <a:lstStyle/>
          <a:p>
            <a:pPr algn="l" rtl="0"/>
            <a:r>
              <a:rPr lang="el" b="1" i="0" u="none" baseline="0" dirty="0"/>
              <a:t>Προσφορές και αναβαθμίσεις της νέας σειράς </a:t>
            </a:r>
          </a:p>
        </p:txBody>
      </p:sp>
      <p:sp>
        <p:nvSpPr>
          <p:cNvPr id="13" name="Pladsholder til indhold 3">
            <a:extLst>
              <a:ext uri="{FF2B5EF4-FFF2-40B4-BE49-F238E27FC236}">
                <a16:creationId xmlns:a16="http://schemas.microsoft.com/office/drawing/2014/main" id="{9A4A9332-BB0D-E828-6E48-251704C2E3A2}"/>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900" b="0" i="0" u="none" baseline="0"/>
              <a:t>* Μόνο σε μηχανήματα έκδοσης Advanced</a:t>
            </a:r>
          </a:p>
        </p:txBody>
      </p:sp>
    </p:spTree>
    <p:extLst>
      <p:ext uri="{BB962C8B-B14F-4D97-AF65-F5344CB8AC3E}">
        <p14:creationId xmlns:p14="http://schemas.microsoft.com/office/powerpoint/2010/main" val="248291776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4D647-C8D8-5325-51A9-699D3EB00F9B}"/>
            </a:ext>
          </a:extLst>
        </p:cNvPr>
        <p:cNvGrpSpPr/>
        <p:nvPr/>
      </p:nvGrpSpPr>
      <p:grpSpPr>
        <a:xfrm>
          <a:off x="0" y="0"/>
          <a:ext cx="0" cy="0"/>
          <a:chOff x="0" y="0"/>
          <a:chExt cx="0" cy="0"/>
        </a:xfrm>
      </p:grpSpPr>
      <p:graphicFrame>
        <p:nvGraphicFramePr>
          <p:cNvPr id="46" name="think-cell data - do not delete" hidden="1">
            <a:extLst>
              <a:ext uri="{FF2B5EF4-FFF2-40B4-BE49-F238E27FC236}">
                <a16:creationId xmlns:a16="http://schemas.microsoft.com/office/drawing/2014/main" id="{01C781F5-FC37-1A6D-D72D-966C66D511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6" name="think-cell data - do not delete" hidden="1">
                        <a:extLst>
                          <a:ext uri="{FF2B5EF4-FFF2-40B4-BE49-F238E27FC236}">
                            <a16:creationId xmlns:a16="http://schemas.microsoft.com/office/drawing/2014/main" id="{01C781F5-FC37-1A6D-D72D-966C66D511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BBA1CAC0-A35E-7893-9F3F-32DAE0C6E3BC}"/>
              </a:ext>
            </a:extLst>
          </p:cNvPr>
          <p:cNvSpPr>
            <a:spLocks noGrp="1"/>
          </p:cNvSpPr>
          <p:nvPr>
            <p:ph type="ftr" sz="quarter" idx="16"/>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a:ln>
                  <a:noFill/>
                </a:ln>
                <a:solidFill>
                  <a:srgbClr val="B3BBC5"/>
                </a:solidFill>
                <a:effectLst/>
                <a:uLnTx/>
                <a:uFillTx/>
                <a:latin typeface="Roboto Light"/>
                <a:ea typeface="+mn-ea"/>
                <a:cs typeface="+mn-cs"/>
              </a:rPr>
              <a:t>ΕΜΠΙΣΤΕΥΤΙΚΕΣ ΠΛΗΡΟΦΟΡΙΕΣ ΕΤΑΙΡΕΙΑΣ</a:t>
            </a:r>
          </a:p>
        </p:txBody>
      </p:sp>
      <p:sp>
        <p:nvSpPr>
          <p:cNvPr id="3" name="Slide Number Placeholder 2">
            <a:extLst>
              <a:ext uri="{FF2B5EF4-FFF2-40B4-BE49-F238E27FC236}">
                <a16:creationId xmlns:a16="http://schemas.microsoft.com/office/drawing/2014/main" id="{86AE0C9C-F723-A26B-B550-3EF0D580E92D}"/>
              </a:ext>
            </a:extLst>
          </p:cNvPr>
          <p:cNvSpPr>
            <a:spLocks noGrp="1"/>
          </p:cNvSpPr>
          <p:nvPr>
            <p:ph type="sldNum" sz="quarter" idx="17"/>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sz="1000" b="0" i="0" u="none" strike="noStrike" kern="1200" cap="none" spc="0" normalizeH="0" baseline="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14</a:t>
            </a:fld>
            <a:endParaRPr kumimoji="0" lang="el" sz="1000" b="0" i="0" u="none" strike="noStrike" kern="1200" cap="none" spc="0" normalizeH="0" baseline="0" noProof="0" dirty="0">
              <a:ln>
                <a:noFill/>
              </a:ln>
              <a:solidFill>
                <a:srgbClr val="B3BBC5"/>
              </a:solidFill>
              <a:effectLst/>
              <a:uLnTx/>
              <a:uFillTx/>
              <a:latin typeface="Roboto Light"/>
              <a:ea typeface="+mn-ea"/>
              <a:cs typeface="+mn-cs"/>
            </a:endParaRPr>
          </a:p>
        </p:txBody>
      </p:sp>
      <p:cxnSp>
        <p:nvCxnSpPr>
          <p:cNvPr id="41" name="Straight Connector 40">
            <a:extLst>
              <a:ext uri="{FF2B5EF4-FFF2-40B4-BE49-F238E27FC236}">
                <a16:creationId xmlns:a16="http://schemas.microsoft.com/office/drawing/2014/main" id="{61A61FC4-FB5E-57E4-03ED-587DE78F5019}"/>
              </a:ext>
            </a:extLst>
          </p:cNvPr>
          <p:cNvCxnSpPr>
            <a:cxnSpLocks/>
          </p:cNvCxnSpPr>
          <p:nvPr/>
        </p:nvCxnSpPr>
        <p:spPr>
          <a:xfrm>
            <a:off x="479425" y="3696211"/>
            <a:ext cx="1084780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79DC80B-3F0A-69F2-A2DE-02058F992AF0}"/>
              </a:ext>
            </a:extLst>
          </p:cNvPr>
          <p:cNvSpPr txBox="1"/>
          <p:nvPr/>
        </p:nvSpPr>
        <p:spPr>
          <a:xfrm>
            <a:off x="5064952" y="3252843"/>
            <a:ext cx="950901" cy="443368"/>
          </a:xfrm>
          <a:prstGeom prst="rect">
            <a:avLst/>
          </a:prstGeom>
          <a:noFill/>
        </p:spPr>
        <p:txBody>
          <a:bodyPr wrap="none" bIns="180000" rtlCol="0">
            <a:spAutoFit/>
          </a:bodyPr>
          <a:lstStyle/>
          <a:p>
            <a:pPr algn="l" rtl="0"/>
            <a:r>
              <a:rPr lang="el" sz="1400" b="0" i="0" u="none" baseline="0"/>
              <a:t>Μικρού μεγέθους </a:t>
            </a:r>
          </a:p>
        </p:txBody>
      </p:sp>
      <p:sp>
        <p:nvSpPr>
          <p:cNvPr id="44" name="TextBox 43">
            <a:extLst>
              <a:ext uri="{FF2B5EF4-FFF2-40B4-BE49-F238E27FC236}">
                <a16:creationId xmlns:a16="http://schemas.microsoft.com/office/drawing/2014/main" id="{43AE2088-9B14-5106-A99C-7BED6A10644A}"/>
              </a:ext>
            </a:extLst>
          </p:cNvPr>
          <p:cNvSpPr txBox="1"/>
          <p:nvPr/>
        </p:nvSpPr>
        <p:spPr>
          <a:xfrm>
            <a:off x="7007000" y="3252843"/>
            <a:ext cx="830677" cy="443368"/>
          </a:xfrm>
          <a:prstGeom prst="rect">
            <a:avLst/>
          </a:prstGeom>
          <a:noFill/>
        </p:spPr>
        <p:txBody>
          <a:bodyPr wrap="none" bIns="180000" rtlCol="0">
            <a:spAutoFit/>
          </a:bodyPr>
          <a:lstStyle/>
          <a:p>
            <a:pPr algn="l" rtl="0"/>
            <a:r>
              <a:rPr lang="el" sz="1400" b="0" i="0" u="none" baseline="0"/>
              <a:t>Μεσαίου μεγέθους</a:t>
            </a:r>
          </a:p>
        </p:txBody>
      </p:sp>
      <p:sp>
        <p:nvSpPr>
          <p:cNvPr id="50" name="TextBox 49">
            <a:extLst>
              <a:ext uri="{FF2B5EF4-FFF2-40B4-BE49-F238E27FC236}">
                <a16:creationId xmlns:a16="http://schemas.microsoft.com/office/drawing/2014/main" id="{76609425-9B7F-7105-88F3-0E68E45A65A0}"/>
              </a:ext>
            </a:extLst>
          </p:cNvPr>
          <p:cNvSpPr txBox="1"/>
          <p:nvPr/>
        </p:nvSpPr>
        <p:spPr>
          <a:xfrm>
            <a:off x="479425" y="1293589"/>
            <a:ext cx="3310522" cy="2402622"/>
          </a:xfrm>
          <a:prstGeom prst="rect">
            <a:avLst/>
          </a:prstGeom>
          <a:noFill/>
        </p:spPr>
        <p:txBody>
          <a:bodyPr wrap="none" lIns="0" tIns="0" rIns="0" bIns="180000" rtlCol="0">
            <a:spAutoFit/>
          </a:bodyPr>
          <a:lstStyle/>
          <a:p>
            <a:pPr algn="l" rtl="0"/>
            <a:r>
              <a:rPr lang="el" sz="1400" b="0" i="0" u="none" baseline="0">
                <a:latin typeface="Roboto Bold" panose="02000000000000000000" pitchFamily="2" charset="0"/>
                <a:ea typeface="Roboto Bold" panose="02000000000000000000" pitchFamily="2" charset="0"/>
                <a:cs typeface="Roboto Bold" panose="02000000000000000000" pitchFamily="2" charset="0"/>
              </a:rPr>
              <a:t>Advanced σειρά – MH35-85</a:t>
            </a:r>
          </a:p>
          <a:p>
            <a:endParaRPr lang="el" sz="1400" noProof="0" dirty="0"/>
          </a:p>
          <a:p>
            <a:pPr marL="180000" indent="-180000" algn="l" rtl="0">
              <a:lnSpc>
                <a:spcPct val="120000"/>
              </a:lnSpc>
              <a:buFont typeface="Arial" panose="020B0604020202020204" pitchFamily="34" charset="0"/>
              <a:buChar char="•"/>
            </a:pPr>
            <a:r>
              <a:rPr lang="el" sz="1400" b="0" i="0" u="none" baseline="0"/>
              <a:t>Ενεργειακά αποδοτικός λέβητας (αποδοτικότητα ~96%)</a:t>
            </a:r>
          </a:p>
          <a:p>
            <a:pPr marL="180000" indent="-180000" algn="l" rtl="0">
              <a:lnSpc>
                <a:spcPct val="120000"/>
              </a:lnSpc>
              <a:buFont typeface="Arial" panose="020B0604020202020204" pitchFamily="34" charset="0"/>
              <a:buChar char="•"/>
            </a:pPr>
            <a:r>
              <a:rPr lang="el" sz="1400" b="0" i="0" u="none" baseline="0"/>
              <a:t>Συμβατότητα με βιοκαύσιμα</a:t>
            </a:r>
          </a:p>
          <a:p>
            <a:pPr marL="180000" indent="-180000" algn="l" rtl="0">
              <a:lnSpc>
                <a:spcPct val="120000"/>
              </a:lnSpc>
              <a:buFont typeface="Arial" panose="020B0604020202020204" pitchFamily="34" charset="0"/>
              <a:buChar char="•"/>
            </a:pPr>
            <a:r>
              <a:rPr lang="el" sz="1400" b="0" i="0" u="none" baseline="0"/>
              <a:t>Νέα χρώματα (PBLS)</a:t>
            </a:r>
          </a:p>
          <a:p>
            <a:pPr marL="180000" indent="-180000" algn="l" rtl="0">
              <a:lnSpc>
                <a:spcPct val="120000"/>
              </a:lnSpc>
              <a:buFont typeface="Arial" panose="020B0604020202020204" pitchFamily="34" charset="0"/>
              <a:buChar char="•"/>
            </a:pPr>
            <a:r>
              <a:rPr lang="el" sz="1400" b="0" i="0" u="none" baseline="0"/>
              <a:t>Χαμηλότερες εκπομπές C0</a:t>
            </a:r>
            <a:r>
              <a:rPr lang="el" sz="1400" b="0" i="0" u="none" baseline="-25000"/>
              <a:t>2</a:t>
            </a:r>
            <a:r>
              <a:rPr lang="el" sz="1400" b="0" i="0" u="none" baseline="0"/>
              <a:t> (έως 80%)</a:t>
            </a:r>
          </a:p>
          <a:p>
            <a:pPr marL="180000" indent="-180000" algn="l" rtl="0">
              <a:lnSpc>
                <a:spcPct val="120000"/>
              </a:lnSpc>
              <a:buFont typeface="Arial" panose="020B0604020202020204" pitchFamily="34" charset="0"/>
              <a:buChar char="•"/>
            </a:pPr>
            <a:r>
              <a:rPr lang="el" sz="1400" b="0" i="0" u="none" baseline="0"/>
              <a:t>Προσαρμόσιμη διεπαφή χρήστη</a:t>
            </a:r>
          </a:p>
          <a:p>
            <a:pPr marL="180000" indent="-180000" algn="l" rtl="0">
              <a:lnSpc>
                <a:spcPct val="120000"/>
              </a:lnSpc>
              <a:buFont typeface="Arial" panose="020B0604020202020204" pitchFamily="34" charset="0"/>
              <a:buChar char="•"/>
            </a:pPr>
            <a:r>
              <a:rPr lang="el" sz="1400" b="0" i="0" u="none" baseline="0"/>
              <a:t>Πλήρη χαρακτηριστικά</a:t>
            </a:r>
          </a:p>
          <a:p>
            <a:pPr marL="180000" indent="-180000" algn="l" rtl="0">
              <a:lnSpc>
                <a:spcPct val="120000"/>
              </a:lnSpc>
              <a:buFont typeface="Arial" panose="020B0604020202020204" pitchFamily="34" charset="0"/>
              <a:buChar char="•"/>
            </a:pPr>
            <a:r>
              <a:rPr lang="el" sz="1400" b="0" i="0" u="none" baseline="0"/>
              <a:t>Βελτιωμένες λειτουργίες σέρβις</a:t>
            </a:r>
          </a:p>
        </p:txBody>
      </p:sp>
      <p:sp>
        <p:nvSpPr>
          <p:cNvPr id="7" name="Title 6">
            <a:extLst>
              <a:ext uri="{FF2B5EF4-FFF2-40B4-BE49-F238E27FC236}">
                <a16:creationId xmlns:a16="http://schemas.microsoft.com/office/drawing/2014/main" id="{6FCB4001-09DC-3037-8060-D472048D4B0D}"/>
              </a:ext>
            </a:extLst>
          </p:cNvPr>
          <p:cNvSpPr>
            <a:spLocks noGrp="1"/>
          </p:cNvSpPr>
          <p:nvPr>
            <p:ph type="title"/>
          </p:nvPr>
        </p:nvSpPr>
        <p:spPr>
          <a:xfrm>
            <a:off x="479425" y="494490"/>
            <a:ext cx="5506081" cy="388013"/>
          </a:xfrm>
        </p:spPr>
        <p:txBody>
          <a:bodyPr anchor="t">
            <a:noAutofit/>
          </a:bodyPr>
          <a:lstStyle/>
          <a:p>
            <a:pPr algn="l" rtl="0"/>
            <a:r>
              <a:rPr lang="el" b="1" i="0" u="none" baseline="0"/>
              <a:t>Προσφορές για εκδόσεις Advanced και Standard </a:t>
            </a:r>
          </a:p>
        </p:txBody>
      </p:sp>
      <p:sp>
        <p:nvSpPr>
          <p:cNvPr id="13" name="TextBox 48">
            <a:extLst>
              <a:ext uri="{FF2B5EF4-FFF2-40B4-BE49-F238E27FC236}">
                <a16:creationId xmlns:a16="http://schemas.microsoft.com/office/drawing/2014/main" id="{6C3377A9-50DE-4DBA-EEB8-60B316754C4A}"/>
              </a:ext>
            </a:extLst>
          </p:cNvPr>
          <p:cNvSpPr txBox="1"/>
          <p:nvPr/>
        </p:nvSpPr>
        <p:spPr>
          <a:xfrm>
            <a:off x="479424" y="3995828"/>
            <a:ext cx="3375899" cy="2263953"/>
          </a:xfrm>
          <a:prstGeom prst="rect">
            <a:avLst/>
          </a:prstGeom>
          <a:noFill/>
        </p:spPr>
        <p:txBody>
          <a:bodyPr wrap="square" lIns="0" tIns="0" rIns="0" bIns="0" rtlCol="0">
            <a:spAutoFit/>
          </a:bodyPr>
          <a:lstStyle/>
          <a:p>
            <a:pPr algn="l" rtl="0"/>
            <a:r>
              <a:rPr lang="el" sz="1400" b="0" i="0" u="none" baseline="0">
                <a:latin typeface="+mj-lt"/>
                <a:ea typeface="+mj-lt"/>
                <a:cs typeface="+mj-lt"/>
              </a:rPr>
              <a:t>Standard σειρά – MH20-70</a:t>
            </a:r>
          </a:p>
          <a:p>
            <a:pPr algn="l" rtl="0">
              <a:lnSpc>
                <a:spcPct val="120000"/>
              </a:lnSpc>
            </a:pPr>
            <a:endParaRPr lang="el" sz="1400" noProof="0" dirty="0"/>
          </a:p>
          <a:p>
            <a:pPr marL="180000" indent="-180000" algn="l" rtl="0">
              <a:lnSpc>
                <a:spcPct val="120000"/>
              </a:lnSpc>
              <a:buFont typeface="Arial" panose="020B0604020202020204" pitchFamily="34" charset="0"/>
              <a:buChar char="•"/>
            </a:pPr>
            <a:r>
              <a:rPr lang="el" sz="1400" b="0" i="0" u="none" baseline="0"/>
              <a:t>Λέβητας EcoPower™ (αποδοτικότητα ~92%)</a:t>
            </a:r>
          </a:p>
          <a:p>
            <a:pPr marL="180000" indent="-180000" algn="l" rtl="0">
              <a:lnSpc>
                <a:spcPct val="120000"/>
              </a:lnSpc>
              <a:buFont typeface="Arial" panose="020B0604020202020204" pitchFamily="34" charset="0"/>
              <a:buChar char="•"/>
            </a:pPr>
            <a:r>
              <a:rPr lang="el" sz="1400" b="0" i="0" u="none" baseline="0"/>
              <a:t>Συμβατότητα με βιοκαύσιμα</a:t>
            </a:r>
          </a:p>
          <a:p>
            <a:pPr marL="180000" indent="-180000" algn="l" rtl="0">
              <a:lnSpc>
                <a:spcPct val="120000"/>
              </a:lnSpc>
              <a:buFont typeface="Arial" panose="020B0604020202020204" pitchFamily="34" charset="0"/>
              <a:buChar char="•"/>
            </a:pPr>
            <a:r>
              <a:rPr lang="el" sz="1400" b="0" i="0" u="none" baseline="0"/>
              <a:t>Νέα χρώματα (PBLS)</a:t>
            </a:r>
          </a:p>
          <a:p>
            <a:pPr marL="180000" indent="-180000" algn="l" rtl="0">
              <a:lnSpc>
                <a:spcPct val="120000"/>
              </a:lnSpc>
              <a:buFont typeface="Arial" panose="020B0604020202020204" pitchFamily="34" charset="0"/>
              <a:buChar char="•"/>
            </a:pPr>
            <a:r>
              <a:rPr lang="el" sz="1400" b="0" i="0" u="none" baseline="0"/>
              <a:t>Χαμηλότερες εκπομπές C0</a:t>
            </a:r>
            <a:r>
              <a:rPr lang="el" sz="1400" b="0" i="0" u="none" baseline="-25000"/>
              <a:t>2</a:t>
            </a:r>
            <a:r>
              <a:rPr lang="el" sz="1400" b="0" i="0" u="none" baseline="0"/>
              <a:t> (έως 80%)</a:t>
            </a:r>
          </a:p>
          <a:p>
            <a:pPr marL="180000" indent="-180000" algn="l" rtl="0">
              <a:lnSpc>
                <a:spcPct val="120000"/>
              </a:lnSpc>
              <a:buFont typeface="Arial" panose="020B0604020202020204" pitchFamily="34" charset="0"/>
              <a:buChar char="•"/>
            </a:pPr>
            <a:r>
              <a:rPr lang="el" sz="1400" b="0" i="0" u="none" baseline="0"/>
              <a:t>Εστιασμένα χαρακτηριστικά</a:t>
            </a:r>
          </a:p>
          <a:p>
            <a:pPr marL="180000" indent="-180000" algn="l" rtl="0">
              <a:lnSpc>
                <a:spcPct val="120000"/>
              </a:lnSpc>
              <a:buFont typeface="Arial" panose="020B0604020202020204" pitchFamily="34" charset="0"/>
              <a:buChar char="•"/>
            </a:pPr>
            <a:r>
              <a:rPr lang="el" sz="1400" b="0" i="0" u="none" baseline="0"/>
              <a:t>Χαμηλότερη τιμή</a:t>
            </a:r>
          </a:p>
          <a:p>
            <a:pPr marL="180000" indent="-180000" algn="l" rtl="0">
              <a:lnSpc>
                <a:spcPct val="120000"/>
              </a:lnSpc>
            </a:pPr>
            <a:endParaRPr lang="el" sz="1400" noProof="0" dirty="0"/>
          </a:p>
        </p:txBody>
      </p:sp>
      <p:sp>
        <p:nvSpPr>
          <p:cNvPr id="19" name="TextBox 44">
            <a:extLst>
              <a:ext uri="{FF2B5EF4-FFF2-40B4-BE49-F238E27FC236}">
                <a16:creationId xmlns:a16="http://schemas.microsoft.com/office/drawing/2014/main" id="{93AFCDF6-3679-F105-743C-526CFF498160}"/>
              </a:ext>
            </a:extLst>
          </p:cNvPr>
          <p:cNvSpPr txBox="1"/>
          <p:nvPr/>
        </p:nvSpPr>
        <p:spPr>
          <a:xfrm>
            <a:off x="9087912" y="3252843"/>
            <a:ext cx="906017" cy="443368"/>
          </a:xfrm>
          <a:prstGeom prst="rect">
            <a:avLst/>
          </a:prstGeom>
          <a:noFill/>
        </p:spPr>
        <p:txBody>
          <a:bodyPr wrap="none" bIns="180000" rtlCol="0">
            <a:spAutoFit/>
          </a:bodyPr>
          <a:lstStyle/>
          <a:p>
            <a:pPr algn="l" rtl="0"/>
            <a:r>
              <a:rPr lang="el" sz="1400" b="0" i="0" u="none" baseline="0"/>
              <a:t>Premium</a:t>
            </a:r>
          </a:p>
        </p:txBody>
      </p:sp>
      <p:sp>
        <p:nvSpPr>
          <p:cNvPr id="10" name="TextBox 9">
            <a:extLst>
              <a:ext uri="{FF2B5EF4-FFF2-40B4-BE49-F238E27FC236}">
                <a16:creationId xmlns:a16="http://schemas.microsoft.com/office/drawing/2014/main" id="{2BFDA597-5C18-B1C7-7558-9B28485BC0D5}"/>
              </a:ext>
            </a:extLst>
          </p:cNvPr>
          <p:cNvSpPr txBox="1"/>
          <p:nvPr/>
        </p:nvSpPr>
        <p:spPr>
          <a:xfrm>
            <a:off x="5064952" y="5816413"/>
            <a:ext cx="950901" cy="443368"/>
          </a:xfrm>
          <a:prstGeom prst="rect">
            <a:avLst/>
          </a:prstGeom>
          <a:noFill/>
        </p:spPr>
        <p:txBody>
          <a:bodyPr wrap="none" bIns="180000" rtlCol="0">
            <a:spAutoFit/>
          </a:bodyPr>
          <a:lstStyle/>
          <a:p>
            <a:pPr algn="l" rtl="0"/>
            <a:r>
              <a:rPr lang="el" sz="1400" b="0" i="0" u="none" baseline="0"/>
              <a:t>Μικρού μεγέθους </a:t>
            </a:r>
          </a:p>
        </p:txBody>
      </p:sp>
      <p:sp>
        <p:nvSpPr>
          <p:cNvPr id="14" name="TextBox 13">
            <a:extLst>
              <a:ext uri="{FF2B5EF4-FFF2-40B4-BE49-F238E27FC236}">
                <a16:creationId xmlns:a16="http://schemas.microsoft.com/office/drawing/2014/main" id="{14A05B23-ACCE-3C20-5A57-B647928AA1F3}"/>
              </a:ext>
            </a:extLst>
          </p:cNvPr>
          <p:cNvSpPr txBox="1"/>
          <p:nvPr/>
        </p:nvSpPr>
        <p:spPr>
          <a:xfrm>
            <a:off x="7007000" y="5816413"/>
            <a:ext cx="830677" cy="443368"/>
          </a:xfrm>
          <a:prstGeom prst="rect">
            <a:avLst/>
          </a:prstGeom>
          <a:noFill/>
        </p:spPr>
        <p:txBody>
          <a:bodyPr wrap="none" bIns="180000" rtlCol="0">
            <a:spAutoFit/>
          </a:bodyPr>
          <a:lstStyle/>
          <a:p>
            <a:pPr algn="l" rtl="0"/>
            <a:r>
              <a:rPr lang="el" sz="1400" b="0" i="0" u="none" baseline="0"/>
              <a:t>Μεσαίου μεγέθους</a:t>
            </a:r>
          </a:p>
        </p:txBody>
      </p:sp>
      <p:sp>
        <p:nvSpPr>
          <p:cNvPr id="15" name="TextBox 44">
            <a:extLst>
              <a:ext uri="{FF2B5EF4-FFF2-40B4-BE49-F238E27FC236}">
                <a16:creationId xmlns:a16="http://schemas.microsoft.com/office/drawing/2014/main" id="{484377F2-434E-6E79-977C-05708185A64B}"/>
              </a:ext>
            </a:extLst>
          </p:cNvPr>
          <p:cNvSpPr txBox="1"/>
          <p:nvPr/>
        </p:nvSpPr>
        <p:spPr>
          <a:xfrm>
            <a:off x="9087912" y="5816413"/>
            <a:ext cx="906017" cy="443368"/>
          </a:xfrm>
          <a:prstGeom prst="rect">
            <a:avLst/>
          </a:prstGeom>
          <a:noFill/>
        </p:spPr>
        <p:txBody>
          <a:bodyPr wrap="none" bIns="180000" rtlCol="0">
            <a:spAutoFit/>
          </a:bodyPr>
          <a:lstStyle/>
          <a:p>
            <a:pPr algn="l" rtl="0"/>
            <a:r>
              <a:rPr lang="el" sz="1400" b="0" i="0" u="none" baseline="0"/>
              <a:t>Premium</a:t>
            </a:r>
          </a:p>
        </p:txBody>
      </p:sp>
      <p:pic>
        <p:nvPicPr>
          <p:cNvPr id="9" name="Picture 8" descr="A black machine with wheels&#10;&#10;AI-generated content may be incorrect.">
            <a:extLst>
              <a:ext uri="{FF2B5EF4-FFF2-40B4-BE49-F238E27FC236}">
                <a16:creationId xmlns:a16="http://schemas.microsoft.com/office/drawing/2014/main" id="{2269CFC3-EEE1-7614-1AAF-8318D8C6D0D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54079" y="1214415"/>
            <a:ext cx="1736518" cy="2068519"/>
          </a:xfrm>
          <a:prstGeom prst="rect">
            <a:avLst/>
          </a:prstGeom>
        </p:spPr>
      </p:pic>
      <p:pic>
        <p:nvPicPr>
          <p:cNvPr id="18" name="Picture 17" descr="A machine with wheels on it&#10;&#10;AI-generated content may be incorrect.">
            <a:extLst>
              <a:ext uri="{FF2B5EF4-FFF2-40B4-BE49-F238E27FC236}">
                <a16:creationId xmlns:a16="http://schemas.microsoft.com/office/drawing/2014/main" id="{241AE0DA-2E15-6C1F-46B2-4C8D550A31A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267997" y="895990"/>
            <a:ext cx="2515671" cy="2653661"/>
          </a:xfrm>
          <a:prstGeom prst="rect">
            <a:avLst/>
          </a:prstGeom>
        </p:spPr>
      </p:pic>
      <p:pic>
        <p:nvPicPr>
          <p:cNvPr id="22" name="Picture 21" descr="A black and blue machine with wheels&#10;&#10;AI-generated content may be incorrect.">
            <a:extLst>
              <a:ext uri="{FF2B5EF4-FFF2-40B4-BE49-F238E27FC236}">
                <a16:creationId xmlns:a16="http://schemas.microsoft.com/office/drawing/2014/main" id="{4228A929-BE71-663F-03C1-0145F2FE777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16822" y="3842771"/>
            <a:ext cx="1736518" cy="2020557"/>
          </a:xfrm>
          <a:prstGeom prst="rect">
            <a:avLst/>
          </a:prstGeom>
        </p:spPr>
      </p:pic>
      <p:pic>
        <p:nvPicPr>
          <p:cNvPr id="27" name="Picture 26" descr="A machine with wheels and a hose&#10;&#10;AI-generated content may be incorrect.">
            <a:extLst>
              <a:ext uri="{FF2B5EF4-FFF2-40B4-BE49-F238E27FC236}">
                <a16:creationId xmlns:a16="http://schemas.microsoft.com/office/drawing/2014/main" id="{C9615DEC-AC9E-4BBB-B51D-138D1AC96AF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63623" y="3783856"/>
            <a:ext cx="2055159" cy="2167889"/>
          </a:xfrm>
          <a:prstGeom prst="rect">
            <a:avLst/>
          </a:prstGeom>
        </p:spPr>
      </p:pic>
      <p:pic>
        <p:nvPicPr>
          <p:cNvPr id="28" name="Picture 27" descr="A machine with wheels and a hose&#10;&#10;AI-generated content may be incorrect.">
            <a:extLst>
              <a:ext uri="{FF2B5EF4-FFF2-40B4-BE49-F238E27FC236}">
                <a16:creationId xmlns:a16="http://schemas.microsoft.com/office/drawing/2014/main" id="{46E244B8-CD2B-885C-FA3E-852E99F741C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380325" y="3696211"/>
            <a:ext cx="2308466" cy="2435090"/>
          </a:xfrm>
          <a:prstGeom prst="rect">
            <a:avLst/>
          </a:prstGeom>
        </p:spPr>
      </p:pic>
      <p:pic>
        <p:nvPicPr>
          <p:cNvPr id="4" name="Picture 3" descr="A black machine with wheels&#10;&#10;AI-generated content may be incorrect.">
            <a:extLst>
              <a:ext uri="{FF2B5EF4-FFF2-40B4-BE49-F238E27FC236}">
                <a16:creationId xmlns:a16="http://schemas.microsoft.com/office/drawing/2014/main" id="{FC36CEC7-FDA6-D06C-A6AA-8815DA8B5D3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603721" y="1296057"/>
            <a:ext cx="1736518" cy="1986877"/>
          </a:xfrm>
          <a:prstGeom prst="rect">
            <a:avLst/>
          </a:prstGeom>
        </p:spPr>
      </p:pic>
    </p:spTree>
    <p:extLst>
      <p:ext uri="{BB962C8B-B14F-4D97-AF65-F5344CB8AC3E}">
        <p14:creationId xmlns:p14="http://schemas.microsoft.com/office/powerpoint/2010/main" val="113648929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150AB-5102-03BE-09AD-CE32654AB62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2E520A-6272-926D-EFBE-08FDA64E402E}"/>
              </a:ext>
            </a:extLst>
          </p:cNvPr>
          <p:cNvSpPr>
            <a:spLocks noGrp="1"/>
          </p:cNvSpPr>
          <p:nvPr>
            <p:ph type="ftr" sz="quarter" idx="19"/>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57E591F1-B4FF-920A-A7D3-EC8EA6896C63}"/>
              </a:ext>
            </a:extLst>
          </p:cNvPr>
          <p:cNvSpPr>
            <a:spLocks noGrp="1"/>
          </p:cNvSpPr>
          <p:nvPr>
            <p:ph type="sldNum" sz="quarter" idx="20"/>
          </p:nvPr>
        </p:nvSpPr>
        <p:spPr/>
        <p:txBody>
          <a:bodyPr/>
          <a:lstStyle/>
          <a:p>
            <a:pPr algn="l" rtl="0"/>
            <a:fld id="{6C385236-B7BA-4938-9EA6-6DEC8CA653D7}" type="slidenum">
              <a:rPr/>
              <a:pPr/>
              <a:t>15</a:t>
            </a:fld>
            <a:endParaRPr lang="el" noProof="0" dirty="0"/>
          </a:p>
        </p:txBody>
      </p:sp>
      <p:sp>
        <p:nvSpPr>
          <p:cNvPr id="4" name="Text Placeholder 3">
            <a:extLst>
              <a:ext uri="{FF2B5EF4-FFF2-40B4-BE49-F238E27FC236}">
                <a16:creationId xmlns:a16="http://schemas.microsoft.com/office/drawing/2014/main" id="{35FF8538-120B-AF64-1ED6-E90D367C705B}"/>
              </a:ext>
            </a:extLst>
          </p:cNvPr>
          <p:cNvSpPr>
            <a:spLocks noGrp="1"/>
          </p:cNvSpPr>
          <p:nvPr>
            <p:ph type="body" sz="quarter" idx="14"/>
          </p:nvPr>
        </p:nvSpPr>
        <p:spPr/>
        <p:txBody>
          <a:bodyPr/>
          <a:lstStyle/>
          <a:p>
            <a:pPr algn="l" rtl="0"/>
            <a:r>
              <a:rPr lang="el" b="0" i="0" u="none" baseline="0"/>
              <a:t>Σύγκριση χαρακτηριστικών</a:t>
            </a:r>
          </a:p>
        </p:txBody>
      </p:sp>
      <p:sp>
        <p:nvSpPr>
          <p:cNvPr id="5" name="Title 4">
            <a:extLst>
              <a:ext uri="{FF2B5EF4-FFF2-40B4-BE49-F238E27FC236}">
                <a16:creationId xmlns:a16="http://schemas.microsoft.com/office/drawing/2014/main" id="{272529AD-D16C-62AA-58C1-A504E881A302}"/>
              </a:ext>
            </a:extLst>
          </p:cNvPr>
          <p:cNvSpPr>
            <a:spLocks noGrp="1"/>
          </p:cNvSpPr>
          <p:nvPr>
            <p:ph type="title"/>
          </p:nvPr>
        </p:nvSpPr>
        <p:spPr/>
        <p:txBody>
          <a:bodyPr/>
          <a:lstStyle/>
          <a:p>
            <a:pPr algn="l" rtl="0"/>
            <a:r>
              <a:rPr lang="el" b="1" i="0" u="none" baseline="0"/>
              <a:t>Advanced έναντι Standard έκδοσης</a:t>
            </a:r>
          </a:p>
        </p:txBody>
      </p:sp>
      <p:graphicFrame>
        <p:nvGraphicFramePr>
          <p:cNvPr id="10" name="Tabella 17">
            <a:extLst>
              <a:ext uri="{FF2B5EF4-FFF2-40B4-BE49-F238E27FC236}">
                <a16:creationId xmlns:a16="http://schemas.microsoft.com/office/drawing/2014/main" id="{EE68B996-B7DB-4B6F-3753-B48ED09A0A01}"/>
              </a:ext>
            </a:extLst>
          </p:cNvPr>
          <p:cNvGraphicFramePr>
            <a:graphicFrameLocks noGrp="1"/>
          </p:cNvGraphicFramePr>
          <p:nvPr>
            <p:extLst>
              <p:ext uri="{D42A27DB-BD31-4B8C-83A1-F6EECF244321}">
                <p14:modId xmlns:p14="http://schemas.microsoft.com/office/powerpoint/2010/main" val="2427557772"/>
              </p:ext>
            </p:extLst>
          </p:nvPr>
        </p:nvGraphicFramePr>
        <p:xfrm>
          <a:off x="481377" y="1162724"/>
          <a:ext cx="11232000" cy="4821401"/>
        </p:xfrm>
        <a:graphic>
          <a:graphicData uri="http://schemas.openxmlformats.org/drawingml/2006/table">
            <a:tbl>
              <a:tblPr firstRow="1" bandRow="1">
                <a:effectLst/>
                <a:tableStyleId>{2D5ABB26-0587-4C30-8999-92F81FD0307C}</a:tableStyleId>
              </a:tblPr>
              <a:tblGrid>
                <a:gridCol w="4032000">
                  <a:extLst>
                    <a:ext uri="{9D8B030D-6E8A-4147-A177-3AD203B41FA5}">
                      <a16:colId xmlns:a16="http://schemas.microsoft.com/office/drawing/2014/main" val="2264820808"/>
                    </a:ext>
                  </a:extLst>
                </a:gridCol>
                <a:gridCol w="3600000">
                  <a:extLst>
                    <a:ext uri="{9D8B030D-6E8A-4147-A177-3AD203B41FA5}">
                      <a16:colId xmlns:a16="http://schemas.microsoft.com/office/drawing/2014/main" val="1171133363"/>
                    </a:ext>
                  </a:extLst>
                </a:gridCol>
                <a:gridCol w="3600000">
                  <a:extLst>
                    <a:ext uri="{9D8B030D-6E8A-4147-A177-3AD203B41FA5}">
                      <a16:colId xmlns:a16="http://schemas.microsoft.com/office/drawing/2014/main" val="3798050745"/>
                    </a:ext>
                  </a:extLst>
                </a:gridCol>
              </a:tblGrid>
              <a:tr h="265452">
                <a:tc>
                  <a:txBody>
                    <a:bodyPr/>
                    <a:lstStyle/>
                    <a:p>
                      <a:pPr marL="0" marR="0" lvl="0" indent="0" algn="l" defTabSz="1023967" rtl="0" eaLnBrk="1" fontAlgn="auto" hangingPunct="1">
                        <a:lnSpc>
                          <a:spcPct val="100000"/>
                        </a:lnSpc>
                        <a:spcBef>
                          <a:spcPts val="0"/>
                        </a:spcBef>
                        <a:spcAft>
                          <a:spcPts val="0"/>
                        </a:spcAft>
                        <a:buFontTx/>
                        <a:buNone/>
                      </a:pPr>
                      <a:endParaRPr lang="el"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rtl="0" eaLnBrk="1" fontAlgn="auto"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Bold"/>
                          <a:ea typeface="+mn-ea"/>
                          <a:cs typeface="+mn-cs"/>
                          <a:sym typeface=""/>
                        </a:rPr>
                        <a:t>MH20-70</a:t>
                      </a:r>
                      <a:r>
                        <a:rPr lang="el" sz="1100" b="0" i="0" u="none" strike="noStrike" kern="1200" cap="none" spc="0" normalizeH="0" baseline="0">
                          <a:solidFill>
                            <a:schemeClr val="tx1"/>
                          </a:solidFill>
                          <a:effectLst/>
                          <a:latin typeface="Roboto Bold"/>
                          <a:ea typeface="+mn-ea"/>
                          <a:cs typeface="+mn-cs"/>
                        </a:rPr>
                        <a:t> - Standard</a:t>
                      </a:r>
                      <a:endParaRPr lang="el"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rtl="0" eaLnBrk="1" fontAlgn="auto"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Bold"/>
                          <a:ea typeface="+mn-ea"/>
                          <a:cs typeface="+mn-cs"/>
                          <a:sym typeface=""/>
                        </a:rPr>
                        <a:t>MH35-85</a:t>
                      </a:r>
                      <a:r>
                        <a:rPr lang="el" sz="1100" b="0" i="0" u="none" strike="noStrike" kern="1200" cap="none" spc="0" normalizeH="0" baseline="0">
                          <a:solidFill>
                            <a:schemeClr val="tx1"/>
                          </a:solidFill>
                          <a:effectLst/>
                          <a:latin typeface="Roboto Bold"/>
                          <a:ea typeface="+mn-ea"/>
                          <a:cs typeface="+mn-cs"/>
                        </a:rPr>
                        <a:t> - Advanced</a:t>
                      </a:r>
                      <a:endParaRPr lang="el" sz="1100" b="0" i="0" u="none" strike="noStrike" kern="1200" cap="none" spc="0" normalizeH="0" baseline="0" noProof="0" dirty="0">
                        <a:solidFill>
                          <a:schemeClr val="tx1"/>
                        </a:solidFill>
                        <a:effectLst/>
                        <a:latin typeface="Roboto Bold" panose="02000000000000000000" pitchFamily="2" charset="0"/>
                        <a:ea typeface="+mn-ea"/>
                        <a:cs typeface="+mn-cs"/>
                        <a:sym typeface=""/>
                      </a:endParaRPr>
                    </a:p>
                  </a:txBody>
                  <a:tcPr marL="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474532019"/>
                  </a:ext>
                </a:extLst>
              </a:tr>
              <a:tr h="267997">
                <a:tc>
                  <a:txBody>
                    <a:bodyPr/>
                    <a:lstStyle/>
                    <a:p>
                      <a:pPr algn="l" rtl="0"/>
                      <a:r>
                        <a:rPr lang="el" sz="1100" b="0" i="0" u="none" baseline="0"/>
                        <a:t>Λέβητας ενεργειακής αποδοτικότητας (νέος λέβητας)</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noProof="0" dirty="0">
                        <a:solidFill>
                          <a:srgbClr val="28313F"/>
                        </a:solidFill>
                        <a:effectLst/>
                        <a:latin typeface="Roboto Light" panose="02000000000000000000" pitchFamily="2" charset="0"/>
                      </a:endParaRP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noProof="0" dirty="0">
                        <a:solidFill>
                          <a:srgbClr val="28313F"/>
                        </a:solidFill>
                        <a:effectLst/>
                        <a:latin typeface="Segoe MDL2 Assets"/>
                      </a:endParaRPr>
                    </a:p>
                  </a:txBody>
                  <a:tcPr marL="0" marR="0" marT="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59864924"/>
                  </a:ext>
                </a:extLst>
              </a:tr>
              <a:tr h="267997">
                <a:tc>
                  <a:txBody>
                    <a:bodyPr/>
                    <a:lstStyle/>
                    <a:p>
                      <a:pPr algn="l" rtl="0"/>
                      <a:r>
                        <a:rPr lang="el" sz="1100" b="0" i="0" u="none" baseline="0"/>
                        <a:t>Λέβητας EcoPower™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Roboto Light" panose="02000000000000000000" pitchFamily="2" charset="0"/>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797365734"/>
                  </a:ext>
                </a:extLst>
              </a:tr>
              <a:tr h="267997">
                <a:tc>
                  <a: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lang="el" sz="1100" b="0" i="0" u="none" baseline="0"/>
                        <a:t>Συμβατότητα με βιοκαύσιμα (</a:t>
                      </a:r>
                      <a:r>
                        <a:rPr lang="el" sz="1100" b="0" i="0" u="none" strike="noStrike" baseline="0">
                          <a:effectLst/>
                        </a:rPr>
                        <a:t>B7, B10, B20, B30 &amp; XTL/HVO)</a:t>
                      </a:r>
                      <a:endParaRPr lang="el" sz="1100" b="0" i="0" u="none" strike="noStrike" noProof="0" dirty="0">
                        <a:solidFill>
                          <a:srgbClr val="000000"/>
                        </a:solidFill>
                        <a:effectLst/>
                        <a:latin typeface="Calibri" panose="020F0502020204030204" pitchFamily="34" charset="0"/>
                      </a:endParaRP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586616923"/>
                  </a:ext>
                </a:extLst>
              </a:tr>
              <a:tr h="267997">
                <a:tc>
                  <a:txBody>
                    <a:bodyPr/>
                    <a:lstStyle/>
                    <a:p>
                      <a:pPr algn="l" rtl="0"/>
                      <a:r>
                        <a:rPr lang="el" sz="1100" b="0" i="0" u="none" baseline="0"/>
                        <a:t>Εσωτερικό σύστημα απορρυπαντικού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Roboto Light" panose="02000000000000000000" pitchFamily="2" charset="0"/>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952840127"/>
                  </a:ext>
                </a:extLst>
              </a:tr>
              <a:tr h="267997">
                <a:tc>
                  <a:txBody>
                    <a:bodyPr/>
                    <a:lstStyle/>
                    <a:p>
                      <a:pPr algn="l" rtl="0"/>
                      <a:r>
                        <a:rPr lang="el" sz="1100" b="0" i="0" u="none" baseline="0"/>
                        <a:t>Βραχίονας ψεκασμού γενικής χρήσης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endParaRPr lang="el" sz="11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641861578"/>
                  </a:ext>
                </a:extLst>
              </a:tr>
              <a:tr h="267997">
                <a:tc>
                  <a:txBody>
                    <a:bodyPr/>
                    <a:lstStyle/>
                    <a:p>
                      <a:pPr algn="l" rtl="0"/>
                      <a:r>
                        <a:rPr lang="el" sz="1100" b="0" i="0" u="none" baseline="0"/>
                        <a:t>Ρυθμιζόμενο ακροφύσιο πίεσης (Tornado)</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976610218"/>
                  </a:ext>
                </a:extLst>
              </a:tr>
              <a:tr h="267997">
                <a:tc>
                  <a:txBody>
                    <a:bodyPr/>
                    <a:lstStyle/>
                    <a:p>
                      <a:pPr algn="l" rtl="0"/>
                      <a:r>
                        <a:rPr lang="el" sz="1100" b="0" i="0" u="none" baseline="0"/>
                        <a:t>Ενημερωμένη διεπαφή χρήστη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lumMod val="100000"/>
                          </a:schemeClr>
                        </a:solidFill>
                        <a:effectLst/>
                        <a:latin typeface="Segoe MDL2 Assets"/>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606683507"/>
                  </a:ext>
                </a:extLst>
              </a:tr>
              <a:tr h="267997">
                <a:tc>
                  <a:txBody>
                    <a:bodyPr/>
                    <a:lstStyle/>
                    <a:p>
                      <a:pPr algn="l" rtl="0"/>
                      <a:r>
                        <a:rPr lang="el" sz="1100" b="0" i="0" u="none" baseline="0"/>
                        <a:t>Κλείδωμα μηχανήματος σε συγκεκριμένες ρυθμίσεις</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Roboto Light" panose="02000000000000000000" pitchFamily="2" charset="0"/>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888127763"/>
                  </a:ext>
                </a:extLst>
              </a:tr>
              <a:tr h="267997">
                <a:tc>
                  <a:txBody>
                    <a:bodyPr/>
                    <a:lstStyle/>
                    <a:p>
                      <a:pPr algn="l" rtl="0"/>
                      <a:r>
                        <a:rPr lang="el" sz="1100" b="0" i="0" u="none" baseline="0"/>
                        <a:t>Ένδειξη σέρβις και αναδυόμενα παράθυρα</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790199"/>
                  </a:ext>
                </a:extLst>
              </a:tr>
              <a:tr h="267997">
                <a:tc>
                  <a:txBody>
                    <a:bodyPr/>
                    <a:lstStyle/>
                    <a:p>
                      <a:pPr algn="l" rtl="0"/>
                      <a:r>
                        <a:rPr lang="el" sz="1100" b="0" i="0" u="none" baseline="0"/>
                        <a:t>Διαγνωστικός έλεγχος μηχανήματος και ανίχνευση βλαβών</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289819214"/>
                  </a:ext>
                </a:extLst>
              </a:tr>
              <a:tr h="267997">
                <a:tc>
                  <a:txBody>
                    <a:bodyPr/>
                    <a:lstStyle/>
                    <a:p>
                      <a:pPr algn="l" rtl="0"/>
                      <a:r>
                        <a:rPr lang="el" sz="1100" b="0" i="0" u="none" baseline="0"/>
                        <a:t>Αισθητήρας καυσίμου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284191312"/>
                  </a:ext>
                </a:extLst>
              </a:tr>
              <a:tr h="267997">
                <a:tc>
                  <a:txBody>
                    <a:bodyPr/>
                    <a:lstStyle/>
                    <a:p>
                      <a:pPr algn="l" rtl="0"/>
                      <a:r>
                        <a:rPr lang="el" sz="1100" b="0" i="0" u="none" baseline="0"/>
                        <a:t>Αισθητήρας φλόγας</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69527912"/>
                  </a:ext>
                </a:extLst>
              </a:tr>
              <a:tr h="267997">
                <a:tc>
                  <a:txBody>
                    <a:bodyPr/>
                    <a:lstStyle/>
                    <a:p>
                      <a:pPr algn="l" rtl="0"/>
                      <a:r>
                        <a:rPr lang="el" sz="1100" b="0" i="0" u="none" baseline="0"/>
                        <a:t>Σύστημα προστασίας από πέτρες </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252677417"/>
                  </a:ext>
                </a:extLst>
              </a:tr>
              <a:tr h="267997">
                <a:tc>
                  <a:txBody>
                    <a:bodyPr/>
                    <a:lstStyle/>
                    <a:p>
                      <a:pPr algn="l" rtl="0"/>
                      <a:r>
                        <a:rPr lang="el" sz="1100" b="0" i="0" u="none" baseline="0"/>
                        <a:t>Λειτουργία ατμού</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24958639"/>
                  </a:ext>
                </a:extLst>
              </a:tr>
              <a:tr h="267997">
                <a:tc>
                  <a:txBody>
                    <a:bodyPr/>
                    <a:lstStyle/>
                    <a:p>
                      <a:pPr algn="l" rtl="0"/>
                      <a:r>
                        <a:rPr lang="el" sz="1100" b="0" i="0" u="none" baseline="0"/>
                        <a:t>*Καρούλι εύκαμπτου σωλήνα</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endParaRPr lang="el" sz="1100" b="0" i="0" u="none" strike="noStrike" kern="1200" cap="none" spc="0" normalizeH="0" baseline="0" noProof="0" dirty="0">
                        <a:solidFill>
                          <a:schemeClr val="tx1"/>
                        </a:solidFill>
                        <a:effectLst/>
                        <a:latin typeface="Roboto Light" panose="02000000000000000000" pitchFamily="2" charset="0"/>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55384594"/>
                  </a:ext>
                </a:extLst>
              </a:tr>
              <a:tr h="267997">
                <a:tc>
                  <a:txBody>
                    <a:bodyPr/>
                    <a:lstStyle/>
                    <a:p>
                      <a:pPr algn="l" rtl="0"/>
                      <a:r>
                        <a:rPr lang="el" sz="1100" b="0" i="0" u="none" baseline="0"/>
                        <a:t>*Κεραμικά έμβολα</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9525"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71643813"/>
                  </a:ext>
                </a:extLst>
              </a:tr>
              <a:tr h="267997">
                <a:tc>
                  <a:txBody>
                    <a:bodyPr/>
                    <a:lstStyle/>
                    <a:p>
                      <a:pPr algn="l" rtl="0"/>
                      <a:r>
                        <a:rPr lang="el" sz="1100" b="0" i="0" u="none" baseline="0"/>
                        <a:t>*Ενεργοποιημένη ροή</a:t>
                      </a:r>
                    </a:p>
                  </a:txBody>
                  <a:tcP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algn="ctr" rtl="0" fontAlgn="ct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0" i="0" u="none" strike="noStrike" kern="1200" cap="none" spc="0" normalizeH="0" baseline="0" noProof="0" dirty="0">
                        <a:solidFill>
                          <a:schemeClr val="tx1"/>
                        </a:solidFill>
                        <a:effectLst/>
                        <a:latin typeface="Segoe MDL2 Assets"/>
                        <a:ea typeface="+mn-ea"/>
                        <a:cs typeface="+mn-cs"/>
                      </a:endParaRPr>
                    </a:p>
                  </a:txBody>
                  <a:tcPr marL="0" marR="0"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a:ea typeface="+mn-ea"/>
                          <a:cs typeface="+mn-cs"/>
                        </a:rPr>
                        <a:t></a:t>
                      </a:r>
                      <a:endParaRPr lang="el" sz="1100" b="1" i="0" u="none" strike="noStrike" kern="1200" cap="none" spc="0" normalizeH="0" baseline="0" noProof="0" dirty="0">
                        <a:solidFill>
                          <a:srgbClr val="38AFD9"/>
                        </a:solidFill>
                        <a:effectLst/>
                        <a:latin typeface="Segoe MDL2 Assets"/>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94355259"/>
                  </a:ext>
                </a:extLst>
              </a:tr>
            </a:tbl>
          </a:graphicData>
        </a:graphic>
      </p:graphicFrame>
      <p:sp>
        <p:nvSpPr>
          <p:cNvPr id="8" name="Pladsholder til indhold 3">
            <a:extLst>
              <a:ext uri="{FF2B5EF4-FFF2-40B4-BE49-F238E27FC236}">
                <a16:creationId xmlns:a16="http://schemas.microsoft.com/office/drawing/2014/main" id="{6A4948CF-09F7-3A5D-62A5-99926F34D185}"/>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900" b="0" i="0" u="none" baseline="0"/>
              <a:t>*Σε επιλεγμένα μηχανήματα </a:t>
            </a:r>
          </a:p>
        </p:txBody>
      </p:sp>
    </p:spTree>
    <p:extLst>
      <p:ext uri="{BB962C8B-B14F-4D97-AF65-F5344CB8AC3E}">
        <p14:creationId xmlns:p14="http://schemas.microsoft.com/office/powerpoint/2010/main" val="34154435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F9AC11-C7C1-5137-9CA4-2B996F618B23}"/>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66B8F385-614A-58B4-7751-8B0EE515A538}"/>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16</a:t>
            </a:fld>
            <a:endParaRPr lang="el" noProof="0" dirty="0"/>
          </a:p>
        </p:txBody>
      </p:sp>
      <p:sp>
        <p:nvSpPr>
          <p:cNvPr id="3" name="Text Placeholder 2">
            <a:extLst>
              <a:ext uri="{FF2B5EF4-FFF2-40B4-BE49-F238E27FC236}">
                <a16:creationId xmlns:a16="http://schemas.microsoft.com/office/drawing/2014/main" id="{8B026C1B-7CAD-A9FE-B724-605DECABAEB8}"/>
              </a:ext>
            </a:extLst>
          </p:cNvPr>
          <p:cNvSpPr>
            <a:spLocks noGrp="1"/>
          </p:cNvSpPr>
          <p:nvPr>
            <p:ph type="body" sz="quarter" idx="14"/>
          </p:nvPr>
        </p:nvSpPr>
        <p:spPr>
          <a:xfrm>
            <a:off x="475521" y="873877"/>
            <a:ext cx="11235102" cy="376456"/>
          </a:xfrm>
        </p:spPr>
        <p:txBody>
          <a:bodyPr vert="horz" lIns="0" tIns="0" rIns="0" bIns="0" rtlCol="0" anchor="t">
            <a:normAutofit/>
          </a:bodyPr>
          <a:lstStyle/>
          <a:p>
            <a:pPr algn="l" rtl="0"/>
            <a:r>
              <a:rPr lang="el" b="0" i="0" u="none" baseline="0"/>
              <a:t>Η Advanced σειρά </a:t>
            </a:r>
          </a:p>
        </p:txBody>
      </p:sp>
      <p:sp>
        <p:nvSpPr>
          <p:cNvPr id="4" name="Title 3">
            <a:extLst>
              <a:ext uri="{FF2B5EF4-FFF2-40B4-BE49-F238E27FC236}">
                <a16:creationId xmlns:a16="http://schemas.microsoft.com/office/drawing/2014/main" id="{0E3D1433-8F76-AAB7-877C-8F6B7FD81DB0}"/>
              </a:ext>
            </a:extLst>
          </p:cNvPr>
          <p:cNvSpPr>
            <a:spLocks noGrp="1"/>
          </p:cNvSpPr>
          <p:nvPr>
            <p:ph type="title"/>
          </p:nvPr>
        </p:nvSpPr>
        <p:spPr>
          <a:xfrm>
            <a:off x="479425" y="494490"/>
            <a:ext cx="11233150" cy="388013"/>
          </a:xfrm>
        </p:spPr>
        <p:txBody>
          <a:bodyPr anchor="t">
            <a:noAutofit/>
          </a:bodyPr>
          <a:lstStyle/>
          <a:p>
            <a:pPr algn="l" rtl="0"/>
            <a:r>
              <a:rPr lang="el" b="1" i="0" u="none" baseline="0"/>
              <a:t>MH35-85</a:t>
            </a:r>
          </a:p>
        </p:txBody>
      </p:sp>
      <p:pic>
        <p:nvPicPr>
          <p:cNvPr id="9" name="Picture 8" descr="A machine with wheels on it&#10;&#10;AI-generated content may be incorrect.">
            <a:extLst>
              <a:ext uri="{FF2B5EF4-FFF2-40B4-BE49-F238E27FC236}">
                <a16:creationId xmlns:a16="http://schemas.microsoft.com/office/drawing/2014/main" id="{10F20B96-5E4E-80F4-FFF7-4D38B589DBE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47783" y="1376776"/>
            <a:ext cx="4638384" cy="4903374"/>
          </a:xfrm>
          <a:prstGeom prst="rect">
            <a:avLst/>
          </a:prstGeom>
        </p:spPr>
      </p:pic>
      <p:pic>
        <p:nvPicPr>
          <p:cNvPr id="11" name="Picture 10" descr="A close-up of a device&#10;&#10;AI-generated content may be incorrect.">
            <a:extLst>
              <a:ext uri="{FF2B5EF4-FFF2-40B4-BE49-F238E27FC236}">
                <a16:creationId xmlns:a16="http://schemas.microsoft.com/office/drawing/2014/main" id="{2B509712-F195-1FC7-2D3F-B69BA3F2A4DD}"/>
              </a:ext>
            </a:extLst>
          </p:cNvPr>
          <p:cNvPicPr>
            <a:picLocks noChangeAspect="1"/>
          </p:cNvPicPr>
          <p:nvPr/>
        </p:nvPicPr>
        <p:blipFill>
          <a:blip r:embed="rId3"/>
          <a:stretch>
            <a:fillRect/>
          </a:stretch>
        </p:blipFill>
        <p:spPr>
          <a:xfrm>
            <a:off x="6388553" y="1925183"/>
            <a:ext cx="4903108" cy="3007633"/>
          </a:xfrm>
          <a:prstGeom prst="rect">
            <a:avLst/>
          </a:prstGeom>
        </p:spPr>
      </p:pic>
    </p:spTree>
    <p:extLst>
      <p:ext uri="{BB962C8B-B14F-4D97-AF65-F5344CB8AC3E}">
        <p14:creationId xmlns:p14="http://schemas.microsoft.com/office/powerpoint/2010/main" val="274624740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chine with wheels on it&#10;&#10;AI-generated content may be incorrect.">
            <a:extLst>
              <a:ext uri="{FF2B5EF4-FFF2-40B4-BE49-F238E27FC236}">
                <a16:creationId xmlns:a16="http://schemas.microsoft.com/office/drawing/2014/main" id="{3E6CB82D-94CD-FFA5-E5A3-8BC70AE9B773}"/>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tretch>
            <a:fillRect/>
          </a:stretch>
        </p:blipFill>
        <p:spPr>
          <a:xfrm>
            <a:off x="3305926" y="895992"/>
            <a:ext cx="5572741" cy="5801446"/>
          </a:xfrm>
          <a:prstGeom prst="rect">
            <a:avLst/>
          </a:prstGeom>
        </p:spPr>
      </p:pic>
      <p:sp>
        <p:nvSpPr>
          <p:cNvPr id="9" name="Text Placeholder 8">
            <a:extLst>
              <a:ext uri="{FF2B5EF4-FFF2-40B4-BE49-F238E27FC236}">
                <a16:creationId xmlns:a16="http://schemas.microsoft.com/office/drawing/2014/main" id="{7A069F36-0ECE-4449-5823-9A6459251027}"/>
              </a:ext>
            </a:extLst>
          </p:cNvPr>
          <p:cNvSpPr>
            <a:spLocks noGrp="1"/>
          </p:cNvSpPr>
          <p:nvPr>
            <p:ph type="body" sz="quarter" idx="14"/>
          </p:nvPr>
        </p:nvSpPr>
        <p:spPr/>
        <p:txBody>
          <a:bodyPr/>
          <a:lstStyle/>
          <a:p>
            <a:pPr algn="l" rtl="0"/>
            <a:r>
              <a:rPr lang="el" b="0" i="0" u="none" baseline="0"/>
              <a:t>Πλεονεκτήματα προϊόντος</a:t>
            </a:r>
          </a:p>
        </p:txBody>
      </p:sp>
      <p:sp>
        <p:nvSpPr>
          <p:cNvPr id="7" name="Title 6">
            <a:extLst>
              <a:ext uri="{FF2B5EF4-FFF2-40B4-BE49-F238E27FC236}">
                <a16:creationId xmlns:a16="http://schemas.microsoft.com/office/drawing/2014/main" id="{9F29DE9E-357C-4AC4-1132-D8B55C4026F1}"/>
              </a:ext>
            </a:extLst>
          </p:cNvPr>
          <p:cNvSpPr>
            <a:spLocks noGrp="1"/>
          </p:cNvSpPr>
          <p:nvPr>
            <p:ph type="title"/>
          </p:nvPr>
        </p:nvSpPr>
        <p:spPr/>
        <p:txBody>
          <a:bodyPr/>
          <a:lstStyle/>
          <a:p>
            <a:pPr algn="l" rtl="0"/>
            <a:r>
              <a:rPr lang="el" b="1" i="0" u="none" baseline="0"/>
              <a:t>MH35-85</a:t>
            </a:r>
          </a:p>
        </p:txBody>
      </p:sp>
      <p:sp>
        <p:nvSpPr>
          <p:cNvPr id="4" name="Footer Placeholder 3">
            <a:extLst>
              <a:ext uri="{FF2B5EF4-FFF2-40B4-BE49-F238E27FC236}">
                <a16:creationId xmlns:a16="http://schemas.microsoft.com/office/drawing/2014/main" id="{672950DB-5800-BF60-59A7-C02B4F557D1E}"/>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73997439-FCED-FE1F-BD98-DD00637C02B7}"/>
              </a:ext>
            </a:extLst>
          </p:cNvPr>
          <p:cNvSpPr>
            <a:spLocks noGrp="1"/>
          </p:cNvSpPr>
          <p:nvPr>
            <p:ph type="sldNum" sz="quarter" idx="17"/>
          </p:nvPr>
        </p:nvSpPr>
        <p:spPr/>
        <p:txBody>
          <a:bodyPr/>
          <a:lstStyle/>
          <a:p>
            <a:pPr algn="l" rtl="0"/>
            <a:fld id="{6C385236-B7BA-4938-9EA6-6DEC8CA653D7}" type="slidenum">
              <a:rPr/>
              <a:pPr/>
              <a:t>17</a:t>
            </a:fld>
            <a:endParaRPr lang="el" noProof="0" dirty="0"/>
          </a:p>
        </p:txBody>
      </p:sp>
      <p:sp>
        <p:nvSpPr>
          <p:cNvPr id="12" name="Rectangle 11">
            <a:extLst>
              <a:ext uri="{FF2B5EF4-FFF2-40B4-BE49-F238E27FC236}">
                <a16:creationId xmlns:a16="http://schemas.microsoft.com/office/drawing/2014/main" id="{C93DB031-D64E-8EAD-261B-B6C3861CEEC6}"/>
              </a:ext>
            </a:extLst>
          </p:cNvPr>
          <p:cNvSpPr/>
          <p:nvPr/>
        </p:nvSpPr>
        <p:spPr>
          <a:xfrm>
            <a:off x="488945" y="1305629"/>
            <a:ext cx="4420569" cy="483081"/>
          </a:xfrm>
          <a:prstGeom prst="rect">
            <a:avLst/>
          </a:prstGeom>
        </p:spPr>
        <p:txBody>
          <a:bodyPr wrap="square" lIns="0" tIns="0" rIns="0" bIns="91440">
            <a:spAutoFit/>
          </a:bodyPr>
          <a:lstStyle/>
          <a:p>
            <a:pPr algn="l" rtl="0">
              <a:lnSpc>
                <a:spcPct val="120000"/>
              </a:lnSpc>
            </a:pPr>
            <a:r>
              <a:rPr lang="el" sz="1100" b="0" i="0" u="none" baseline="0" dirty="0">
                <a:latin typeface="+mj-lt"/>
                <a:ea typeface="Roboto Medium" panose="02000000000000000000" pitchFamily="2" charset="0"/>
              </a:rPr>
              <a:t>Θήκη φύλαξης</a:t>
            </a:r>
          </a:p>
          <a:p>
            <a:pPr algn="l" rtl="0">
              <a:lnSpc>
                <a:spcPct val="120000"/>
              </a:lnSpc>
            </a:pPr>
            <a:r>
              <a:rPr lang="el" sz="1100" b="0" i="0" u="none" baseline="0" dirty="0"/>
              <a:t>Αποθηκεύστε τα εργαλεία ή στο ντουλαπάκι συνοδηγού ή στις ανάγλυφες επιφάνειες </a:t>
            </a:r>
          </a:p>
        </p:txBody>
      </p:sp>
      <p:sp>
        <p:nvSpPr>
          <p:cNvPr id="25" name="Rectangle 24">
            <a:extLst>
              <a:ext uri="{FF2B5EF4-FFF2-40B4-BE49-F238E27FC236}">
                <a16:creationId xmlns:a16="http://schemas.microsoft.com/office/drawing/2014/main" id="{08B97BA7-51E7-2099-AF08-192D4669682B}"/>
              </a:ext>
            </a:extLst>
          </p:cNvPr>
          <p:cNvSpPr/>
          <p:nvPr/>
        </p:nvSpPr>
        <p:spPr>
          <a:xfrm>
            <a:off x="479422" y="2197983"/>
            <a:ext cx="3003556" cy="483081"/>
          </a:xfrm>
          <a:prstGeom prst="rect">
            <a:avLst/>
          </a:prstGeom>
        </p:spPr>
        <p:txBody>
          <a:bodyPr wrap="square" lIns="0" tIns="0" rIns="0" bIns="91440">
            <a:spAutoFit/>
          </a:bodyPr>
          <a:lstStyle/>
          <a:p>
            <a:pPr algn="l" rtl="0">
              <a:lnSpc>
                <a:spcPct val="120000"/>
              </a:lnSpc>
            </a:pPr>
            <a:r>
              <a:rPr lang="el" sz="1100" b="0" i="0" u="none" baseline="0">
                <a:latin typeface="+mj-lt"/>
                <a:ea typeface="Roboto Medium" panose="02000000000000000000" pitchFamily="2" charset="0"/>
              </a:rPr>
              <a:t>Εύκαμπτος σωλήνας με χαλύβδινη ενίσχυση </a:t>
            </a:r>
            <a:br>
              <a:rPr lang="el" sz="1100"/>
            </a:br>
            <a:r>
              <a:rPr lang="el" sz="1100" b="0" i="0" u="none" baseline="0"/>
              <a:t>Ανθεκτικός και ευέλικτος εύκαμπτος σωλήνας </a:t>
            </a:r>
          </a:p>
        </p:txBody>
      </p:sp>
      <p:sp>
        <p:nvSpPr>
          <p:cNvPr id="36" name="Rectangle 35">
            <a:extLst>
              <a:ext uri="{FF2B5EF4-FFF2-40B4-BE49-F238E27FC236}">
                <a16:creationId xmlns:a16="http://schemas.microsoft.com/office/drawing/2014/main" id="{D998A648-00F5-CFE4-F05D-ED8E8755E54B}"/>
              </a:ext>
            </a:extLst>
          </p:cNvPr>
          <p:cNvSpPr/>
          <p:nvPr/>
        </p:nvSpPr>
        <p:spPr>
          <a:xfrm>
            <a:off x="469503" y="3003565"/>
            <a:ext cx="2625917" cy="686213"/>
          </a:xfrm>
          <a:prstGeom prst="rect">
            <a:avLst/>
          </a:prstGeom>
        </p:spPr>
        <p:txBody>
          <a:bodyPr wrap="square" lIns="0" tIns="0" rIns="0" bIns="91440">
            <a:spAutoFit/>
          </a:bodyPr>
          <a:lstStyle/>
          <a:p>
            <a:pPr algn="l" rtl="0">
              <a:lnSpc>
                <a:spcPct val="120000"/>
              </a:lnSpc>
            </a:pPr>
            <a:r>
              <a:rPr lang="el" sz="1100" b="0" i="0" u="none" baseline="0" dirty="0">
                <a:latin typeface="+mj-lt"/>
                <a:ea typeface="Roboto Medium" panose="02000000000000000000" pitchFamily="2" charset="0"/>
              </a:rPr>
              <a:t>Ενημερωμένος αισθητήρας φλόγας </a:t>
            </a:r>
          </a:p>
          <a:p>
            <a:pPr algn="l" rtl="0">
              <a:lnSpc>
                <a:spcPct val="120000"/>
              </a:lnSpc>
            </a:pPr>
            <a:r>
              <a:rPr lang="el" sz="1100" b="0" i="0" u="none" baseline="0" dirty="0"/>
              <a:t>Ανιχνεύει τη φλόγα, εξασφαλίζοντας την αποφυγή ανεπιθύμητης υπερχείλισης του λέβητα όταν βρίσκεται σε κατάσταση ακινησίας.</a:t>
            </a:r>
          </a:p>
        </p:txBody>
      </p:sp>
      <p:sp>
        <p:nvSpPr>
          <p:cNvPr id="38" name="Rectangle 37">
            <a:extLst>
              <a:ext uri="{FF2B5EF4-FFF2-40B4-BE49-F238E27FC236}">
                <a16:creationId xmlns:a16="http://schemas.microsoft.com/office/drawing/2014/main" id="{80764611-337F-9EF3-4A28-7506ED623C20}"/>
              </a:ext>
            </a:extLst>
          </p:cNvPr>
          <p:cNvSpPr/>
          <p:nvPr/>
        </p:nvSpPr>
        <p:spPr>
          <a:xfrm>
            <a:off x="401074" y="5188305"/>
            <a:ext cx="3232499" cy="889346"/>
          </a:xfrm>
          <a:prstGeom prst="rect">
            <a:avLst/>
          </a:prstGeom>
        </p:spPr>
        <p:txBody>
          <a:bodyPr wrap="square" lIns="0" tIns="0" rIns="0" bIns="91440">
            <a:spAutoFit/>
          </a:bodyPr>
          <a:lstStyle/>
          <a:p>
            <a:pPr algn="l" rtl="0">
              <a:lnSpc>
                <a:spcPct val="120000"/>
              </a:lnSpc>
            </a:pPr>
            <a:r>
              <a:rPr lang="el" sz="1100" b="0" i="0" u="none" baseline="0" dirty="0">
                <a:latin typeface="+mj-lt"/>
                <a:ea typeface="Roboto Medium" panose="02000000000000000000" pitchFamily="2" charset="0"/>
              </a:rPr>
              <a:t>Βραχίονας ψεκασμού Tornado</a:t>
            </a:r>
          </a:p>
          <a:p>
            <a:pPr algn="l" rtl="0">
              <a:lnSpc>
                <a:spcPct val="120000"/>
              </a:lnSpc>
            </a:pPr>
            <a:r>
              <a:rPr lang="el" sz="1100" b="0" i="0" u="none" baseline="0" dirty="0"/>
              <a:t>Διπλός βραχίονας ψεκασμού με ρύθμιση πίεσης. Διεκπεραιώστε την εργασία με ένα ακροφύσιο υψηλής απόδοσης ή ρυθμίστε την πίεση χαμηλότερα για ξέπλυμα ή για να αποφύγετε τα πιτσιλίσματα</a:t>
            </a:r>
          </a:p>
        </p:txBody>
      </p:sp>
      <p:cxnSp>
        <p:nvCxnSpPr>
          <p:cNvPr id="46" name="Straight Arrow Connector 38">
            <a:extLst>
              <a:ext uri="{FF2B5EF4-FFF2-40B4-BE49-F238E27FC236}">
                <a16:creationId xmlns:a16="http://schemas.microsoft.com/office/drawing/2014/main" id="{FEFA5BFC-0DB4-D39C-001B-3E056E9047F6}"/>
              </a:ext>
            </a:extLst>
          </p:cNvPr>
          <p:cNvCxnSpPr>
            <a:cxnSpLocks/>
          </p:cNvCxnSpPr>
          <p:nvPr/>
        </p:nvCxnSpPr>
        <p:spPr>
          <a:xfrm>
            <a:off x="479875" y="1917087"/>
            <a:ext cx="4663104" cy="89675"/>
          </a:xfrm>
          <a:prstGeom prst="bentConnector3">
            <a:avLst>
              <a:gd name="adj1" fmla="val 9989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C6567FA-7D24-5AEF-86EE-7973AA9045AD}"/>
              </a:ext>
            </a:extLst>
          </p:cNvPr>
          <p:cNvSpPr/>
          <p:nvPr/>
        </p:nvSpPr>
        <p:spPr>
          <a:xfrm>
            <a:off x="8209555" y="5394726"/>
            <a:ext cx="3573964" cy="483081"/>
          </a:xfrm>
          <a:prstGeom prst="rect">
            <a:avLst/>
          </a:prstGeom>
        </p:spPr>
        <p:txBody>
          <a:bodyPr wrap="square" lIns="0" tIns="0" rIns="0" bIns="91440">
            <a:spAutoFit/>
          </a:bodyPr>
          <a:lstStyle/>
          <a:p>
            <a:pPr algn="r" rtl="0">
              <a:lnSpc>
                <a:spcPct val="120000"/>
              </a:lnSpc>
            </a:pPr>
            <a:r>
              <a:rPr lang="el" sz="1100" b="0" i="0" u="none" baseline="0">
                <a:latin typeface="+mj-lt"/>
                <a:ea typeface="Roboto Medium" panose="02000000000000000000" pitchFamily="2" charset="0"/>
              </a:rPr>
              <a:t>Υποδοχές για περονοφόρο ανυψωτικό όχημα</a:t>
            </a:r>
            <a:br>
              <a:rPr lang="el" sz="1100"/>
            </a:br>
            <a:r>
              <a:rPr lang="el" sz="1100" b="0" i="0" u="none" baseline="0"/>
              <a:t>Ανυψώστε ή μετακινήστε σταθερά το μηχάνημα με ένα περονοφόρο ανυψωτικό όχημα </a:t>
            </a:r>
          </a:p>
        </p:txBody>
      </p:sp>
      <p:sp>
        <p:nvSpPr>
          <p:cNvPr id="69" name="Rectangle 68">
            <a:extLst>
              <a:ext uri="{FF2B5EF4-FFF2-40B4-BE49-F238E27FC236}">
                <a16:creationId xmlns:a16="http://schemas.microsoft.com/office/drawing/2014/main" id="{FD4B4397-88CC-B2C5-A45F-4DC1D17B5F38}"/>
              </a:ext>
            </a:extLst>
          </p:cNvPr>
          <p:cNvSpPr/>
          <p:nvPr/>
        </p:nvSpPr>
        <p:spPr>
          <a:xfrm>
            <a:off x="8709024" y="1338872"/>
            <a:ext cx="2937815"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Πιστόλι ψεκασμού Ergo 2000 με ταχυσύνδεσμο</a:t>
            </a:r>
            <a:br>
              <a:rPr lang="el" sz="1100" dirty="0"/>
            </a:br>
            <a:r>
              <a:rPr lang="el" sz="1100" b="0" i="0" u="none" baseline="0" dirty="0"/>
              <a:t>Εργονομικός σχεδιασμός εξαρτημάτων που </a:t>
            </a:r>
          </a:p>
          <a:p>
            <a:pPr algn="r" rtl="0">
              <a:lnSpc>
                <a:spcPct val="120000"/>
              </a:lnSpc>
            </a:pPr>
            <a:r>
              <a:rPr lang="el" sz="1100" b="0" i="0" u="none" baseline="0" dirty="0"/>
              <a:t>βελτιώνει τον χειρισμό και μειώνει την καταπόνηση</a:t>
            </a:r>
          </a:p>
        </p:txBody>
      </p:sp>
      <p:sp>
        <p:nvSpPr>
          <p:cNvPr id="73" name="Rectangle 72">
            <a:extLst>
              <a:ext uri="{FF2B5EF4-FFF2-40B4-BE49-F238E27FC236}">
                <a16:creationId xmlns:a16="http://schemas.microsoft.com/office/drawing/2014/main" id="{8E80E876-EFCE-3325-7351-3C5CE1FF9054}"/>
              </a:ext>
            </a:extLst>
          </p:cNvPr>
          <p:cNvSpPr/>
          <p:nvPr/>
        </p:nvSpPr>
        <p:spPr>
          <a:xfrm>
            <a:off x="8518901" y="2389867"/>
            <a:ext cx="3127938"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Ενημερωμένη διεπαφή χρήστη</a:t>
            </a:r>
            <a:br>
              <a:rPr lang="el" sz="1100" dirty="0"/>
            </a:br>
            <a:r>
              <a:rPr lang="el" sz="1100" b="0" i="0" u="none" baseline="0" dirty="0"/>
              <a:t>Προσαρμόσιμες λειτουργίες καθαρισμού και κλείδωμα μηχανημάτων </a:t>
            </a:r>
            <a:br>
              <a:rPr lang="el" sz="1100" dirty="0"/>
            </a:br>
            <a:r>
              <a:rPr lang="el" sz="1100" b="0" i="0" u="none" baseline="0" dirty="0"/>
              <a:t>στις ρυθμίσεις. Λήψη πληροφοριών για την κατάσταση του μηχανήματος</a:t>
            </a:r>
          </a:p>
        </p:txBody>
      </p:sp>
      <p:sp>
        <p:nvSpPr>
          <p:cNvPr id="75" name="Rectangle 74">
            <a:extLst>
              <a:ext uri="{FF2B5EF4-FFF2-40B4-BE49-F238E27FC236}">
                <a16:creationId xmlns:a16="http://schemas.microsoft.com/office/drawing/2014/main" id="{BD877A1F-613C-C2FE-B423-7F70E5488D0C}"/>
              </a:ext>
            </a:extLst>
          </p:cNvPr>
          <p:cNvSpPr/>
          <p:nvPr/>
        </p:nvSpPr>
        <p:spPr>
          <a:xfrm>
            <a:off x="8774759" y="3391620"/>
            <a:ext cx="2937816"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Καρούλι εύκαμπτου σωλήνα</a:t>
            </a:r>
            <a:br>
              <a:rPr lang="el" sz="1100" dirty="0">
                <a:latin typeface="+mj-lt"/>
                <a:ea typeface="Roboto Medium" panose="02000000000000000000" pitchFamily="2" charset="0"/>
              </a:rPr>
            </a:br>
            <a:r>
              <a:rPr lang="el" sz="1100" b="0" i="0" u="none" baseline="0" dirty="0"/>
              <a:t>Οδηγούμενο καρούλι εύκαμπτου σωλήνα για εύκολο τύλιγμα </a:t>
            </a:r>
          </a:p>
          <a:p>
            <a:pPr algn="r" rtl="0">
              <a:lnSpc>
                <a:spcPct val="120000"/>
              </a:lnSpc>
            </a:pPr>
            <a:r>
              <a:rPr lang="el" sz="1100" b="0" i="0" u="none" baseline="0" dirty="0"/>
              <a:t>με το ένα χέρι και προστατευμένη φύλαξη εύκαμπτου σωλήνα </a:t>
            </a:r>
          </a:p>
        </p:txBody>
      </p:sp>
      <p:sp>
        <p:nvSpPr>
          <p:cNvPr id="76" name="Rectangle 75">
            <a:extLst>
              <a:ext uri="{FF2B5EF4-FFF2-40B4-BE49-F238E27FC236}">
                <a16:creationId xmlns:a16="http://schemas.microsoft.com/office/drawing/2014/main" id="{9DB329AB-231D-1B77-9ACC-65D5F29D13D2}"/>
              </a:ext>
            </a:extLst>
          </p:cNvPr>
          <p:cNvSpPr/>
          <p:nvPr/>
        </p:nvSpPr>
        <p:spPr>
          <a:xfrm>
            <a:off x="428668" y="4174843"/>
            <a:ext cx="3438747" cy="483081"/>
          </a:xfrm>
          <a:prstGeom prst="rect">
            <a:avLst/>
          </a:prstGeom>
        </p:spPr>
        <p:txBody>
          <a:bodyPr wrap="square" lIns="0" tIns="0" rIns="0" bIns="91440">
            <a:spAutoFit/>
          </a:bodyPr>
          <a:lstStyle/>
          <a:p>
            <a:pPr algn="l" rtl="0">
              <a:lnSpc>
                <a:spcPct val="120000"/>
              </a:lnSpc>
            </a:pPr>
            <a:r>
              <a:rPr lang="el" sz="1100" b="0" i="0" u="none" baseline="0">
                <a:latin typeface="+mj-lt"/>
                <a:ea typeface="Roboto Medium" panose="02000000000000000000" pitchFamily="2" charset="0"/>
              </a:rPr>
              <a:t>Φρένο στάθμευσης</a:t>
            </a:r>
          </a:p>
          <a:p>
            <a:pPr algn="l" rtl="0">
              <a:lnSpc>
                <a:spcPct val="120000"/>
              </a:lnSpc>
            </a:pPr>
            <a:r>
              <a:rPr lang="el" sz="1100" b="0" i="0" u="none" baseline="0"/>
              <a:t>Φρένο στάθμευσης για εύκολη στάθμευση και κίνηση</a:t>
            </a:r>
          </a:p>
        </p:txBody>
      </p:sp>
      <p:sp>
        <p:nvSpPr>
          <p:cNvPr id="77" name="Rectangle 76">
            <a:extLst>
              <a:ext uri="{FF2B5EF4-FFF2-40B4-BE49-F238E27FC236}">
                <a16:creationId xmlns:a16="http://schemas.microsoft.com/office/drawing/2014/main" id="{8EF934E6-3209-AB8B-D801-208D63D8F447}"/>
              </a:ext>
            </a:extLst>
          </p:cNvPr>
          <p:cNvSpPr/>
          <p:nvPr/>
        </p:nvSpPr>
        <p:spPr>
          <a:xfrm>
            <a:off x="9021838" y="4346965"/>
            <a:ext cx="2729584"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Εσωτερικό σύστημα απορρυπαντικού υψηλής πίεσης</a:t>
            </a:r>
          </a:p>
          <a:p>
            <a:pPr algn="r" rtl="0">
              <a:lnSpc>
                <a:spcPct val="120000"/>
              </a:lnSpc>
            </a:pPr>
            <a:r>
              <a:rPr lang="el" sz="1100" b="0" i="0" u="none" baseline="0" dirty="0"/>
              <a:t>Η ανανεωμένη ακριβής δοσολογία απορρυπαντικού εξασφαλίζει οικονομικά και εξαιρετικά αποτελέσματα καθαρισμού </a:t>
            </a:r>
          </a:p>
        </p:txBody>
      </p:sp>
      <p:cxnSp>
        <p:nvCxnSpPr>
          <p:cNvPr id="89" name="Straight Arrow Connector 88">
            <a:extLst>
              <a:ext uri="{FF2B5EF4-FFF2-40B4-BE49-F238E27FC236}">
                <a16:creationId xmlns:a16="http://schemas.microsoft.com/office/drawing/2014/main" id="{88827C2D-C99A-5FB2-323E-CFA00DD4EDD5}"/>
              </a:ext>
            </a:extLst>
          </p:cNvPr>
          <p:cNvCxnSpPr>
            <a:cxnSpLocks/>
          </p:cNvCxnSpPr>
          <p:nvPr/>
        </p:nvCxnSpPr>
        <p:spPr>
          <a:xfrm rot="10800000">
            <a:off x="4899990" y="1695236"/>
            <a:ext cx="6815100" cy="468286"/>
          </a:xfrm>
          <a:prstGeom prst="bentConnector3">
            <a:avLst>
              <a:gd name="adj1" fmla="val 5000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38">
            <a:extLst>
              <a:ext uri="{FF2B5EF4-FFF2-40B4-BE49-F238E27FC236}">
                <a16:creationId xmlns:a16="http://schemas.microsoft.com/office/drawing/2014/main" id="{EF2FA601-AE70-72A4-DE12-E89FC090C7DB}"/>
              </a:ext>
            </a:extLst>
          </p:cNvPr>
          <p:cNvCxnSpPr>
            <a:cxnSpLocks/>
          </p:cNvCxnSpPr>
          <p:nvPr/>
        </p:nvCxnSpPr>
        <p:spPr>
          <a:xfrm>
            <a:off x="488945" y="2607700"/>
            <a:ext cx="3830724" cy="57981"/>
          </a:xfrm>
          <a:prstGeom prst="bentConnector3">
            <a:avLst>
              <a:gd name="adj1" fmla="val 10002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38">
            <a:extLst>
              <a:ext uri="{FF2B5EF4-FFF2-40B4-BE49-F238E27FC236}">
                <a16:creationId xmlns:a16="http://schemas.microsoft.com/office/drawing/2014/main" id="{FE45CFEC-6C4D-DC68-8178-16AF44A226DB}"/>
              </a:ext>
            </a:extLst>
          </p:cNvPr>
          <p:cNvCxnSpPr>
            <a:cxnSpLocks/>
          </p:cNvCxnSpPr>
          <p:nvPr/>
        </p:nvCxnSpPr>
        <p:spPr>
          <a:xfrm flipV="1">
            <a:off x="69927" y="4375404"/>
            <a:ext cx="6134930" cy="1814267"/>
          </a:xfrm>
          <a:prstGeom prst="bentConnector3">
            <a:avLst>
              <a:gd name="adj1" fmla="val 55678"/>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5" name="Straight Arrow Connector 88">
            <a:extLst>
              <a:ext uri="{FF2B5EF4-FFF2-40B4-BE49-F238E27FC236}">
                <a16:creationId xmlns:a16="http://schemas.microsoft.com/office/drawing/2014/main" id="{C9AC49D3-C80A-3D20-7875-A60745C877CE}"/>
              </a:ext>
            </a:extLst>
          </p:cNvPr>
          <p:cNvCxnSpPr>
            <a:cxnSpLocks/>
          </p:cNvCxnSpPr>
          <p:nvPr/>
        </p:nvCxnSpPr>
        <p:spPr>
          <a:xfrm flipH="1" flipV="1">
            <a:off x="5589171" y="1891944"/>
            <a:ext cx="6239706" cy="1260841"/>
          </a:xfrm>
          <a:prstGeom prst="bentConnector3">
            <a:avLst>
              <a:gd name="adj1" fmla="val 6570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Arrow Connector 88">
            <a:extLst>
              <a:ext uri="{FF2B5EF4-FFF2-40B4-BE49-F238E27FC236}">
                <a16:creationId xmlns:a16="http://schemas.microsoft.com/office/drawing/2014/main" id="{15DAD289-09B7-9B76-960D-8616323DE3E7}"/>
              </a:ext>
            </a:extLst>
          </p:cNvPr>
          <p:cNvCxnSpPr>
            <a:cxnSpLocks/>
          </p:cNvCxnSpPr>
          <p:nvPr/>
        </p:nvCxnSpPr>
        <p:spPr>
          <a:xfrm rot="10800000">
            <a:off x="7796988" y="3256935"/>
            <a:ext cx="3986531" cy="917908"/>
          </a:xfrm>
          <a:prstGeom prst="bentConnector3">
            <a:avLst>
              <a:gd name="adj1" fmla="val 8432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02" name="Straight Arrow Connector 88">
            <a:extLst>
              <a:ext uri="{FF2B5EF4-FFF2-40B4-BE49-F238E27FC236}">
                <a16:creationId xmlns:a16="http://schemas.microsoft.com/office/drawing/2014/main" id="{79FF6A1C-8780-49A8-E387-FC74D23360AB}"/>
              </a:ext>
            </a:extLst>
          </p:cNvPr>
          <p:cNvCxnSpPr>
            <a:cxnSpLocks/>
          </p:cNvCxnSpPr>
          <p:nvPr/>
        </p:nvCxnSpPr>
        <p:spPr>
          <a:xfrm rot="10800000">
            <a:off x="7867650" y="3676865"/>
            <a:ext cx="3845208" cy="1463374"/>
          </a:xfrm>
          <a:prstGeom prst="bentConnector3">
            <a:avLst>
              <a:gd name="adj1" fmla="val 93514"/>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8">
            <a:extLst>
              <a:ext uri="{FF2B5EF4-FFF2-40B4-BE49-F238E27FC236}">
                <a16:creationId xmlns:a16="http://schemas.microsoft.com/office/drawing/2014/main" id="{33163BE7-F79E-B4DF-5734-8B18F518BF5C}"/>
              </a:ext>
            </a:extLst>
          </p:cNvPr>
          <p:cNvCxnSpPr>
            <a:cxnSpLocks/>
          </p:cNvCxnSpPr>
          <p:nvPr/>
        </p:nvCxnSpPr>
        <p:spPr>
          <a:xfrm flipV="1">
            <a:off x="363123" y="3129588"/>
            <a:ext cx="5601151" cy="658772"/>
          </a:xfrm>
          <a:prstGeom prst="bentConnector3">
            <a:avLst>
              <a:gd name="adj1" fmla="val 5000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Arrow Connector 38">
            <a:extLst>
              <a:ext uri="{FF2B5EF4-FFF2-40B4-BE49-F238E27FC236}">
                <a16:creationId xmlns:a16="http://schemas.microsoft.com/office/drawing/2014/main" id="{800DA95B-FAA1-7E9E-6D13-EC9E6BD6DD22}"/>
              </a:ext>
            </a:extLst>
          </p:cNvPr>
          <p:cNvCxnSpPr>
            <a:cxnSpLocks/>
          </p:cNvCxnSpPr>
          <p:nvPr/>
        </p:nvCxnSpPr>
        <p:spPr>
          <a:xfrm flipV="1">
            <a:off x="419493" y="4036007"/>
            <a:ext cx="4081337" cy="621917"/>
          </a:xfrm>
          <a:prstGeom prst="bentConnector3">
            <a:avLst>
              <a:gd name="adj1" fmla="val 6760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88">
            <a:extLst>
              <a:ext uri="{FF2B5EF4-FFF2-40B4-BE49-F238E27FC236}">
                <a16:creationId xmlns:a16="http://schemas.microsoft.com/office/drawing/2014/main" id="{99526C65-ACA3-40CD-B97F-E30F66781F85}"/>
              </a:ext>
            </a:extLst>
          </p:cNvPr>
          <p:cNvCxnSpPr>
            <a:cxnSpLocks/>
          </p:cNvCxnSpPr>
          <p:nvPr/>
        </p:nvCxnSpPr>
        <p:spPr>
          <a:xfrm flipH="1" flipV="1">
            <a:off x="8177498" y="5884552"/>
            <a:ext cx="3606021" cy="2285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53221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6DD2A94E-6708-EBF6-4888-93EAA880EBF6}"/>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5" name="Pladsholder til slidenummer 4">
            <a:extLst>
              <a:ext uri="{FF2B5EF4-FFF2-40B4-BE49-F238E27FC236}">
                <a16:creationId xmlns:a16="http://schemas.microsoft.com/office/drawing/2014/main" id="{AACDE239-48EB-97DD-2C71-95D193414485}"/>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18</a:t>
            </a:fld>
            <a:endParaRPr lang="el" noProof="0" dirty="0"/>
          </a:p>
        </p:txBody>
      </p:sp>
      <p:sp>
        <p:nvSpPr>
          <p:cNvPr id="17" name="Text Placeholder 5">
            <a:extLst>
              <a:ext uri="{FF2B5EF4-FFF2-40B4-BE49-F238E27FC236}">
                <a16:creationId xmlns:a16="http://schemas.microsoft.com/office/drawing/2014/main" id="{667C5442-2B4C-4278-9FAB-BBEA208FB954}"/>
              </a:ext>
            </a:extLst>
          </p:cNvPr>
          <p:cNvSpPr>
            <a:spLocks noGrp="1"/>
          </p:cNvSpPr>
          <p:nvPr>
            <p:ph type="body" sz="quarter" idx="14"/>
          </p:nvPr>
        </p:nvSpPr>
        <p:spPr>
          <a:xfrm>
            <a:off x="475521" y="873877"/>
            <a:ext cx="11235102" cy="376456"/>
          </a:xfrm>
        </p:spPr>
        <p:txBody>
          <a:bodyPr vert="horz" lIns="0" tIns="0" rIns="0" bIns="0" rtlCol="0" anchor="t">
            <a:normAutofit/>
          </a:bodyPr>
          <a:lstStyle/>
          <a:p>
            <a:pPr algn="l" rtl="0"/>
            <a:r>
              <a:rPr lang="el" b="0" i="0" u="none" baseline="0"/>
              <a:t>Απλή ψηφιακή</a:t>
            </a:r>
          </a:p>
        </p:txBody>
      </p:sp>
      <p:sp>
        <p:nvSpPr>
          <p:cNvPr id="19" name="Title 6">
            <a:extLst>
              <a:ext uri="{FF2B5EF4-FFF2-40B4-BE49-F238E27FC236}">
                <a16:creationId xmlns:a16="http://schemas.microsoft.com/office/drawing/2014/main" id="{81D98FB9-8E95-4544-7B4D-9E81B1AD36C5}"/>
              </a:ext>
            </a:extLst>
          </p:cNvPr>
          <p:cNvSpPr>
            <a:spLocks noGrp="1"/>
          </p:cNvSpPr>
          <p:nvPr>
            <p:ph type="title"/>
          </p:nvPr>
        </p:nvSpPr>
        <p:spPr>
          <a:xfrm>
            <a:off x="479425" y="494490"/>
            <a:ext cx="11233150" cy="388013"/>
          </a:xfrm>
        </p:spPr>
        <p:txBody>
          <a:bodyPr anchor="t">
            <a:noAutofit/>
          </a:bodyPr>
          <a:lstStyle/>
          <a:p>
            <a:pPr algn="l" rtl="0"/>
            <a:r>
              <a:rPr lang="el" b="1" i="0" u="none" baseline="0"/>
              <a:t>Ενημερωμένη διεπαφή χρήστη</a:t>
            </a:r>
          </a:p>
        </p:txBody>
      </p:sp>
      <p:pic>
        <p:nvPicPr>
          <p:cNvPr id="10" name="Picture 9" descr="A close-up of a device&#10;&#10;AI-generated content may be incorrect.">
            <a:extLst>
              <a:ext uri="{FF2B5EF4-FFF2-40B4-BE49-F238E27FC236}">
                <a16:creationId xmlns:a16="http://schemas.microsoft.com/office/drawing/2014/main" id="{65CA3DBB-70E6-3C22-E650-FF1CFC0E7DB3}"/>
              </a:ext>
            </a:extLst>
          </p:cNvPr>
          <p:cNvPicPr>
            <a:picLocks noChangeAspect="1"/>
          </p:cNvPicPr>
          <p:nvPr/>
        </p:nvPicPr>
        <p:blipFill>
          <a:blip r:embed="rId2"/>
          <a:stretch>
            <a:fillRect/>
          </a:stretch>
        </p:blipFill>
        <p:spPr>
          <a:xfrm>
            <a:off x="6388553" y="1925183"/>
            <a:ext cx="4903108" cy="3007633"/>
          </a:xfrm>
          <a:prstGeom prst="rect">
            <a:avLst/>
          </a:prstGeom>
        </p:spPr>
      </p:pic>
      <p:sp>
        <p:nvSpPr>
          <p:cNvPr id="12" name="Content Placeholder 11">
            <a:extLst>
              <a:ext uri="{FF2B5EF4-FFF2-40B4-BE49-F238E27FC236}">
                <a16:creationId xmlns:a16="http://schemas.microsoft.com/office/drawing/2014/main" id="{0F5103EC-A405-4DC2-A248-70846EAD9DAD}"/>
              </a:ext>
            </a:extLst>
          </p:cNvPr>
          <p:cNvSpPr>
            <a:spLocks noGrp="1"/>
          </p:cNvSpPr>
          <p:nvPr>
            <p:ph sz="quarter" idx="18"/>
          </p:nvPr>
        </p:nvSpPr>
        <p:spPr>
          <a:xfrm>
            <a:off x="475521" y="1261890"/>
            <a:ext cx="5620479" cy="4990224"/>
          </a:xfrm>
        </p:spPr>
        <p:txBody>
          <a:bodyPr vert="horz" lIns="216000" tIns="216000" rIns="180000" bIns="216000" rtlCol="0" anchor="t">
            <a:noAutofit/>
          </a:bodyPr>
          <a:lstStyle/>
          <a:p>
            <a:pPr marL="171450" indent="-171450" algn="l" rtl="0">
              <a:spcBef>
                <a:spcPts val="1000"/>
              </a:spcBef>
            </a:pPr>
            <a:r>
              <a:rPr lang="el" sz="1200" b="0" i="0" u="none" baseline="0" dirty="0">
                <a:ea typeface="Roboto Light"/>
                <a:cs typeface="Roboto Light"/>
              </a:rPr>
              <a:t>Ενεργοποιήστε το μηχάνημα από τον διακόπτη ON/OFF και το μηχάνημα θα ξεκινήσει με την τελευταία προκαθορισμένη ρύθμιση που χρησιμοποιήσατε.</a:t>
            </a:r>
            <a:endParaRPr lang="el" sz="1600" noProof="0" dirty="0"/>
          </a:p>
          <a:p>
            <a:pPr marL="198755" indent="-198755" algn="l" rtl="0">
              <a:spcBef>
                <a:spcPts val="1000"/>
              </a:spcBef>
            </a:pPr>
            <a:r>
              <a:rPr lang="el" sz="1200" b="0" i="0" u="none" baseline="0" dirty="0">
                <a:ea typeface="Roboto Light"/>
                <a:cs typeface="Roboto Light"/>
              </a:rPr>
              <a:t>Ρυθμίστε το μηχάνημα μέσω του ανθεκτικού κουμπιού επιλογής και του αδιάβροχου κουμπιού επιστροφής και μενού. </a:t>
            </a:r>
          </a:p>
          <a:p>
            <a:pPr marL="198755" indent="-198755" algn="l" rtl="0">
              <a:spcBef>
                <a:spcPts val="1000"/>
              </a:spcBef>
            </a:pPr>
            <a:r>
              <a:rPr lang="el" sz="1200" b="0" i="0" u="none" baseline="0" dirty="0">
                <a:ea typeface="Roboto Light"/>
                <a:cs typeface="Roboto Light"/>
              </a:rPr>
              <a:t>Το μηχάνημα διαθέτει 5 προκαθορισμένες ρυθμίσεις που μπορούν να ρυθμιστούν γρήγορα, να αποκρυφτούν ή να προστεθούν περισσότερες με προσαρμοσμένη ονομασία.</a:t>
            </a:r>
          </a:p>
          <a:p>
            <a:pPr marL="198755" indent="-198755" algn="l" rtl="0">
              <a:spcBef>
                <a:spcPts val="1000"/>
              </a:spcBef>
            </a:pPr>
            <a:r>
              <a:rPr lang="el" sz="1200" b="0" i="0" u="none" baseline="0" dirty="0">
                <a:ea typeface="Roboto Light"/>
                <a:cs typeface="Roboto Light"/>
              </a:rPr>
              <a:t>Στην οθόνη εμφανίζονται η θερμοκρασία, η πίεση και το ποσοστό του διαλύματος απορρυπαντικού. </a:t>
            </a:r>
          </a:p>
          <a:p>
            <a:pPr marL="198755" indent="-198755" algn="l" rtl="0">
              <a:spcBef>
                <a:spcPts val="1000"/>
              </a:spcBef>
            </a:pPr>
            <a:r>
              <a:rPr lang="el" sz="1200" b="0" i="0" u="none" baseline="0" dirty="0">
                <a:ea typeface="Roboto Light"/>
                <a:cs typeface="Roboto Light"/>
              </a:rPr>
              <a:t>Οι ρυθμίσεις μπορούν να κλειδωθούν για τον έλεγχο της θερμοκρασίας του μηχανήματος και των ρυθμίσεων του απορρυπαντικού – για λόγους κόστους και ασφάλειας. </a:t>
            </a:r>
          </a:p>
          <a:p>
            <a:pPr marL="198755" indent="-198755" algn="l" rtl="0">
              <a:spcBef>
                <a:spcPts val="1000"/>
              </a:spcBef>
            </a:pPr>
            <a:r>
              <a:rPr lang="el" sz="1200" b="0" i="0" u="none" baseline="0" dirty="0">
                <a:ea typeface="Roboto Light"/>
                <a:cs typeface="Roboto Light"/>
              </a:rPr>
              <a:t>Η οθόνη μπορεί να προσαρμοστεί στις τοπικές γλώσσες.</a:t>
            </a:r>
          </a:p>
          <a:p>
            <a:pPr marL="198755" indent="-198755" algn="l" rtl="0">
              <a:spcBef>
                <a:spcPts val="1000"/>
              </a:spcBef>
            </a:pPr>
            <a:r>
              <a:rPr lang="el" sz="1200" b="0" i="0" u="none" baseline="0" dirty="0">
                <a:ea typeface="Roboto Light"/>
                <a:cs typeface="Roboto Light"/>
              </a:rPr>
              <a:t>Όταν απαιτείται σέρβις, μικρές εργασίες συντήρησης ή παρουσιάζονται βλάβες, στην οθόνη εμφανίζεται ένα αναδυόμενο παράθυρο με τα επόμενα βήματα για εύκολο χειρισμό και διατήρηση της καθαριότητας του μηχανήματος. </a:t>
            </a:r>
          </a:p>
          <a:p>
            <a:pPr marL="198755" indent="-198755" algn="l" rtl="0">
              <a:spcBef>
                <a:spcPts val="1000"/>
              </a:spcBef>
            </a:pPr>
            <a:r>
              <a:rPr lang="el" sz="1200" b="0" i="0" u="none" baseline="0" dirty="0">
                <a:ea typeface="Roboto Light"/>
                <a:cs typeface="Roboto Light"/>
              </a:rPr>
              <a:t>Στα μηχανήματα μπορούν να εμφανίζονται οι βέλτιστες πρακτικές καθαρισμού με νερό υψηλής πίεσης, καθοδήγηση των χρηστών που χρησιμοποιούν το μηχάνημα και πληροφορίες χρήσης. </a:t>
            </a:r>
            <a:endParaRPr lang="el" sz="1200" noProof="0" dirty="0"/>
          </a:p>
        </p:txBody>
      </p:sp>
    </p:spTree>
    <p:extLst>
      <p:ext uri="{BB962C8B-B14F-4D97-AF65-F5344CB8AC3E}">
        <p14:creationId xmlns:p14="http://schemas.microsoft.com/office/powerpoint/2010/main" val="6332209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350F49-70A5-CC85-9937-8D985624A3C6}"/>
              </a:ext>
            </a:extLst>
          </p:cNvPr>
          <p:cNvSpPr>
            <a:spLocks noGrp="1"/>
          </p:cNvSpPr>
          <p:nvPr>
            <p:ph type="body" sz="quarter" idx="14"/>
          </p:nvPr>
        </p:nvSpPr>
        <p:spPr/>
        <p:txBody>
          <a:bodyPr vert="horz" lIns="0" tIns="0" rIns="0" bIns="0" rtlCol="0" anchor="t">
            <a:noAutofit/>
          </a:bodyPr>
          <a:lstStyle/>
          <a:p>
            <a:pPr algn="l" rtl="0"/>
            <a:r>
              <a:rPr lang="el" b="0" i="0" u="none" baseline="0">
                <a:ea typeface="Roboto Light"/>
                <a:cs typeface="Roboto Light"/>
              </a:rPr>
              <a:t>Πρώτη χρήση και εξοικείωση με το μηχάνημα και τη διεπαφή χρήστη </a:t>
            </a:r>
            <a:endParaRPr lang="el" noProof="0" dirty="0"/>
          </a:p>
        </p:txBody>
      </p:sp>
      <p:sp>
        <p:nvSpPr>
          <p:cNvPr id="7" name="Title 6">
            <a:extLst>
              <a:ext uri="{FF2B5EF4-FFF2-40B4-BE49-F238E27FC236}">
                <a16:creationId xmlns:a16="http://schemas.microsoft.com/office/drawing/2014/main" id="{B2457487-FA7A-B85D-30C1-5971360BFD59}"/>
              </a:ext>
            </a:extLst>
          </p:cNvPr>
          <p:cNvSpPr>
            <a:spLocks noGrp="1"/>
          </p:cNvSpPr>
          <p:nvPr>
            <p:ph type="title"/>
          </p:nvPr>
        </p:nvSpPr>
        <p:spPr/>
        <p:txBody>
          <a:bodyPr/>
          <a:lstStyle/>
          <a:p>
            <a:pPr algn="l" rtl="0"/>
            <a:r>
              <a:rPr lang="el" b="1" i="0" u="none" baseline="0">
                <a:ea typeface="+mj-lt"/>
                <a:cs typeface="+mj-lt"/>
              </a:rPr>
              <a:t>Ενημερωμένη διεπαφή χρήστη</a:t>
            </a:r>
            <a:endParaRPr lang="el" sz="3200" noProof="0" dirty="0">
              <a:ea typeface="+mj-lt"/>
              <a:cs typeface="+mj-lt"/>
            </a:endParaRPr>
          </a:p>
        </p:txBody>
      </p:sp>
      <p:sp>
        <p:nvSpPr>
          <p:cNvPr id="2" name="Footer Placeholder 1">
            <a:extLst>
              <a:ext uri="{FF2B5EF4-FFF2-40B4-BE49-F238E27FC236}">
                <a16:creationId xmlns:a16="http://schemas.microsoft.com/office/drawing/2014/main" id="{C3774DC1-357D-5777-97F0-0528BB22DBC4}"/>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6189CF82-7D3F-9547-5370-B1177B012A31}"/>
              </a:ext>
            </a:extLst>
          </p:cNvPr>
          <p:cNvSpPr>
            <a:spLocks noGrp="1"/>
          </p:cNvSpPr>
          <p:nvPr>
            <p:ph type="sldNum" sz="quarter" idx="17"/>
          </p:nvPr>
        </p:nvSpPr>
        <p:spPr/>
        <p:txBody>
          <a:bodyPr/>
          <a:lstStyle/>
          <a:p>
            <a:pPr algn="l" rtl="0"/>
            <a:fld id="{6C385236-B7BA-4938-9EA6-6DEC8CA653D7}" type="slidenum">
              <a:rPr/>
              <a:pPr/>
              <a:t>19</a:t>
            </a:fld>
            <a:endParaRPr lang="el" noProof="0" dirty="0"/>
          </a:p>
        </p:txBody>
      </p:sp>
      <p:sp>
        <p:nvSpPr>
          <p:cNvPr id="9" name="TextBox 8">
            <a:extLst>
              <a:ext uri="{FF2B5EF4-FFF2-40B4-BE49-F238E27FC236}">
                <a16:creationId xmlns:a16="http://schemas.microsoft.com/office/drawing/2014/main" id="{3545B890-683C-732A-AF7F-10CCB088B8D5}"/>
              </a:ext>
            </a:extLst>
          </p:cNvPr>
          <p:cNvSpPr txBox="1"/>
          <p:nvPr/>
        </p:nvSpPr>
        <p:spPr>
          <a:xfrm>
            <a:off x="489857" y="1396999"/>
            <a:ext cx="9833555"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el" sz="1600" b="1" i="0" u="none" baseline="0">
                <a:ea typeface="Roboto Light"/>
                <a:cs typeface="Roboto Light"/>
              </a:rPr>
              <a:t>Πρώτη χρήση </a:t>
            </a:r>
            <a:r>
              <a:rPr lang="el" sz="1600" b="0" i="0" u="none" baseline="0">
                <a:ea typeface="Roboto Light"/>
                <a:cs typeface="Roboto Light"/>
              </a:rPr>
              <a:t>- ο χρήστης καθοδηγείται σε αυτή την ακολουθία κατά την πρώτη εκκίνηση, όταν το μηχάνημα είναι καινούργιο</a:t>
            </a:r>
          </a:p>
        </p:txBody>
      </p:sp>
      <p:pic>
        <p:nvPicPr>
          <p:cNvPr id="10" name="Picture 9" descr="A screenshot of a video game&#10;&#10;AI-generated content may be incorrect.">
            <a:extLst>
              <a:ext uri="{FF2B5EF4-FFF2-40B4-BE49-F238E27FC236}">
                <a16:creationId xmlns:a16="http://schemas.microsoft.com/office/drawing/2014/main" id="{B1078874-7412-2212-07F7-6FA703C1E9E1}"/>
              </a:ext>
            </a:extLst>
          </p:cNvPr>
          <p:cNvPicPr>
            <a:picLocks noChangeAspect="1"/>
          </p:cNvPicPr>
          <p:nvPr/>
        </p:nvPicPr>
        <p:blipFill>
          <a:blip r:embed="rId2"/>
          <a:stretch>
            <a:fillRect/>
          </a:stretch>
        </p:blipFill>
        <p:spPr>
          <a:xfrm>
            <a:off x="476476" y="1720397"/>
            <a:ext cx="2095047" cy="1194707"/>
          </a:xfrm>
          <a:prstGeom prst="rect">
            <a:avLst/>
          </a:prstGeom>
        </p:spPr>
      </p:pic>
      <p:pic>
        <p:nvPicPr>
          <p:cNvPr id="11" name="Picture 10" descr="A screen shot of a device&#10;&#10;AI-generated content may be incorrect.">
            <a:extLst>
              <a:ext uri="{FF2B5EF4-FFF2-40B4-BE49-F238E27FC236}">
                <a16:creationId xmlns:a16="http://schemas.microsoft.com/office/drawing/2014/main" id="{A298E303-8C17-27E2-5768-9572BB9CFC2B}"/>
              </a:ext>
            </a:extLst>
          </p:cNvPr>
          <p:cNvPicPr>
            <a:picLocks noChangeAspect="1"/>
          </p:cNvPicPr>
          <p:nvPr/>
        </p:nvPicPr>
        <p:blipFill>
          <a:blip r:embed="rId3"/>
          <a:stretch>
            <a:fillRect/>
          </a:stretch>
        </p:blipFill>
        <p:spPr>
          <a:xfrm>
            <a:off x="2721428" y="1710870"/>
            <a:ext cx="2086429" cy="1195615"/>
          </a:xfrm>
          <a:prstGeom prst="rect">
            <a:avLst/>
          </a:prstGeom>
        </p:spPr>
      </p:pic>
      <p:pic>
        <p:nvPicPr>
          <p:cNvPr id="12" name="Picture 11" descr="A screenshot of a video game&#10;&#10;AI-generated content may be incorrect.">
            <a:extLst>
              <a:ext uri="{FF2B5EF4-FFF2-40B4-BE49-F238E27FC236}">
                <a16:creationId xmlns:a16="http://schemas.microsoft.com/office/drawing/2014/main" id="{CD920714-4D45-4D89-C298-089093842CC0}"/>
              </a:ext>
            </a:extLst>
          </p:cNvPr>
          <p:cNvPicPr>
            <a:picLocks noChangeAspect="1"/>
          </p:cNvPicPr>
          <p:nvPr/>
        </p:nvPicPr>
        <p:blipFill>
          <a:blip r:embed="rId4"/>
          <a:stretch>
            <a:fillRect/>
          </a:stretch>
        </p:blipFill>
        <p:spPr>
          <a:xfrm>
            <a:off x="4953453" y="1711324"/>
            <a:ext cx="2149022" cy="1194708"/>
          </a:xfrm>
          <a:prstGeom prst="rect">
            <a:avLst/>
          </a:prstGeom>
        </p:spPr>
      </p:pic>
      <p:pic>
        <p:nvPicPr>
          <p:cNvPr id="13" name="Picture 12" descr="A black and white screen with white text&#10;&#10;AI-generated content may be incorrect.">
            <a:extLst>
              <a:ext uri="{FF2B5EF4-FFF2-40B4-BE49-F238E27FC236}">
                <a16:creationId xmlns:a16="http://schemas.microsoft.com/office/drawing/2014/main" id="{E4875921-6787-F5CA-782D-8A2A39F2CB13}"/>
              </a:ext>
            </a:extLst>
          </p:cNvPr>
          <p:cNvPicPr>
            <a:picLocks noChangeAspect="1"/>
          </p:cNvPicPr>
          <p:nvPr/>
        </p:nvPicPr>
        <p:blipFill>
          <a:blip r:embed="rId5" cstate="hqprint">
            <a:extLst>
              <a:ext uri="{28A0092B-C50C-407E-A947-70E740481C1C}">
                <a14:useLocalDpi xmlns:a14="http://schemas.microsoft.com/office/drawing/2010/main"/>
              </a:ext>
            </a:extLst>
          </a:blip>
          <a:srcRect r="-398"/>
          <a:stretch>
            <a:fillRect/>
          </a:stretch>
        </p:blipFill>
        <p:spPr>
          <a:xfrm>
            <a:off x="7242855" y="1710871"/>
            <a:ext cx="2142205" cy="1195654"/>
          </a:xfrm>
          <a:prstGeom prst="rect">
            <a:avLst/>
          </a:prstGeom>
        </p:spPr>
      </p:pic>
      <p:pic>
        <p:nvPicPr>
          <p:cNvPr id="14" name="Picture 13" descr="A screen shot of a device&#10;&#10;AI-generated content may be incorrect.">
            <a:extLst>
              <a:ext uri="{FF2B5EF4-FFF2-40B4-BE49-F238E27FC236}">
                <a16:creationId xmlns:a16="http://schemas.microsoft.com/office/drawing/2014/main" id="{EE847A92-7748-35CE-5595-C96C6D864920}"/>
              </a:ext>
            </a:extLst>
          </p:cNvPr>
          <p:cNvPicPr>
            <a:picLocks noChangeAspect="1"/>
          </p:cNvPicPr>
          <p:nvPr/>
        </p:nvPicPr>
        <p:blipFill>
          <a:blip r:embed="rId6"/>
          <a:stretch>
            <a:fillRect/>
          </a:stretch>
        </p:blipFill>
        <p:spPr>
          <a:xfrm>
            <a:off x="9556976" y="1716087"/>
            <a:ext cx="2158547" cy="1185182"/>
          </a:xfrm>
          <a:prstGeom prst="rect">
            <a:avLst/>
          </a:prstGeom>
        </p:spPr>
      </p:pic>
      <p:sp>
        <p:nvSpPr>
          <p:cNvPr id="15" name="TextBox 14">
            <a:extLst>
              <a:ext uri="{FF2B5EF4-FFF2-40B4-BE49-F238E27FC236}">
                <a16:creationId xmlns:a16="http://schemas.microsoft.com/office/drawing/2014/main" id="{F4B544EC-A492-BFFF-1623-9C5411CBAEDD}"/>
              </a:ext>
            </a:extLst>
          </p:cNvPr>
          <p:cNvSpPr txBox="1"/>
          <p:nvPr/>
        </p:nvSpPr>
        <p:spPr>
          <a:xfrm>
            <a:off x="480785" y="3111499"/>
            <a:ext cx="7511140"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el" sz="1600" b="1" i="0" u="none" baseline="0">
                <a:ea typeface="Roboto Light"/>
                <a:cs typeface="Roboto Light"/>
              </a:rPr>
              <a:t>Οδηγός γρήγορης εκκίνησης</a:t>
            </a:r>
            <a:r>
              <a:rPr lang="el" sz="1600" b="0" i="0" u="none" baseline="0">
                <a:ea typeface="Roboto Light"/>
                <a:cs typeface="Roboto Light"/>
              </a:rPr>
              <a:t> - βρίσκεται στο Μενού και μπορεί να ενεργοποιηθεί για κάθε εκκίνηση </a:t>
            </a:r>
            <a:endParaRPr lang="el" sz="1600" noProof="0" dirty="0"/>
          </a:p>
        </p:txBody>
      </p:sp>
      <p:pic>
        <p:nvPicPr>
          <p:cNvPr id="16" name="Picture 15" descr="A screenshot of a device&#10;&#10;AI-generated content may be incorrect.">
            <a:extLst>
              <a:ext uri="{FF2B5EF4-FFF2-40B4-BE49-F238E27FC236}">
                <a16:creationId xmlns:a16="http://schemas.microsoft.com/office/drawing/2014/main" id="{42712213-C535-6372-4CAB-EF330D9747BC}"/>
              </a:ext>
            </a:extLst>
          </p:cNvPr>
          <p:cNvPicPr>
            <a:picLocks noChangeAspect="1"/>
          </p:cNvPicPr>
          <p:nvPr/>
        </p:nvPicPr>
        <p:blipFill>
          <a:blip r:embed="rId7"/>
          <a:stretch>
            <a:fillRect/>
          </a:stretch>
        </p:blipFill>
        <p:spPr>
          <a:xfrm>
            <a:off x="492351" y="3430134"/>
            <a:ext cx="2081440" cy="1186090"/>
          </a:xfrm>
          <a:prstGeom prst="rect">
            <a:avLst/>
          </a:prstGeom>
        </p:spPr>
      </p:pic>
      <p:pic>
        <p:nvPicPr>
          <p:cNvPr id="17" name="Picture 16" descr="A screen shot of a device&#10;&#10;AI-generated content may be incorrect.">
            <a:extLst>
              <a:ext uri="{FF2B5EF4-FFF2-40B4-BE49-F238E27FC236}">
                <a16:creationId xmlns:a16="http://schemas.microsoft.com/office/drawing/2014/main" id="{C33F3A6F-9114-F599-9A71-2FCFDF39FE78}"/>
              </a:ext>
            </a:extLst>
          </p:cNvPr>
          <p:cNvPicPr>
            <a:picLocks noChangeAspect="1"/>
          </p:cNvPicPr>
          <p:nvPr/>
        </p:nvPicPr>
        <p:blipFill>
          <a:blip r:embed="rId8"/>
          <a:stretch>
            <a:fillRect/>
          </a:stretch>
        </p:blipFill>
        <p:spPr>
          <a:xfrm>
            <a:off x="2719842" y="3432856"/>
            <a:ext cx="2089604" cy="1180647"/>
          </a:xfrm>
          <a:prstGeom prst="rect">
            <a:avLst/>
          </a:prstGeom>
        </p:spPr>
      </p:pic>
      <p:pic>
        <p:nvPicPr>
          <p:cNvPr id="18" name="Picture 17" descr="A close-up of a device&#10;&#10;AI-generated content may be incorrect.">
            <a:extLst>
              <a:ext uri="{FF2B5EF4-FFF2-40B4-BE49-F238E27FC236}">
                <a16:creationId xmlns:a16="http://schemas.microsoft.com/office/drawing/2014/main" id="{A7A0D0D5-3701-7401-1D34-783BA2421465}"/>
              </a:ext>
            </a:extLst>
          </p:cNvPr>
          <p:cNvPicPr>
            <a:picLocks noChangeAspect="1"/>
          </p:cNvPicPr>
          <p:nvPr/>
        </p:nvPicPr>
        <p:blipFill>
          <a:blip r:embed="rId9"/>
          <a:stretch>
            <a:fillRect/>
          </a:stretch>
        </p:blipFill>
        <p:spPr>
          <a:xfrm>
            <a:off x="4951412" y="3431948"/>
            <a:ext cx="2153104" cy="1182461"/>
          </a:xfrm>
          <a:prstGeom prst="rect">
            <a:avLst/>
          </a:prstGeom>
        </p:spPr>
      </p:pic>
      <p:pic>
        <p:nvPicPr>
          <p:cNvPr id="19" name="Picture 18" descr="A screenshot of a video game&#10;&#10;AI-generated content may be incorrect.">
            <a:extLst>
              <a:ext uri="{FF2B5EF4-FFF2-40B4-BE49-F238E27FC236}">
                <a16:creationId xmlns:a16="http://schemas.microsoft.com/office/drawing/2014/main" id="{51313AB9-77E6-A21D-4BD4-7EBB3673793E}"/>
              </a:ext>
            </a:extLst>
          </p:cNvPr>
          <p:cNvPicPr>
            <a:picLocks noChangeAspect="1"/>
          </p:cNvPicPr>
          <p:nvPr/>
        </p:nvPicPr>
        <p:blipFill>
          <a:blip r:embed="rId10"/>
          <a:stretch>
            <a:fillRect/>
          </a:stretch>
        </p:blipFill>
        <p:spPr>
          <a:xfrm>
            <a:off x="7244669" y="3430361"/>
            <a:ext cx="2156733" cy="1185636"/>
          </a:xfrm>
          <a:prstGeom prst="rect">
            <a:avLst/>
          </a:prstGeom>
        </p:spPr>
      </p:pic>
      <p:pic>
        <p:nvPicPr>
          <p:cNvPr id="22" name="Picture 21" descr="A screenshot of a video game&#10;&#10;AI-generated content may be incorrect.">
            <a:extLst>
              <a:ext uri="{FF2B5EF4-FFF2-40B4-BE49-F238E27FC236}">
                <a16:creationId xmlns:a16="http://schemas.microsoft.com/office/drawing/2014/main" id="{633C228B-E1C4-8EAE-95FA-5E204709BEEF}"/>
              </a:ext>
            </a:extLst>
          </p:cNvPr>
          <p:cNvPicPr>
            <a:picLocks noChangeAspect="1"/>
          </p:cNvPicPr>
          <p:nvPr/>
        </p:nvPicPr>
        <p:blipFill>
          <a:blip r:embed="rId11"/>
          <a:stretch>
            <a:fillRect/>
          </a:stretch>
        </p:blipFill>
        <p:spPr>
          <a:xfrm>
            <a:off x="9557204" y="3427640"/>
            <a:ext cx="2149022" cy="1191079"/>
          </a:xfrm>
          <a:prstGeom prst="rect">
            <a:avLst/>
          </a:prstGeom>
        </p:spPr>
      </p:pic>
      <p:sp>
        <p:nvSpPr>
          <p:cNvPr id="23" name="TextBox 22">
            <a:extLst>
              <a:ext uri="{FF2B5EF4-FFF2-40B4-BE49-F238E27FC236}">
                <a16:creationId xmlns:a16="http://schemas.microsoft.com/office/drawing/2014/main" id="{F6D5176F-78D7-B69F-0621-E6EF84D145AA}"/>
              </a:ext>
            </a:extLst>
          </p:cNvPr>
          <p:cNvSpPr txBox="1"/>
          <p:nvPr/>
        </p:nvSpPr>
        <p:spPr>
          <a:xfrm>
            <a:off x="489856" y="4789713"/>
            <a:ext cx="9352641"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el" sz="1600" b="1" i="0" u="none" baseline="0">
                <a:ea typeface="Roboto Light"/>
                <a:cs typeface="Roboto Light"/>
              </a:rPr>
              <a:t>Καθοδήγηση μηχανήματος</a:t>
            </a:r>
            <a:r>
              <a:rPr lang="el" sz="1600" b="0" i="0" u="none" baseline="0">
                <a:ea typeface="Roboto Light"/>
                <a:cs typeface="Roboto Light"/>
              </a:rPr>
              <a:t> - ένας οδηγός για τη διεπαφή χρήστη και τα σημεία επαφής στο μηχάνημα</a:t>
            </a:r>
            <a:endParaRPr lang="el" sz="1600" noProof="0" dirty="0"/>
          </a:p>
        </p:txBody>
      </p:sp>
      <p:pic>
        <p:nvPicPr>
          <p:cNvPr id="24" name="Picture 23">
            <a:extLst>
              <a:ext uri="{FF2B5EF4-FFF2-40B4-BE49-F238E27FC236}">
                <a16:creationId xmlns:a16="http://schemas.microsoft.com/office/drawing/2014/main" id="{23708F5F-80FF-63D5-1A19-5773B4AA3F83}"/>
              </a:ext>
            </a:extLst>
          </p:cNvPr>
          <p:cNvPicPr>
            <a:picLocks noChangeAspect="1"/>
          </p:cNvPicPr>
          <p:nvPr/>
        </p:nvPicPr>
        <p:blipFill>
          <a:blip r:embed="rId12"/>
          <a:stretch>
            <a:fillRect/>
          </a:stretch>
        </p:blipFill>
        <p:spPr>
          <a:xfrm>
            <a:off x="482374" y="5116058"/>
            <a:ext cx="2083254" cy="1252311"/>
          </a:xfrm>
          <a:prstGeom prst="rect">
            <a:avLst/>
          </a:prstGeom>
        </p:spPr>
      </p:pic>
      <p:pic>
        <p:nvPicPr>
          <p:cNvPr id="25" name="Picture 24">
            <a:extLst>
              <a:ext uri="{FF2B5EF4-FFF2-40B4-BE49-F238E27FC236}">
                <a16:creationId xmlns:a16="http://schemas.microsoft.com/office/drawing/2014/main" id="{36FB1458-9B9B-EEE6-20BC-145131AC0FD2}"/>
              </a:ext>
            </a:extLst>
          </p:cNvPr>
          <p:cNvPicPr>
            <a:picLocks noChangeAspect="1"/>
          </p:cNvPicPr>
          <p:nvPr/>
        </p:nvPicPr>
        <p:blipFill>
          <a:blip r:embed="rId13"/>
          <a:stretch>
            <a:fillRect/>
          </a:stretch>
        </p:blipFill>
        <p:spPr>
          <a:xfrm>
            <a:off x="2718707" y="5116058"/>
            <a:ext cx="2091872" cy="1252311"/>
          </a:xfrm>
          <a:prstGeom prst="rect">
            <a:avLst/>
          </a:prstGeom>
        </p:spPr>
      </p:pic>
      <p:pic>
        <p:nvPicPr>
          <p:cNvPr id="26" name="Picture 25" descr="A screen shot of a device&#10;&#10;AI-generated content may be incorrect.">
            <a:extLst>
              <a:ext uri="{FF2B5EF4-FFF2-40B4-BE49-F238E27FC236}">
                <a16:creationId xmlns:a16="http://schemas.microsoft.com/office/drawing/2014/main" id="{2675324C-52E2-2BA7-F8B8-F1CB4382FC25}"/>
              </a:ext>
            </a:extLst>
          </p:cNvPr>
          <p:cNvPicPr>
            <a:picLocks noChangeAspect="1"/>
          </p:cNvPicPr>
          <p:nvPr/>
        </p:nvPicPr>
        <p:blipFill>
          <a:blip r:embed="rId14"/>
          <a:stretch>
            <a:fillRect/>
          </a:stretch>
        </p:blipFill>
        <p:spPr>
          <a:xfrm>
            <a:off x="4950279" y="5111750"/>
            <a:ext cx="2155372" cy="1251858"/>
          </a:xfrm>
          <a:prstGeom prst="rect">
            <a:avLst/>
          </a:prstGeom>
        </p:spPr>
      </p:pic>
      <p:pic>
        <p:nvPicPr>
          <p:cNvPr id="27" name="Picture 26" descr="A black and blue device with text&#10;&#10;AI-generated content may be incorrect.">
            <a:extLst>
              <a:ext uri="{FF2B5EF4-FFF2-40B4-BE49-F238E27FC236}">
                <a16:creationId xmlns:a16="http://schemas.microsoft.com/office/drawing/2014/main" id="{B63BD821-738B-97C7-9C31-08B3B18870F5}"/>
              </a:ext>
            </a:extLst>
          </p:cNvPr>
          <p:cNvPicPr>
            <a:picLocks noChangeAspect="1"/>
          </p:cNvPicPr>
          <p:nvPr/>
        </p:nvPicPr>
        <p:blipFill>
          <a:blip r:embed="rId15"/>
          <a:stretch>
            <a:fillRect/>
          </a:stretch>
        </p:blipFill>
        <p:spPr>
          <a:xfrm>
            <a:off x="7240588" y="5114698"/>
            <a:ext cx="2146754" cy="1255033"/>
          </a:xfrm>
          <a:prstGeom prst="rect">
            <a:avLst/>
          </a:prstGeom>
        </p:spPr>
      </p:pic>
      <p:pic>
        <p:nvPicPr>
          <p:cNvPr id="28" name="Picture 27">
            <a:extLst>
              <a:ext uri="{FF2B5EF4-FFF2-40B4-BE49-F238E27FC236}">
                <a16:creationId xmlns:a16="http://schemas.microsoft.com/office/drawing/2014/main" id="{E7982179-8EFB-9B7A-5352-A658195B2962}"/>
              </a:ext>
            </a:extLst>
          </p:cNvPr>
          <p:cNvPicPr>
            <a:picLocks noChangeAspect="1"/>
          </p:cNvPicPr>
          <p:nvPr/>
        </p:nvPicPr>
        <p:blipFill>
          <a:blip r:embed="rId16"/>
          <a:stretch>
            <a:fillRect/>
          </a:stretch>
        </p:blipFill>
        <p:spPr>
          <a:xfrm>
            <a:off x="9553802" y="5110843"/>
            <a:ext cx="2155826" cy="1244601"/>
          </a:xfrm>
          <a:prstGeom prst="rect">
            <a:avLst/>
          </a:prstGeom>
        </p:spPr>
      </p:pic>
    </p:spTree>
    <p:extLst>
      <p:ext uri="{BB962C8B-B14F-4D97-AF65-F5344CB8AC3E}">
        <p14:creationId xmlns:p14="http://schemas.microsoft.com/office/powerpoint/2010/main" val="23535591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946D-2B2A-40C4-3ACD-EBF379F6272D}"/>
              </a:ext>
            </a:extLst>
          </p:cNvPr>
          <p:cNvSpPr>
            <a:spLocks noGrp="1"/>
          </p:cNvSpPr>
          <p:nvPr>
            <p:ph type="title"/>
          </p:nvPr>
        </p:nvSpPr>
        <p:spPr/>
        <p:txBody>
          <a:bodyPr/>
          <a:lstStyle/>
          <a:p>
            <a:pPr algn="l" rtl="0"/>
            <a:r>
              <a:rPr lang="el" b="1" i="0" u="none" baseline="0"/>
              <a:t>Ατζέντα</a:t>
            </a:r>
          </a:p>
        </p:txBody>
      </p:sp>
      <p:sp>
        <p:nvSpPr>
          <p:cNvPr id="3" name="Text Placeholder 2">
            <a:extLst>
              <a:ext uri="{FF2B5EF4-FFF2-40B4-BE49-F238E27FC236}">
                <a16:creationId xmlns:a16="http://schemas.microsoft.com/office/drawing/2014/main" id="{6FD1D123-95EC-AB19-E570-95199E411A61}"/>
              </a:ext>
            </a:extLst>
          </p:cNvPr>
          <p:cNvSpPr>
            <a:spLocks noGrp="1"/>
          </p:cNvSpPr>
          <p:nvPr>
            <p:ph type="body" sz="quarter" idx="37"/>
          </p:nvPr>
        </p:nvSpPr>
        <p:spPr>
          <a:xfrm>
            <a:off x="1968167" y="1381125"/>
            <a:ext cx="1962388" cy="698238"/>
          </a:xfrm>
        </p:spPr>
        <p:txBody>
          <a:bodyPr/>
          <a:lstStyle/>
          <a:p>
            <a:pPr algn="l" rtl="0"/>
            <a:r>
              <a:rPr lang="el" b="0" i="0" u="none" baseline="0"/>
              <a:t>Πρόταση αξίας</a:t>
            </a:r>
          </a:p>
        </p:txBody>
      </p:sp>
      <p:sp>
        <p:nvSpPr>
          <p:cNvPr id="4" name="Text Placeholder 3">
            <a:extLst>
              <a:ext uri="{FF2B5EF4-FFF2-40B4-BE49-F238E27FC236}">
                <a16:creationId xmlns:a16="http://schemas.microsoft.com/office/drawing/2014/main" id="{59DC879C-5ADF-E127-058B-95F2A07B6C49}"/>
              </a:ext>
            </a:extLst>
          </p:cNvPr>
          <p:cNvSpPr>
            <a:spLocks noGrp="1"/>
          </p:cNvSpPr>
          <p:nvPr>
            <p:ph type="body" sz="quarter" idx="38"/>
          </p:nvPr>
        </p:nvSpPr>
        <p:spPr>
          <a:xfrm>
            <a:off x="1968167" y="2222844"/>
            <a:ext cx="2284746" cy="698238"/>
          </a:xfrm>
        </p:spPr>
        <p:txBody>
          <a:bodyPr/>
          <a:lstStyle/>
          <a:p>
            <a:pPr algn="l" rtl="0"/>
            <a:r>
              <a:rPr lang="el" b="0" i="0" u="none" baseline="0"/>
              <a:t>Επωνυμία και σχεδίαση</a:t>
            </a:r>
          </a:p>
        </p:txBody>
      </p:sp>
      <p:sp>
        <p:nvSpPr>
          <p:cNvPr id="5" name="Text Placeholder 4">
            <a:extLst>
              <a:ext uri="{FF2B5EF4-FFF2-40B4-BE49-F238E27FC236}">
                <a16:creationId xmlns:a16="http://schemas.microsoft.com/office/drawing/2014/main" id="{551A5C7F-8AFB-148F-3D94-30EA30B01CE7}"/>
              </a:ext>
            </a:extLst>
          </p:cNvPr>
          <p:cNvSpPr>
            <a:spLocks noGrp="1"/>
          </p:cNvSpPr>
          <p:nvPr>
            <p:ph type="body" sz="quarter" idx="39"/>
          </p:nvPr>
        </p:nvSpPr>
        <p:spPr>
          <a:xfrm>
            <a:off x="1968167" y="3064563"/>
            <a:ext cx="1962388" cy="698238"/>
          </a:xfrm>
        </p:spPr>
        <p:txBody>
          <a:bodyPr/>
          <a:lstStyle/>
          <a:p>
            <a:pPr algn="l" rtl="0"/>
            <a:r>
              <a:rPr lang="el" b="0" i="0" u="none" baseline="0"/>
              <a:t>Τομείς </a:t>
            </a:r>
          </a:p>
        </p:txBody>
      </p:sp>
      <p:sp>
        <p:nvSpPr>
          <p:cNvPr id="6" name="Text Placeholder 5">
            <a:extLst>
              <a:ext uri="{FF2B5EF4-FFF2-40B4-BE49-F238E27FC236}">
                <a16:creationId xmlns:a16="http://schemas.microsoft.com/office/drawing/2014/main" id="{852374C6-2F55-C9D0-4EF9-205107F461FC}"/>
              </a:ext>
            </a:extLst>
          </p:cNvPr>
          <p:cNvSpPr>
            <a:spLocks noGrp="1"/>
          </p:cNvSpPr>
          <p:nvPr>
            <p:ph type="body" sz="quarter" idx="40"/>
          </p:nvPr>
        </p:nvSpPr>
        <p:spPr>
          <a:xfrm>
            <a:off x="1968167" y="3906282"/>
            <a:ext cx="2070433" cy="698238"/>
          </a:xfrm>
        </p:spPr>
        <p:txBody>
          <a:bodyPr/>
          <a:lstStyle/>
          <a:p>
            <a:pPr algn="l" rtl="0"/>
            <a:r>
              <a:rPr lang="el" b="0" i="0" u="none" baseline="0"/>
              <a:t>Προϊόν </a:t>
            </a:r>
          </a:p>
        </p:txBody>
      </p:sp>
      <p:sp>
        <p:nvSpPr>
          <p:cNvPr id="7" name="Text Placeholder 6">
            <a:extLst>
              <a:ext uri="{FF2B5EF4-FFF2-40B4-BE49-F238E27FC236}">
                <a16:creationId xmlns:a16="http://schemas.microsoft.com/office/drawing/2014/main" id="{00D1613B-608D-82F2-CAE5-EC37D1AC033D}"/>
              </a:ext>
            </a:extLst>
          </p:cNvPr>
          <p:cNvSpPr>
            <a:spLocks noGrp="1"/>
          </p:cNvSpPr>
          <p:nvPr>
            <p:ph type="body" sz="quarter" idx="41"/>
          </p:nvPr>
        </p:nvSpPr>
        <p:spPr>
          <a:xfrm>
            <a:off x="5464984" y="1381125"/>
            <a:ext cx="2070433" cy="698238"/>
          </a:xfrm>
        </p:spPr>
        <p:txBody>
          <a:bodyPr/>
          <a:lstStyle/>
          <a:p>
            <a:pPr algn="l" rtl="0"/>
            <a:r>
              <a:rPr lang="el" b="0" i="0" u="none" baseline="0"/>
              <a:t>Αποδοτικότητα</a:t>
            </a:r>
          </a:p>
        </p:txBody>
      </p:sp>
      <p:sp>
        <p:nvSpPr>
          <p:cNvPr id="8" name="Text Placeholder 7">
            <a:extLst>
              <a:ext uri="{FF2B5EF4-FFF2-40B4-BE49-F238E27FC236}">
                <a16:creationId xmlns:a16="http://schemas.microsoft.com/office/drawing/2014/main" id="{630BC714-825A-BBF5-B818-490C3755B5F2}"/>
              </a:ext>
            </a:extLst>
          </p:cNvPr>
          <p:cNvSpPr>
            <a:spLocks noGrp="1"/>
          </p:cNvSpPr>
          <p:nvPr>
            <p:ph type="body" sz="quarter" idx="42"/>
          </p:nvPr>
        </p:nvSpPr>
        <p:spPr>
          <a:xfrm>
            <a:off x="5464984" y="2222842"/>
            <a:ext cx="2284746" cy="698238"/>
          </a:xfrm>
        </p:spPr>
        <p:txBody>
          <a:bodyPr/>
          <a:lstStyle/>
          <a:p>
            <a:pPr algn="l" rtl="0"/>
            <a:r>
              <a:rPr lang="el" b="0" i="0" u="none" baseline="0"/>
              <a:t>Γιατί να επιλέξετε τη Nilfisk - σύγκριση με ανταγωνιστές </a:t>
            </a:r>
          </a:p>
        </p:txBody>
      </p:sp>
      <p:sp>
        <p:nvSpPr>
          <p:cNvPr id="9" name="Text Placeholder 8">
            <a:extLst>
              <a:ext uri="{FF2B5EF4-FFF2-40B4-BE49-F238E27FC236}">
                <a16:creationId xmlns:a16="http://schemas.microsoft.com/office/drawing/2014/main" id="{2EBA98B7-9152-573D-4ADA-3FBBDB79FAC9}"/>
              </a:ext>
            </a:extLst>
          </p:cNvPr>
          <p:cNvSpPr>
            <a:spLocks noGrp="1"/>
          </p:cNvSpPr>
          <p:nvPr>
            <p:ph type="body" sz="quarter" idx="43"/>
          </p:nvPr>
        </p:nvSpPr>
        <p:spPr>
          <a:xfrm>
            <a:off x="1117600" y="1381125"/>
            <a:ext cx="698400" cy="698238"/>
          </a:xfrm>
        </p:spPr>
        <p:txBody>
          <a:bodyPr/>
          <a:lstStyle/>
          <a:p>
            <a:pPr rtl="0"/>
            <a:r>
              <a:rPr lang="el" b="1" i="0" u="none" baseline="0"/>
              <a:t>1</a:t>
            </a:r>
          </a:p>
        </p:txBody>
      </p:sp>
      <p:sp>
        <p:nvSpPr>
          <p:cNvPr id="10" name="Text Placeholder 9">
            <a:extLst>
              <a:ext uri="{FF2B5EF4-FFF2-40B4-BE49-F238E27FC236}">
                <a16:creationId xmlns:a16="http://schemas.microsoft.com/office/drawing/2014/main" id="{E4F5D9CF-3BBB-D09D-2F2F-AC9CC0A6F3C6}"/>
              </a:ext>
            </a:extLst>
          </p:cNvPr>
          <p:cNvSpPr>
            <a:spLocks noGrp="1"/>
          </p:cNvSpPr>
          <p:nvPr>
            <p:ph type="body" sz="quarter" idx="44"/>
          </p:nvPr>
        </p:nvSpPr>
        <p:spPr>
          <a:xfrm>
            <a:off x="1117600" y="2222842"/>
            <a:ext cx="698400" cy="698238"/>
          </a:xfrm>
        </p:spPr>
        <p:txBody>
          <a:bodyPr/>
          <a:lstStyle/>
          <a:p>
            <a:pPr rtl="0"/>
            <a:r>
              <a:rPr lang="el" b="1" i="0" u="none" baseline="0"/>
              <a:t>2</a:t>
            </a:r>
          </a:p>
        </p:txBody>
      </p:sp>
      <p:sp>
        <p:nvSpPr>
          <p:cNvPr id="11" name="Text Placeholder 10">
            <a:extLst>
              <a:ext uri="{FF2B5EF4-FFF2-40B4-BE49-F238E27FC236}">
                <a16:creationId xmlns:a16="http://schemas.microsoft.com/office/drawing/2014/main" id="{E5D66DCF-CC37-45DD-B3D2-19B65FAC2CA5}"/>
              </a:ext>
            </a:extLst>
          </p:cNvPr>
          <p:cNvSpPr>
            <a:spLocks noGrp="1"/>
          </p:cNvSpPr>
          <p:nvPr>
            <p:ph type="body" sz="quarter" idx="45"/>
          </p:nvPr>
        </p:nvSpPr>
        <p:spPr>
          <a:xfrm>
            <a:off x="1117600" y="3064563"/>
            <a:ext cx="698400" cy="698238"/>
          </a:xfrm>
        </p:spPr>
        <p:txBody>
          <a:bodyPr/>
          <a:lstStyle/>
          <a:p>
            <a:pPr rtl="0"/>
            <a:r>
              <a:rPr lang="el" b="1" i="0" u="none" baseline="0"/>
              <a:t>3</a:t>
            </a:r>
          </a:p>
        </p:txBody>
      </p:sp>
      <p:sp>
        <p:nvSpPr>
          <p:cNvPr id="12" name="Text Placeholder 11">
            <a:extLst>
              <a:ext uri="{FF2B5EF4-FFF2-40B4-BE49-F238E27FC236}">
                <a16:creationId xmlns:a16="http://schemas.microsoft.com/office/drawing/2014/main" id="{EF4CDC84-FD39-2101-0757-15801F95ABE3}"/>
              </a:ext>
            </a:extLst>
          </p:cNvPr>
          <p:cNvSpPr>
            <a:spLocks noGrp="1"/>
          </p:cNvSpPr>
          <p:nvPr>
            <p:ph type="body" sz="quarter" idx="46"/>
          </p:nvPr>
        </p:nvSpPr>
        <p:spPr>
          <a:xfrm>
            <a:off x="1117600" y="3906282"/>
            <a:ext cx="698400" cy="698238"/>
          </a:xfrm>
        </p:spPr>
        <p:txBody>
          <a:bodyPr/>
          <a:lstStyle/>
          <a:p>
            <a:pPr rtl="0"/>
            <a:r>
              <a:rPr lang="el" b="1" i="0" u="none" baseline="0"/>
              <a:t>4</a:t>
            </a:r>
          </a:p>
        </p:txBody>
      </p:sp>
      <p:sp>
        <p:nvSpPr>
          <p:cNvPr id="13" name="Text Placeholder 12">
            <a:extLst>
              <a:ext uri="{FF2B5EF4-FFF2-40B4-BE49-F238E27FC236}">
                <a16:creationId xmlns:a16="http://schemas.microsoft.com/office/drawing/2014/main" id="{99083ADC-6221-3E7E-CA3E-AC0EAD1D7794}"/>
              </a:ext>
            </a:extLst>
          </p:cNvPr>
          <p:cNvSpPr>
            <a:spLocks noGrp="1"/>
          </p:cNvSpPr>
          <p:nvPr>
            <p:ph type="body" sz="quarter" idx="47"/>
          </p:nvPr>
        </p:nvSpPr>
        <p:spPr>
          <a:xfrm>
            <a:off x="4614417" y="1381125"/>
            <a:ext cx="698400" cy="698238"/>
          </a:xfrm>
        </p:spPr>
        <p:txBody>
          <a:bodyPr/>
          <a:lstStyle/>
          <a:p>
            <a:pPr rtl="0"/>
            <a:r>
              <a:rPr lang="el" b="1" i="0" u="none" baseline="0"/>
              <a:t>5</a:t>
            </a:r>
          </a:p>
        </p:txBody>
      </p:sp>
      <p:sp>
        <p:nvSpPr>
          <p:cNvPr id="14" name="Text Placeholder 13">
            <a:extLst>
              <a:ext uri="{FF2B5EF4-FFF2-40B4-BE49-F238E27FC236}">
                <a16:creationId xmlns:a16="http://schemas.microsoft.com/office/drawing/2014/main" id="{C26982BF-C50D-3468-B43D-04FD09206CA8}"/>
              </a:ext>
            </a:extLst>
          </p:cNvPr>
          <p:cNvSpPr>
            <a:spLocks noGrp="1"/>
          </p:cNvSpPr>
          <p:nvPr>
            <p:ph type="body" sz="quarter" idx="48"/>
          </p:nvPr>
        </p:nvSpPr>
        <p:spPr>
          <a:xfrm>
            <a:off x="4614417" y="2222842"/>
            <a:ext cx="698400" cy="698238"/>
          </a:xfrm>
        </p:spPr>
        <p:txBody>
          <a:bodyPr/>
          <a:lstStyle/>
          <a:p>
            <a:pPr rtl="0"/>
            <a:r>
              <a:rPr lang="el" b="1" i="0" u="none" baseline="0"/>
              <a:t>6</a:t>
            </a:r>
          </a:p>
        </p:txBody>
      </p:sp>
      <p:sp>
        <p:nvSpPr>
          <p:cNvPr id="15" name="Text Placeholder 14">
            <a:extLst>
              <a:ext uri="{FF2B5EF4-FFF2-40B4-BE49-F238E27FC236}">
                <a16:creationId xmlns:a16="http://schemas.microsoft.com/office/drawing/2014/main" id="{D77A2010-3C53-4BF4-E468-358A718ABEE0}"/>
              </a:ext>
            </a:extLst>
          </p:cNvPr>
          <p:cNvSpPr>
            <a:spLocks noGrp="1"/>
          </p:cNvSpPr>
          <p:nvPr>
            <p:ph type="body" sz="quarter" idx="49"/>
          </p:nvPr>
        </p:nvSpPr>
        <p:spPr>
          <a:xfrm>
            <a:off x="5464984" y="3064563"/>
            <a:ext cx="2072021" cy="698238"/>
          </a:xfrm>
        </p:spPr>
        <p:txBody>
          <a:bodyPr/>
          <a:lstStyle/>
          <a:p>
            <a:pPr algn="l" rtl="0"/>
            <a:r>
              <a:rPr lang="el" b="0" i="0" u="none" baseline="0"/>
              <a:t>Σέρβις</a:t>
            </a:r>
          </a:p>
        </p:txBody>
      </p:sp>
      <p:sp>
        <p:nvSpPr>
          <p:cNvPr id="16" name="Text Placeholder 15">
            <a:extLst>
              <a:ext uri="{FF2B5EF4-FFF2-40B4-BE49-F238E27FC236}">
                <a16:creationId xmlns:a16="http://schemas.microsoft.com/office/drawing/2014/main" id="{E720AA66-6B52-0DCD-0E3F-2F9F4C12F326}"/>
              </a:ext>
            </a:extLst>
          </p:cNvPr>
          <p:cNvSpPr>
            <a:spLocks noGrp="1"/>
          </p:cNvSpPr>
          <p:nvPr>
            <p:ph type="body" sz="quarter" idx="50"/>
          </p:nvPr>
        </p:nvSpPr>
        <p:spPr>
          <a:xfrm>
            <a:off x="5464984" y="3906282"/>
            <a:ext cx="1858330" cy="698238"/>
          </a:xfrm>
        </p:spPr>
        <p:txBody>
          <a:bodyPr/>
          <a:lstStyle/>
          <a:p>
            <a:pPr algn="l" rtl="0"/>
            <a:r>
              <a:rPr lang="el" b="0" i="0" u="none" baseline="0"/>
              <a:t>Διπλώματα ευρεσιτεχνίας</a:t>
            </a:r>
          </a:p>
        </p:txBody>
      </p:sp>
      <p:sp>
        <p:nvSpPr>
          <p:cNvPr id="17" name="Text Placeholder 16">
            <a:extLst>
              <a:ext uri="{FF2B5EF4-FFF2-40B4-BE49-F238E27FC236}">
                <a16:creationId xmlns:a16="http://schemas.microsoft.com/office/drawing/2014/main" id="{0CD9E316-F913-645C-4E01-97214ECF1E17}"/>
              </a:ext>
            </a:extLst>
          </p:cNvPr>
          <p:cNvSpPr>
            <a:spLocks noGrp="1"/>
          </p:cNvSpPr>
          <p:nvPr>
            <p:ph type="body" sz="quarter" idx="51"/>
          </p:nvPr>
        </p:nvSpPr>
        <p:spPr>
          <a:xfrm>
            <a:off x="8995211" y="1381125"/>
            <a:ext cx="2180066" cy="698238"/>
          </a:xfrm>
        </p:spPr>
        <p:txBody>
          <a:bodyPr/>
          <a:lstStyle/>
          <a:p>
            <a:pPr algn="l" rtl="0"/>
            <a:r>
              <a:rPr lang="el" b="0" i="0" u="none" baseline="0"/>
              <a:t>Σύνοψη προϊόντος</a:t>
            </a:r>
          </a:p>
        </p:txBody>
      </p:sp>
      <p:sp>
        <p:nvSpPr>
          <p:cNvPr id="18" name="Text Placeholder 17">
            <a:extLst>
              <a:ext uri="{FF2B5EF4-FFF2-40B4-BE49-F238E27FC236}">
                <a16:creationId xmlns:a16="http://schemas.microsoft.com/office/drawing/2014/main" id="{DA5A0CA2-7CD4-53BC-9572-71664BAC72E0}"/>
              </a:ext>
            </a:extLst>
          </p:cNvPr>
          <p:cNvSpPr>
            <a:spLocks noGrp="1"/>
          </p:cNvSpPr>
          <p:nvPr>
            <p:ph type="body" sz="quarter" idx="52"/>
          </p:nvPr>
        </p:nvSpPr>
        <p:spPr>
          <a:xfrm>
            <a:off x="8995211" y="2222844"/>
            <a:ext cx="2983145" cy="698238"/>
          </a:xfrm>
        </p:spPr>
        <p:txBody>
          <a:bodyPr/>
          <a:lstStyle/>
          <a:p>
            <a:pPr algn="l" rtl="0"/>
            <a:r>
              <a:rPr lang="el" b="0" i="0" u="none" baseline="0"/>
              <a:t>Τεχνικές προδιαγραφές</a:t>
            </a:r>
          </a:p>
        </p:txBody>
      </p:sp>
      <p:sp>
        <p:nvSpPr>
          <p:cNvPr id="19" name="Text Placeholder 18">
            <a:extLst>
              <a:ext uri="{FF2B5EF4-FFF2-40B4-BE49-F238E27FC236}">
                <a16:creationId xmlns:a16="http://schemas.microsoft.com/office/drawing/2014/main" id="{EA5932F4-F9F4-6A20-E706-D1584F2B527C}"/>
              </a:ext>
            </a:extLst>
          </p:cNvPr>
          <p:cNvSpPr>
            <a:spLocks noGrp="1"/>
          </p:cNvSpPr>
          <p:nvPr>
            <p:ph type="body" sz="quarter" idx="53"/>
          </p:nvPr>
        </p:nvSpPr>
        <p:spPr>
          <a:xfrm>
            <a:off x="8995211" y="3064563"/>
            <a:ext cx="2072021" cy="698238"/>
          </a:xfrm>
        </p:spPr>
        <p:txBody>
          <a:bodyPr/>
          <a:lstStyle/>
          <a:p>
            <a:pPr algn="l" rtl="0"/>
            <a:r>
              <a:rPr lang="el" b="0" i="0" u="none" baseline="0"/>
              <a:t>PAC</a:t>
            </a:r>
          </a:p>
        </p:txBody>
      </p:sp>
      <p:sp>
        <p:nvSpPr>
          <p:cNvPr id="21" name="Text Placeholder 20">
            <a:extLst>
              <a:ext uri="{FF2B5EF4-FFF2-40B4-BE49-F238E27FC236}">
                <a16:creationId xmlns:a16="http://schemas.microsoft.com/office/drawing/2014/main" id="{5EA2BF0C-2477-BF12-615C-C1CEB774B32F}"/>
              </a:ext>
            </a:extLst>
          </p:cNvPr>
          <p:cNvSpPr>
            <a:spLocks noGrp="1"/>
          </p:cNvSpPr>
          <p:nvPr>
            <p:ph type="body" sz="quarter" idx="55"/>
          </p:nvPr>
        </p:nvSpPr>
        <p:spPr>
          <a:xfrm>
            <a:off x="4614417" y="3064563"/>
            <a:ext cx="698400" cy="698238"/>
          </a:xfrm>
        </p:spPr>
        <p:txBody>
          <a:bodyPr/>
          <a:lstStyle/>
          <a:p>
            <a:pPr rtl="0"/>
            <a:r>
              <a:rPr lang="el" b="1" i="0" u="none" baseline="0"/>
              <a:t>7</a:t>
            </a:r>
          </a:p>
        </p:txBody>
      </p:sp>
      <p:sp>
        <p:nvSpPr>
          <p:cNvPr id="22" name="Text Placeholder 21">
            <a:extLst>
              <a:ext uri="{FF2B5EF4-FFF2-40B4-BE49-F238E27FC236}">
                <a16:creationId xmlns:a16="http://schemas.microsoft.com/office/drawing/2014/main" id="{2E21AD07-667C-A9FF-BFA5-17CA00ABC9CF}"/>
              </a:ext>
            </a:extLst>
          </p:cNvPr>
          <p:cNvSpPr>
            <a:spLocks noGrp="1"/>
          </p:cNvSpPr>
          <p:nvPr>
            <p:ph type="body" sz="quarter" idx="56"/>
          </p:nvPr>
        </p:nvSpPr>
        <p:spPr>
          <a:xfrm>
            <a:off x="4614417" y="3906282"/>
            <a:ext cx="698400" cy="698238"/>
          </a:xfrm>
        </p:spPr>
        <p:txBody>
          <a:bodyPr/>
          <a:lstStyle/>
          <a:p>
            <a:pPr rtl="0"/>
            <a:r>
              <a:rPr lang="el" b="1" i="0" u="none" baseline="0"/>
              <a:t>8</a:t>
            </a:r>
          </a:p>
        </p:txBody>
      </p:sp>
      <p:sp>
        <p:nvSpPr>
          <p:cNvPr id="23" name="Text Placeholder 22">
            <a:extLst>
              <a:ext uri="{FF2B5EF4-FFF2-40B4-BE49-F238E27FC236}">
                <a16:creationId xmlns:a16="http://schemas.microsoft.com/office/drawing/2014/main" id="{E9642470-8D10-F8E5-0C3E-D5272C29C065}"/>
              </a:ext>
            </a:extLst>
          </p:cNvPr>
          <p:cNvSpPr>
            <a:spLocks noGrp="1"/>
          </p:cNvSpPr>
          <p:nvPr>
            <p:ph type="body" sz="quarter" idx="57"/>
          </p:nvPr>
        </p:nvSpPr>
        <p:spPr>
          <a:xfrm>
            <a:off x="8144644" y="1381125"/>
            <a:ext cx="698400" cy="698238"/>
          </a:xfrm>
        </p:spPr>
        <p:txBody>
          <a:bodyPr/>
          <a:lstStyle/>
          <a:p>
            <a:pPr rtl="0"/>
            <a:r>
              <a:rPr lang="el" b="1" i="0" u="none" baseline="0"/>
              <a:t>9</a:t>
            </a:r>
          </a:p>
        </p:txBody>
      </p:sp>
      <p:sp>
        <p:nvSpPr>
          <p:cNvPr id="24" name="Text Placeholder 23">
            <a:extLst>
              <a:ext uri="{FF2B5EF4-FFF2-40B4-BE49-F238E27FC236}">
                <a16:creationId xmlns:a16="http://schemas.microsoft.com/office/drawing/2014/main" id="{F010CE36-E391-8088-08D9-F0817F2582E6}"/>
              </a:ext>
            </a:extLst>
          </p:cNvPr>
          <p:cNvSpPr>
            <a:spLocks noGrp="1"/>
          </p:cNvSpPr>
          <p:nvPr>
            <p:ph type="body" sz="quarter" idx="58"/>
          </p:nvPr>
        </p:nvSpPr>
        <p:spPr>
          <a:xfrm>
            <a:off x="8144644" y="2222842"/>
            <a:ext cx="698400" cy="698238"/>
          </a:xfrm>
        </p:spPr>
        <p:txBody>
          <a:bodyPr/>
          <a:lstStyle/>
          <a:p>
            <a:pPr rtl="0"/>
            <a:r>
              <a:rPr lang="el" b="1" i="0" u="none" baseline="0"/>
              <a:t>10</a:t>
            </a:r>
          </a:p>
        </p:txBody>
      </p:sp>
      <p:sp>
        <p:nvSpPr>
          <p:cNvPr id="25" name="Text Placeholder 24">
            <a:extLst>
              <a:ext uri="{FF2B5EF4-FFF2-40B4-BE49-F238E27FC236}">
                <a16:creationId xmlns:a16="http://schemas.microsoft.com/office/drawing/2014/main" id="{FDFF7A7A-BBEE-499E-903F-2B1C03AAB839}"/>
              </a:ext>
            </a:extLst>
          </p:cNvPr>
          <p:cNvSpPr>
            <a:spLocks noGrp="1"/>
          </p:cNvSpPr>
          <p:nvPr>
            <p:ph type="body" sz="quarter" idx="59"/>
          </p:nvPr>
        </p:nvSpPr>
        <p:spPr>
          <a:xfrm>
            <a:off x="8144644" y="3064563"/>
            <a:ext cx="698400" cy="698238"/>
          </a:xfrm>
        </p:spPr>
        <p:txBody>
          <a:bodyPr/>
          <a:lstStyle/>
          <a:p>
            <a:pPr rtl="0"/>
            <a:r>
              <a:rPr lang="el" b="1" i="0" u="none" baseline="0"/>
              <a:t>11</a:t>
            </a:r>
          </a:p>
        </p:txBody>
      </p:sp>
      <p:sp>
        <p:nvSpPr>
          <p:cNvPr id="27" name="Footer Placeholder 26">
            <a:extLst>
              <a:ext uri="{FF2B5EF4-FFF2-40B4-BE49-F238E27FC236}">
                <a16:creationId xmlns:a16="http://schemas.microsoft.com/office/drawing/2014/main" id="{0A2AEE91-26D6-9DBC-5B9E-4CFD9430D045}"/>
              </a:ext>
            </a:extLst>
          </p:cNvPr>
          <p:cNvSpPr>
            <a:spLocks noGrp="1"/>
          </p:cNvSpPr>
          <p:nvPr>
            <p:ph type="ftr" sz="quarter" idx="62"/>
          </p:nvPr>
        </p:nvSpPr>
        <p:spPr/>
        <p:txBody>
          <a:bodyPr/>
          <a:lstStyle/>
          <a:p>
            <a:pPr algn="l" rtl="0"/>
            <a:r>
              <a:rPr lang="el" b="0" i="0" u="none" baseline="0"/>
              <a:t>ΕΜΠΙΣΤΕΥΤΙΚΕΣ ΠΛΗΡΟΦΟΡΙΕΣ ΕΤΑΙΡΕΙΑΣ</a:t>
            </a:r>
          </a:p>
        </p:txBody>
      </p:sp>
      <p:sp>
        <p:nvSpPr>
          <p:cNvPr id="28" name="Slide Number Placeholder 27">
            <a:extLst>
              <a:ext uri="{FF2B5EF4-FFF2-40B4-BE49-F238E27FC236}">
                <a16:creationId xmlns:a16="http://schemas.microsoft.com/office/drawing/2014/main" id="{E34461B0-03E5-9A29-4BF6-E2091B96E316}"/>
              </a:ext>
            </a:extLst>
          </p:cNvPr>
          <p:cNvSpPr>
            <a:spLocks noGrp="1"/>
          </p:cNvSpPr>
          <p:nvPr>
            <p:ph type="sldNum" sz="quarter" idx="63"/>
          </p:nvPr>
        </p:nvSpPr>
        <p:spPr/>
        <p:txBody>
          <a:bodyPr/>
          <a:lstStyle/>
          <a:p>
            <a:pPr algn="l" rtl="0"/>
            <a:fld id="{6C385236-B7BA-4938-9EA6-6DEC8CA653D7}" type="slidenum">
              <a:rPr/>
              <a:pPr/>
              <a:t>2</a:t>
            </a:fld>
            <a:endParaRPr lang="el" noProof="0" dirty="0"/>
          </a:p>
        </p:txBody>
      </p:sp>
    </p:spTree>
    <p:extLst>
      <p:ext uri="{BB962C8B-B14F-4D97-AF65-F5344CB8AC3E}">
        <p14:creationId xmlns:p14="http://schemas.microsoft.com/office/powerpoint/2010/main" val="194069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a:extLst>
              <a:ext uri="{FF2B5EF4-FFF2-40B4-BE49-F238E27FC236}">
                <a16:creationId xmlns:a16="http://schemas.microsoft.com/office/drawing/2014/main" id="{6E8B1693-1911-4AF6-FE1C-A62F372BEC9F}"/>
              </a:ext>
            </a:extLst>
          </p:cNvPr>
          <p:cNvSpPr>
            <a:spLocks noGrp="1"/>
          </p:cNvSpPr>
          <p:nvPr>
            <p:ph sz="quarter" idx="18"/>
          </p:nvPr>
        </p:nvSpPr>
        <p:spPr>
          <a:xfrm>
            <a:off x="479424" y="1403988"/>
            <a:ext cx="3559175" cy="4883796"/>
          </a:xfrm>
        </p:spPr>
        <p:txBody>
          <a:bodyPr/>
          <a:lstStyle/>
          <a:p>
            <a:pPr marL="0" indent="0" algn="l" rtl="0">
              <a:buNone/>
            </a:pPr>
            <a:r>
              <a:rPr lang="el" b="0" i="0" u="none" baseline="0" dirty="0">
                <a:latin typeface="+mj-lt"/>
                <a:ea typeface="+mj-lt"/>
                <a:cs typeface="+mj-lt"/>
              </a:rPr>
              <a:t>Χρήση του μηχανήματος</a:t>
            </a:r>
          </a:p>
          <a:p>
            <a:pPr marL="0" indent="0" algn="l" rtl="0">
              <a:buNone/>
            </a:pPr>
            <a:endParaRPr lang="el" noProof="0" dirty="0"/>
          </a:p>
          <a:p>
            <a:pPr marL="0" indent="0" algn="l" rtl="0">
              <a:buNone/>
            </a:pPr>
            <a:r>
              <a:rPr lang="el" b="0" i="0" u="none" baseline="0" dirty="0"/>
              <a:t>Τα μηχανήματα Advanced έκδοσης διατίθενται με 5 προκαθορισμένες ρυθμίσεις που καλύπτουν τις περισσότερες εργασίες καθαρισμού.</a:t>
            </a:r>
          </a:p>
          <a:p>
            <a:pPr marL="0" indent="0" algn="l" rtl="0">
              <a:buNone/>
            </a:pPr>
            <a:r>
              <a:rPr lang="el" b="0" i="0" u="none" baseline="0" dirty="0"/>
              <a:t>Ενεργοποιήστε το μηχάνημα και επιλέξτε την επιθυμητή λειτουργία καθαρισμού. Το μηχάνημα θυμάται την τελευταία προκαθορισμένη ρύθμιση που χρησιμοποιήθηκε κατά την «ενεργοποίηση»</a:t>
            </a:r>
          </a:p>
          <a:p>
            <a:pPr marL="0" indent="0" algn="l" rtl="0">
              <a:buNone/>
            </a:pPr>
            <a:r>
              <a:rPr lang="el" b="0" i="1" u="none" baseline="0" dirty="0"/>
              <a:t>Χρειάζεστε μια μικρή αλλαγή στις προκαθορισμένες ρυθμίσεις; </a:t>
            </a:r>
          </a:p>
          <a:p>
            <a:pPr marL="0" indent="0" algn="l" rtl="0">
              <a:buNone/>
            </a:pPr>
            <a:r>
              <a:rPr lang="el" b="0" i="0" u="none" baseline="0" dirty="0"/>
              <a:t>Οι προκαθορισμένες ρυθμίσεις για το απορρυπαντικό, το ζεστό νερό και τον ατμό μπορούν να προσαρμοστούν γρήγορα – κρατήστε πατημένο το κουμπί επιλογής για 2 δευτερόλεπτα και ρυθμίστε τη θερμοκρασία και το απορρυπαντικό. </a:t>
            </a:r>
          </a:p>
        </p:txBody>
      </p:sp>
      <p:sp>
        <p:nvSpPr>
          <p:cNvPr id="8" name="Pladsholder til indhold 7">
            <a:extLst>
              <a:ext uri="{FF2B5EF4-FFF2-40B4-BE49-F238E27FC236}">
                <a16:creationId xmlns:a16="http://schemas.microsoft.com/office/drawing/2014/main" id="{C741C377-F403-80B8-ADAC-88A8CD3C9FDF}"/>
              </a:ext>
            </a:extLst>
          </p:cNvPr>
          <p:cNvSpPr>
            <a:spLocks noGrp="1"/>
          </p:cNvSpPr>
          <p:nvPr>
            <p:ph sz="quarter" idx="21"/>
          </p:nvPr>
        </p:nvSpPr>
        <p:spPr>
          <a:xfrm>
            <a:off x="4316412" y="1403989"/>
            <a:ext cx="3559175" cy="4883796"/>
          </a:xfrm>
        </p:spPr>
        <p:txBody>
          <a:bodyPr/>
          <a:lstStyle/>
          <a:p>
            <a:pPr marL="0" indent="0" algn="l" rtl="0">
              <a:buNone/>
            </a:pPr>
            <a:r>
              <a:rPr lang="el" b="0" i="0" u="none" baseline="0" dirty="0">
                <a:latin typeface="+mj-lt"/>
                <a:ea typeface="+mj-lt"/>
                <a:cs typeface="+mj-lt"/>
              </a:rPr>
              <a:t>Προσαρμογή προκαθορισμένων ρυθμίσεων </a:t>
            </a:r>
          </a:p>
          <a:p>
            <a:pPr marL="0" indent="0" algn="l" rtl="0">
              <a:buNone/>
            </a:pPr>
            <a:endParaRPr lang="el" noProof="0" dirty="0"/>
          </a:p>
          <a:p>
            <a:pPr marL="0" indent="0" algn="l" rtl="0">
              <a:buNone/>
            </a:pPr>
            <a:r>
              <a:rPr lang="el" b="0" i="0" u="none" baseline="0" dirty="0"/>
              <a:t>Τα Advanced μηχανήματα μπορούν να προσαρμοστούν στις ανάγκες και τις προτιμήσεις κάθε πελάτη. </a:t>
            </a:r>
          </a:p>
          <a:p>
            <a:pPr marL="0" indent="0" algn="l" rtl="0">
              <a:buNone/>
            </a:pPr>
            <a:endParaRPr lang="el" noProof="0" dirty="0"/>
          </a:p>
          <a:p>
            <a:pPr marL="0" indent="0" algn="l" rtl="0">
              <a:buNone/>
            </a:pPr>
            <a:r>
              <a:rPr lang="el" b="0" i="0" u="none" baseline="0" dirty="0"/>
              <a:t>Στο μενού προκαθορισμένων ρυθμίσεων μπορείτε να αποκρύψετε ή να προσαρμόσετε τις εργοστασιακές προεπιλογές. </a:t>
            </a:r>
          </a:p>
          <a:p>
            <a:pPr marL="0" indent="0" algn="l" rtl="0">
              <a:buNone/>
            </a:pPr>
            <a:r>
              <a:rPr lang="el" b="0" i="0" u="none" baseline="0" dirty="0"/>
              <a:t>Μπορείτε επίσης να δημιουργήσετε νέες προκαθορισμένες ρυθμίσεις με συγκεκριμένη ονομασία για κάθε προκαθορισμένη ρύθμιση. </a:t>
            </a:r>
          </a:p>
          <a:p>
            <a:pPr marL="0" indent="0" algn="l" rtl="0">
              <a:buNone/>
            </a:pPr>
            <a:endParaRPr lang="el" noProof="0" dirty="0"/>
          </a:p>
          <a:p>
            <a:pPr marL="0" indent="0" algn="l" rtl="0">
              <a:buNone/>
            </a:pPr>
            <a:r>
              <a:rPr lang="el" b="0" i="0" u="none" baseline="0" dirty="0"/>
              <a:t>Οι χρήστες μπορούν να δημιουργήσουν συνολικά 20 προκαθορισμένες ρυθμίσεις. </a:t>
            </a:r>
          </a:p>
        </p:txBody>
      </p:sp>
      <p:sp>
        <p:nvSpPr>
          <p:cNvPr id="9" name="Pladsholder til indhold 8">
            <a:extLst>
              <a:ext uri="{FF2B5EF4-FFF2-40B4-BE49-F238E27FC236}">
                <a16:creationId xmlns:a16="http://schemas.microsoft.com/office/drawing/2014/main" id="{AEACD878-1EC7-6B04-2156-EE2125D11F4C}"/>
              </a:ext>
            </a:extLst>
          </p:cNvPr>
          <p:cNvSpPr>
            <a:spLocks noGrp="1"/>
          </p:cNvSpPr>
          <p:nvPr>
            <p:ph sz="quarter" idx="22"/>
          </p:nvPr>
        </p:nvSpPr>
        <p:spPr>
          <a:xfrm>
            <a:off x="8153400" y="1403989"/>
            <a:ext cx="3672155" cy="4883796"/>
          </a:xfrm>
        </p:spPr>
        <p:txBody>
          <a:bodyPr/>
          <a:lstStyle/>
          <a:p>
            <a:pPr marL="0" indent="0" algn="l" rtl="0">
              <a:buNone/>
            </a:pPr>
            <a:r>
              <a:rPr lang="el" b="0" i="0" u="none" baseline="0" dirty="0">
                <a:latin typeface="+mj-lt"/>
                <a:ea typeface="+mj-lt"/>
                <a:cs typeface="+mj-lt"/>
              </a:rPr>
              <a:t>Κλείδωμα του μηχανήματος σε συγκεκριμένες προκαθορισμένες ρυθμίσεις</a:t>
            </a:r>
          </a:p>
          <a:p>
            <a:pPr marL="0" indent="0" algn="l" rtl="0">
              <a:buNone/>
            </a:pPr>
            <a:endParaRPr lang="el" noProof="0" dirty="0">
              <a:latin typeface="+mj-lt"/>
            </a:endParaRPr>
          </a:p>
          <a:p>
            <a:pPr marL="0" indent="0" algn="l" rtl="0">
              <a:buNone/>
            </a:pPr>
            <a:r>
              <a:rPr lang="el" b="0" i="0" u="none" baseline="0" dirty="0"/>
              <a:t>Οι προκαθορισμένες ρυθμίσεις του μηχανήματος μπορούν να κλειδωθούν με έναν 4ψήφιο κωδικό PIN που επιλέγεται από τον πελάτη. </a:t>
            </a:r>
          </a:p>
          <a:p>
            <a:pPr marL="0" indent="0" algn="l" rtl="0">
              <a:buNone/>
            </a:pPr>
            <a:endParaRPr lang="el" noProof="0" dirty="0"/>
          </a:p>
          <a:p>
            <a:pPr marL="0" indent="0" algn="l" rtl="0">
              <a:buNone/>
            </a:pPr>
            <a:r>
              <a:rPr lang="el" b="0" i="0" u="none" baseline="0" dirty="0"/>
              <a:t>Εξασφαλίστε σταθερά αποτελέσματα και ελαχιστοποιήστε την υπερβολική χρήση ντίζελ και απορρυπαντικού με προκαθορισμένο κλείδωμα. </a:t>
            </a:r>
          </a:p>
        </p:txBody>
      </p:sp>
      <p:sp>
        <p:nvSpPr>
          <p:cNvPr id="5" name="Pladsholder til sidefod 4">
            <a:extLst>
              <a:ext uri="{FF2B5EF4-FFF2-40B4-BE49-F238E27FC236}">
                <a16:creationId xmlns:a16="http://schemas.microsoft.com/office/drawing/2014/main" id="{2E716AF9-A867-8550-0EEE-C6D9E665DDB6}"/>
              </a:ext>
            </a:extLst>
          </p:cNvPr>
          <p:cNvSpPr>
            <a:spLocks noGrp="1"/>
          </p:cNvSpPr>
          <p:nvPr>
            <p:ph type="ftr" sz="quarter" idx="24"/>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A1791540-F311-93B2-8FDF-D6B1684D30FE}"/>
              </a:ext>
            </a:extLst>
          </p:cNvPr>
          <p:cNvSpPr>
            <a:spLocks noGrp="1"/>
          </p:cNvSpPr>
          <p:nvPr>
            <p:ph type="sldNum" sz="quarter" idx="25"/>
          </p:nvPr>
        </p:nvSpPr>
        <p:spPr/>
        <p:txBody>
          <a:bodyPr/>
          <a:lstStyle/>
          <a:p>
            <a:pPr algn="l" rtl="0"/>
            <a:fld id="{6C385236-B7BA-4938-9EA6-6DEC8CA653D7}" type="slidenum">
              <a:rPr/>
              <a:pPr/>
              <a:t>20</a:t>
            </a:fld>
            <a:endParaRPr lang="el" noProof="0" dirty="0"/>
          </a:p>
        </p:txBody>
      </p:sp>
      <p:sp>
        <p:nvSpPr>
          <p:cNvPr id="3" name="Pladsholder til tekst 2">
            <a:extLst>
              <a:ext uri="{FF2B5EF4-FFF2-40B4-BE49-F238E27FC236}">
                <a16:creationId xmlns:a16="http://schemas.microsoft.com/office/drawing/2014/main" id="{F2A8494B-672B-6FA2-FD52-CE06C0DAEFA8}"/>
              </a:ext>
            </a:extLst>
          </p:cNvPr>
          <p:cNvSpPr>
            <a:spLocks noGrp="1"/>
          </p:cNvSpPr>
          <p:nvPr>
            <p:ph type="body" sz="quarter" idx="14"/>
          </p:nvPr>
        </p:nvSpPr>
        <p:spPr/>
        <p:txBody>
          <a:bodyPr/>
          <a:lstStyle/>
          <a:p>
            <a:pPr algn="l" rtl="0"/>
            <a:r>
              <a:rPr lang="el" b="0" i="0" u="none" baseline="0"/>
              <a:t>Καθημερινή χρήση</a:t>
            </a:r>
          </a:p>
        </p:txBody>
      </p:sp>
      <p:sp>
        <p:nvSpPr>
          <p:cNvPr id="4" name="Titel 3">
            <a:extLst>
              <a:ext uri="{FF2B5EF4-FFF2-40B4-BE49-F238E27FC236}">
                <a16:creationId xmlns:a16="http://schemas.microsoft.com/office/drawing/2014/main" id="{A7BEC1E9-72F0-1CB9-4837-BC5E1370DAE6}"/>
              </a:ext>
            </a:extLst>
          </p:cNvPr>
          <p:cNvSpPr>
            <a:spLocks noGrp="1"/>
          </p:cNvSpPr>
          <p:nvPr>
            <p:ph type="title"/>
          </p:nvPr>
        </p:nvSpPr>
        <p:spPr/>
        <p:txBody>
          <a:bodyPr/>
          <a:lstStyle/>
          <a:p>
            <a:pPr algn="l" rtl="0"/>
            <a:r>
              <a:rPr lang="el" b="1" i="0" u="none" baseline="0">
                <a:ea typeface="+mj-lt"/>
                <a:cs typeface="+mj-lt"/>
              </a:rPr>
              <a:t>Ενημερωμένη διεπαφή χρήστη</a:t>
            </a:r>
            <a:endParaRPr lang="el" noProof="0" dirty="0"/>
          </a:p>
        </p:txBody>
      </p:sp>
    </p:spTree>
    <p:extLst>
      <p:ext uri="{BB962C8B-B14F-4D97-AF65-F5344CB8AC3E}">
        <p14:creationId xmlns:p14="http://schemas.microsoft.com/office/powerpoint/2010/main" val="86821878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F80C2B0A-F6E8-6F1E-98DF-83DDF9F74204}"/>
              </a:ext>
            </a:extLst>
          </p:cNvPr>
          <p:cNvSpPr>
            <a:spLocks noGrp="1"/>
          </p:cNvSpPr>
          <p:nvPr>
            <p:ph sz="quarter" idx="18"/>
          </p:nvPr>
        </p:nvSpPr>
        <p:spPr/>
        <p:txBody>
          <a:bodyPr/>
          <a:lstStyle/>
          <a:p>
            <a:pPr marL="0" indent="0" algn="l" rtl="0">
              <a:buNone/>
            </a:pPr>
            <a:r>
              <a:rPr lang="el" b="0" i="0" u="none" baseline="0">
                <a:latin typeface="+mj-lt"/>
                <a:ea typeface="+mj-lt"/>
                <a:cs typeface="+mj-lt"/>
              </a:rPr>
              <a:t>Πληροφορίες μηχανήματος</a:t>
            </a:r>
          </a:p>
          <a:p>
            <a:pPr marL="0" indent="0" algn="l" rtl="0">
              <a:buNone/>
            </a:pPr>
            <a:endParaRPr lang="el" noProof="0" dirty="0"/>
          </a:p>
          <a:p>
            <a:pPr marL="0" indent="0" algn="l" rtl="0">
              <a:buNone/>
            </a:pPr>
            <a:r>
              <a:rPr lang="el" b="0" i="0" u="none" baseline="0"/>
              <a:t>Μάθετε περισσότερα για τα εξής:</a:t>
            </a:r>
          </a:p>
          <a:p>
            <a:pPr algn="l" rtl="0">
              <a:buFontTx/>
              <a:buChar char="-"/>
            </a:pPr>
            <a:r>
              <a:rPr lang="el" b="0" i="0" u="none" baseline="0"/>
              <a:t>Χρόνος</a:t>
            </a:r>
          </a:p>
          <a:p>
            <a:pPr algn="l" rtl="0">
              <a:buFontTx/>
              <a:buChar char="-"/>
            </a:pPr>
            <a:r>
              <a:rPr lang="el" b="0" i="0" u="none" baseline="0"/>
              <a:t>Χρόνος ενεργοποίησης λέβητα</a:t>
            </a:r>
          </a:p>
          <a:p>
            <a:pPr algn="l" rtl="0">
              <a:buFontTx/>
              <a:buChar char="-"/>
            </a:pPr>
            <a:r>
              <a:rPr lang="el" b="0" i="0" u="none" baseline="0"/>
              <a:t>Χρόνος ενεργοποίησης μοτέρ/αντλίας</a:t>
            </a:r>
          </a:p>
          <a:p>
            <a:pPr algn="l" rtl="0">
              <a:buFontTx/>
              <a:buChar char="-"/>
            </a:pPr>
            <a:r>
              <a:rPr lang="el" b="0" i="0" u="none" baseline="0"/>
              <a:t>Χρόνος ενεργοποίησης απορρυπαντικού</a:t>
            </a:r>
          </a:p>
          <a:p>
            <a:pPr algn="l" rtl="0">
              <a:buFontTx/>
              <a:buChar char="-"/>
            </a:pPr>
            <a:r>
              <a:rPr lang="el" b="0" i="0" u="none" baseline="0"/>
              <a:t>Ώρες από την τελευταία συντήρηση</a:t>
            </a:r>
          </a:p>
          <a:p>
            <a:pPr algn="l" rtl="0">
              <a:buFontTx/>
              <a:buChar char="-"/>
            </a:pPr>
            <a:r>
              <a:rPr lang="el" b="0" i="0" u="none" baseline="0"/>
              <a:t>Ημερομηνία τελευταίας συντήρησης</a:t>
            </a:r>
          </a:p>
          <a:p>
            <a:pPr algn="l" rtl="0">
              <a:buFontTx/>
              <a:buChar char="-"/>
            </a:pPr>
            <a:endParaRPr lang="el" noProof="0" dirty="0"/>
          </a:p>
          <a:p>
            <a:pPr marL="0" indent="0" algn="l" rtl="0">
              <a:buNone/>
            </a:pPr>
            <a:r>
              <a:rPr lang="el" b="0" i="0" u="none" baseline="0"/>
              <a:t>Βρείτε τις πληροφορίες για το μηχάνημα στην ενότητα Μενού.</a:t>
            </a:r>
          </a:p>
        </p:txBody>
      </p:sp>
      <p:sp>
        <p:nvSpPr>
          <p:cNvPr id="3" name="Pladsholder til indhold 2">
            <a:extLst>
              <a:ext uri="{FF2B5EF4-FFF2-40B4-BE49-F238E27FC236}">
                <a16:creationId xmlns:a16="http://schemas.microsoft.com/office/drawing/2014/main" id="{60C0CC03-4BE6-6DD4-C5E8-BD2EF65C663F}"/>
              </a:ext>
            </a:extLst>
          </p:cNvPr>
          <p:cNvSpPr>
            <a:spLocks noGrp="1"/>
          </p:cNvSpPr>
          <p:nvPr>
            <p:ph sz="quarter" idx="21"/>
          </p:nvPr>
        </p:nvSpPr>
        <p:spPr/>
        <p:txBody>
          <a:bodyPr/>
          <a:lstStyle/>
          <a:p>
            <a:pPr marL="0" indent="0" algn="l" rtl="0">
              <a:buNone/>
            </a:pPr>
            <a:r>
              <a:rPr lang="el" b="0" i="0" u="none" baseline="0">
                <a:latin typeface="+mj-lt"/>
                <a:ea typeface="+mj-lt"/>
                <a:cs typeface="+mj-lt"/>
              </a:rPr>
              <a:t>Χρήση και συντήρηση</a:t>
            </a:r>
          </a:p>
          <a:p>
            <a:pPr marL="0" indent="0" algn="l" rtl="0">
              <a:buNone/>
            </a:pPr>
            <a:endParaRPr lang="el" noProof="0" dirty="0"/>
          </a:p>
          <a:p>
            <a:pPr marL="0" indent="0" algn="l" rtl="0">
              <a:buNone/>
            </a:pPr>
            <a:r>
              <a:rPr lang="el" b="0" i="0" u="none" baseline="0"/>
              <a:t>Πρέπει να βρείτε το εγχειρίδιο χρήσης ή τα στοιχεία PAC. Σαρώστε τον κωδικό QR στην ενότητα Βοήθεια και μεταβείτε στην ηλεκτρονική διεύθυνση Nilfisk.com</a:t>
            </a:r>
          </a:p>
          <a:p>
            <a:pPr marL="0" indent="0" algn="l" rtl="0">
              <a:buNone/>
            </a:pPr>
            <a:endParaRPr lang="el" noProof="0" dirty="0"/>
          </a:p>
          <a:p>
            <a:pPr marL="0" indent="0" algn="l" rtl="0">
              <a:buNone/>
            </a:pPr>
            <a:r>
              <a:rPr lang="el" b="0" i="0" u="none" baseline="0"/>
              <a:t>Λάβετε πληροφορίες σχετικά με τους κωδικούς προηγούμενων προειδοποιήσεων και σφαλμάτων στην ενότητα «Αρχείο καταγραφής σφαλμάτων» στο μενού. </a:t>
            </a:r>
          </a:p>
          <a:p>
            <a:pPr marL="0" indent="0" algn="l" rtl="0">
              <a:buNone/>
            </a:pPr>
            <a:endParaRPr lang="el" noProof="0" dirty="0"/>
          </a:p>
          <a:p>
            <a:pPr marL="0" indent="0" algn="l" rtl="0">
              <a:buNone/>
            </a:pPr>
            <a:endParaRPr lang="el" noProof="0" dirty="0"/>
          </a:p>
          <a:p>
            <a:pPr marL="0" indent="0" algn="l" rtl="0">
              <a:buNone/>
            </a:pPr>
            <a:endParaRPr lang="el" noProof="0" dirty="0"/>
          </a:p>
          <a:p>
            <a:pPr marL="0" indent="0" algn="l" rtl="0">
              <a:buNone/>
            </a:pPr>
            <a:endParaRPr lang="el" noProof="0" dirty="0"/>
          </a:p>
          <a:p>
            <a:pPr marL="0" indent="0" algn="l" rtl="0">
              <a:buNone/>
            </a:pPr>
            <a:endParaRPr lang="el" noProof="0" dirty="0"/>
          </a:p>
          <a:p>
            <a:pPr marL="0" indent="0" algn="l" rtl="0">
              <a:buNone/>
            </a:pPr>
            <a:endParaRPr lang="el" noProof="0" dirty="0"/>
          </a:p>
          <a:p>
            <a:pPr marL="0" indent="0" algn="l" rtl="0">
              <a:buNone/>
            </a:pPr>
            <a:endParaRPr lang="el" noProof="0" dirty="0"/>
          </a:p>
        </p:txBody>
      </p:sp>
      <p:sp>
        <p:nvSpPr>
          <p:cNvPr id="4" name="Pladsholder til indhold 3">
            <a:extLst>
              <a:ext uri="{FF2B5EF4-FFF2-40B4-BE49-F238E27FC236}">
                <a16:creationId xmlns:a16="http://schemas.microsoft.com/office/drawing/2014/main" id="{D9A1F07C-4D13-9946-4FB8-4094841674D0}"/>
              </a:ext>
            </a:extLst>
          </p:cNvPr>
          <p:cNvSpPr>
            <a:spLocks noGrp="1"/>
          </p:cNvSpPr>
          <p:nvPr>
            <p:ph sz="quarter" idx="22"/>
          </p:nvPr>
        </p:nvSpPr>
        <p:spPr/>
        <p:txBody>
          <a:bodyPr/>
          <a:lstStyle/>
          <a:p>
            <a:pPr marL="0" indent="0" algn="l" rtl="0">
              <a:buNone/>
            </a:pPr>
            <a:r>
              <a:rPr lang="el" b="0" i="0" u="none" baseline="0">
                <a:latin typeface="+mj-lt"/>
                <a:ea typeface="+mj-lt"/>
                <a:cs typeface="+mj-lt"/>
              </a:rPr>
              <a:t>Καθοδήγηση χρήστη για τα πλυστικά μηχανήματα υψηλής πίεσης</a:t>
            </a:r>
          </a:p>
          <a:p>
            <a:pPr marL="0" indent="0" algn="l" rtl="0">
              <a:buNone/>
            </a:pPr>
            <a:endParaRPr lang="el" noProof="0" dirty="0"/>
          </a:p>
          <a:p>
            <a:pPr marL="0" indent="0" algn="l" rtl="0">
              <a:buNone/>
            </a:pPr>
            <a:r>
              <a:rPr lang="el" b="0" i="0" u="none" baseline="0"/>
              <a:t>Βρείτε οδηγίες βέλτιστης πρακτικής για τα πλυστικά μηχανήματα υψηλής πίεσης.</a:t>
            </a:r>
          </a:p>
          <a:p>
            <a:pPr marL="0" indent="0" algn="l" rtl="0">
              <a:buNone/>
            </a:pPr>
            <a:endParaRPr lang="el" noProof="0" dirty="0"/>
          </a:p>
          <a:p>
            <a:pPr marL="0" indent="0" algn="l" rtl="0">
              <a:buNone/>
            </a:pPr>
            <a:r>
              <a:rPr lang="el" b="0" i="0" u="none" baseline="0"/>
              <a:t>Ενσωμάτωση νέων χρηστών με σχετικές πληροφορίες</a:t>
            </a:r>
          </a:p>
          <a:p>
            <a:pPr algn="l" rtl="0">
              <a:buFontTx/>
              <a:buChar char="-"/>
            </a:pPr>
            <a:r>
              <a:rPr lang="el" b="0" i="0" u="none" baseline="0"/>
              <a:t>Απόσταση ψεκασμού</a:t>
            </a:r>
          </a:p>
          <a:p>
            <a:pPr algn="l" rtl="0">
              <a:buFontTx/>
              <a:buChar char="-"/>
            </a:pPr>
            <a:r>
              <a:rPr lang="el" b="0" i="0" u="none" baseline="0"/>
              <a:t>Ρύθμιση πίεσης</a:t>
            </a:r>
          </a:p>
          <a:p>
            <a:pPr algn="l" rtl="0">
              <a:buFontTx/>
              <a:buChar char="-"/>
            </a:pPr>
            <a:r>
              <a:rPr lang="el" b="0" i="0" u="none" baseline="0"/>
              <a:t>Επιλογή θερμοκρασίας</a:t>
            </a:r>
          </a:p>
          <a:p>
            <a:pPr algn="l" rtl="0">
              <a:buFontTx/>
              <a:buChar char="-"/>
            </a:pPr>
            <a:r>
              <a:rPr lang="el" b="0" i="0" u="none" baseline="0"/>
              <a:t>Γωνία ψεκασμού </a:t>
            </a:r>
          </a:p>
          <a:p>
            <a:pPr algn="l" rtl="0">
              <a:buFontTx/>
              <a:buChar char="-"/>
            </a:pPr>
            <a:r>
              <a:rPr lang="el" b="0" i="0" u="none" baseline="0"/>
              <a:t>Και άλλα πολλά</a:t>
            </a:r>
          </a:p>
          <a:p>
            <a:pPr algn="l" rtl="0">
              <a:buFontTx/>
              <a:buChar char="-"/>
            </a:pPr>
            <a:endParaRPr lang="el" noProof="0" dirty="0"/>
          </a:p>
          <a:p>
            <a:pPr marL="0" indent="0" algn="l" rtl="0">
              <a:buNone/>
            </a:pPr>
            <a:r>
              <a:rPr lang="el" b="0" i="0" u="none" baseline="0"/>
              <a:t>Μπορείτε να βρείτε στην ενότητα Βοήθεια</a:t>
            </a:r>
          </a:p>
        </p:txBody>
      </p:sp>
      <p:sp>
        <p:nvSpPr>
          <p:cNvPr id="5" name="Pladsholder til sidefod 4">
            <a:extLst>
              <a:ext uri="{FF2B5EF4-FFF2-40B4-BE49-F238E27FC236}">
                <a16:creationId xmlns:a16="http://schemas.microsoft.com/office/drawing/2014/main" id="{7C39B8A3-5B3C-0419-A9E7-F78BB97AE37C}"/>
              </a:ext>
            </a:extLst>
          </p:cNvPr>
          <p:cNvSpPr>
            <a:spLocks noGrp="1"/>
          </p:cNvSpPr>
          <p:nvPr>
            <p:ph type="ftr" sz="quarter" idx="24"/>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1EAC9213-B6A0-71F4-51CC-A124D87B52FA}"/>
              </a:ext>
            </a:extLst>
          </p:cNvPr>
          <p:cNvSpPr>
            <a:spLocks noGrp="1"/>
          </p:cNvSpPr>
          <p:nvPr>
            <p:ph type="sldNum" sz="quarter" idx="25"/>
          </p:nvPr>
        </p:nvSpPr>
        <p:spPr/>
        <p:txBody>
          <a:bodyPr/>
          <a:lstStyle/>
          <a:p>
            <a:pPr algn="l" rtl="0"/>
            <a:fld id="{6C385236-B7BA-4938-9EA6-6DEC8CA653D7}" type="slidenum">
              <a:rPr/>
              <a:pPr/>
              <a:t>21</a:t>
            </a:fld>
            <a:endParaRPr lang="el" noProof="0" dirty="0"/>
          </a:p>
        </p:txBody>
      </p:sp>
      <p:sp>
        <p:nvSpPr>
          <p:cNvPr id="7" name="Pladsholder til tekst 6">
            <a:extLst>
              <a:ext uri="{FF2B5EF4-FFF2-40B4-BE49-F238E27FC236}">
                <a16:creationId xmlns:a16="http://schemas.microsoft.com/office/drawing/2014/main" id="{17844E6A-DE9D-16FC-6488-20718DFC9050}"/>
              </a:ext>
            </a:extLst>
          </p:cNvPr>
          <p:cNvSpPr>
            <a:spLocks noGrp="1"/>
          </p:cNvSpPr>
          <p:nvPr>
            <p:ph type="body" sz="quarter" idx="14"/>
          </p:nvPr>
        </p:nvSpPr>
        <p:spPr/>
        <p:txBody>
          <a:bodyPr/>
          <a:lstStyle/>
          <a:p>
            <a:pPr algn="l" rtl="0"/>
            <a:r>
              <a:rPr lang="el" b="0" i="0" u="none" baseline="0"/>
              <a:t>Πληροφορίες, χρήση και συντήρηση και ενσωμάτωση</a:t>
            </a:r>
          </a:p>
        </p:txBody>
      </p:sp>
      <p:sp>
        <p:nvSpPr>
          <p:cNvPr id="8" name="Titel 7">
            <a:extLst>
              <a:ext uri="{FF2B5EF4-FFF2-40B4-BE49-F238E27FC236}">
                <a16:creationId xmlns:a16="http://schemas.microsoft.com/office/drawing/2014/main" id="{EE793E2F-E39E-9AE9-CFAD-33780B7E8E83}"/>
              </a:ext>
            </a:extLst>
          </p:cNvPr>
          <p:cNvSpPr>
            <a:spLocks noGrp="1"/>
          </p:cNvSpPr>
          <p:nvPr>
            <p:ph type="title"/>
          </p:nvPr>
        </p:nvSpPr>
        <p:spPr/>
        <p:txBody>
          <a:bodyPr/>
          <a:lstStyle/>
          <a:p>
            <a:pPr algn="l" rtl="0"/>
            <a:r>
              <a:rPr lang="el" b="1" i="0" u="none" baseline="0"/>
              <a:t>Ενημερωμένη διεπαφή χρήστη</a:t>
            </a:r>
          </a:p>
        </p:txBody>
      </p:sp>
    </p:spTree>
    <p:extLst>
      <p:ext uri="{BB962C8B-B14F-4D97-AF65-F5344CB8AC3E}">
        <p14:creationId xmlns:p14="http://schemas.microsoft.com/office/powerpoint/2010/main" val="348993315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FEE646D7-6F58-597A-F07C-379FC2DE604C}"/>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D47DB8AA-FB3D-542E-39FD-E7C481FCB9F8}"/>
              </a:ext>
            </a:extLst>
          </p:cNvPr>
          <p:cNvSpPr>
            <a:spLocks noGrp="1"/>
          </p:cNvSpPr>
          <p:nvPr>
            <p:ph type="sldNum" sz="quarter" idx="22"/>
          </p:nvPr>
        </p:nvSpPr>
        <p:spPr/>
        <p:txBody>
          <a:bodyPr/>
          <a:lstStyle/>
          <a:p>
            <a:pPr algn="l" rtl="0"/>
            <a:fld id="{6C385236-B7BA-4938-9EA6-6DEC8CA653D7}" type="slidenum">
              <a:rPr/>
              <a:pPr/>
              <a:t>22</a:t>
            </a:fld>
            <a:endParaRPr lang="el" noProof="0" dirty="0"/>
          </a:p>
        </p:txBody>
      </p:sp>
      <p:sp>
        <p:nvSpPr>
          <p:cNvPr id="9" name="Pladsholder til indhold 8">
            <a:extLst>
              <a:ext uri="{FF2B5EF4-FFF2-40B4-BE49-F238E27FC236}">
                <a16:creationId xmlns:a16="http://schemas.microsoft.com/office/drawing/2014/main" id="{7ACFF741-CC5E-792E-F799-9DD98802E7FC}"/>
              </a:ext>
            </a:extLst>
          </p:cNvPr>
          <p:cNvSpPr>
            <a:spLocks noGrp="1"/>
          </p:cNvSpPr>
          <p:nvPr>
            <p:ph sz="quarter" idx="18"/>
          </p:nvPr>
        </p:nvSpPr>
        <p:spPr/>
        <p:txBody>
          <a:bodyPr/>
          <a:lstStyle/>
          <a:p>
            <a:pPr marL="0" indent="0" algn="l" rtl="0">
              <a:buNone/>
            </a:pPr>
            <a:r>
              <a:rPr lang="el" b="0" i="0" u="none" baseline="0">
                <a:solidFill>
                  <a:schemeClr val="accent6"/>
                </a:solidFill>
                <a:latin typeface="+mj-lt"/>
                <a:ea typeface="+mj-lt"/>
                <a:cs typeface="+mj-lt"/>
              </a:rPr>
              <a:t>Μηνύματα προειδοποίησης </a:t>
            </a:r>
          </a:p>
          <a:p>
            <a:pPr marL="0" indent="0" algn="l" rtl="0">
              <a:buNone/>
            </a:pPr>
            <a:endParaRPr lang="el" noProof="0" dirty="0"/>
          </a:p>
          <a:p>
            <a:pPr marL="0" indent="0" algn="l" rtl="0">
              <a:buNone/>
            </a:pPr>
            <a:r>
              <a:rPr lang="el" b="0" i="0" u="none" baseline="0"/>
              <a:t>Το μηχάνημα θα ενημερώσει τους χρήστες στις ακόλουθες περιπτώσεις:</a:t>
            </a:r>
          </a:p>
          <a:p>
            <a:pPr algn="l" rtl="0">
              <a:buFontTx/>
              <a:buChar char="-"/>
            </a:pPr>
            <a:r>
              <a:rPr lang="el" b="0" i="0" u="none" baseline="0"/>
              <a:t>Δεν υπάρχει καύσιμο</a:t>
            </a:r>
          </a:p>
          <a:p>
            <a:pPr algn="l" rtl="0">
              <a:buFontTx/>
              <a:buChar char="-"/>
            </a:pPr>
            <a:r>
              <a:rPr lang="el" b="0" i="0" u="none" baseline="0"/>
              <a:t>Χαμηλή προστασία από πέτρες</a:t>
            </a:r>
          </a:p>
          <a:p>
            <a:pPr algn="l" rtl="0">
              <a:buFontTx/>
              <a:buChar char="-"/>
            </a:pPr>
            <a:r>
              <a:rPr lang="el" b="0" i="0" u="none" baseline="0"/>
              <a:t>Απαιτείται σέρβις (με αντίστροφη μέτρηση ωρών)</a:t>
            </a:r>
          </a:p>
          <a:p>
            <a:pPr algn="l" rtl="0">
              <a:buFontTx/>
              <a:buChar char="-"/>
            </a:pPr>
            <a:r>
              <a:rPr lang="el" b="0" i="0" u="none" baseline="0"/>
              <a:t>Καθυστέρηση σέρβις (με μετρητή ωρών)</a:t>
            </a:r>
          </a:p>
          <a:p>
            <a:pPr algn="l" rtl="0">
              <a:buFontTx/>
              <a:buChar char="-"/>
            </a:pPr>
            <a:r>
              <a:rPr lang="el" b="0" i="0" u="none" baseline="0"/>
              <a:t>Έλλειψη ροής νερού προς το μηχάνημα</a:t>
            </a:r>
          </a:p>
          <a:p>
            <a:pPr algn="l" rtl="0">
              <a:buFontTx/>
              <a:buChar char="-"/>
            </a:pPr>
            <a:r>
              <a:rPr lang="el" b="0" i="0" u="none" baseline="0"/>
              <a:t>Σφάλμα αισθητήρα πίεσης</a:t>
            </a:r>
          </a:p>
          <a:p>
            <a:pPr marL="0" indent="0" algn="l" rtl="0">
              <a:buNone/>
            </a:pPr>
            <a:endParaRPr lang="el" noProof="0" dirty="0"/>
          </a:p>
          <a:p>
            <a:pPr marL="0" indent="0" algn="l" rtl="0">
              <a:buNone/>
            </a:pPr>
            <a:r>
              <a:rPr lang="el" b="0" i="0" u="none" baseline="0"/>
              <a:t>Το αναδυόμενο μήνυμα θα εμφανίσει την αιτία και τη λύση για την αποκατάσταση της προειδοποίησης. </a:t>
            </a:r>
          </a:p>
          <a:p>
            <a:pPr marL="0" indent="0" algn="l" rtl="0">
              <a:buNone/>
            </a:pPr>
            <a:endParaRPr lang="el" noProof="0" dirty="0"/>
          </a:p>
          <a:p>
            <a:pPr marL="0" indent="0" algn="l" rtl="0">
              <a:buNone/>
            </a:pPr>
            <a:endParaRPr lang="el" noProof="0" dirty="0"/>
          </a:p>
          <a:p>
            <a:pPr algn="l" rtl="0">
              <a:buFontTx/>
              <a:buChar char="-"/>
            </a:pPr>
            <a:endParaRPr lang="el" noProof="0" dirty="0"/>
          </a:p>
          <a:p>
            <a:pPr algn="l" rtl="0">
              <a:buFontTx/>
              <a:buChar char="-"/>
            </a:pPr>
            <a:endParaRPr lang="el" noProof="0" dirty="0"/>
          </a:p>
          <a:p>
            <a:pPr algn="l" rtl="0">
              <a:buFontTx/>
              <a:buChar char="-"/>
            </a:pPr>
            <a:endParaRPr lang="el" noProof="0" dirty="0"/>
          </a:p>
        </p:txBody>
      </p:sp>
      <p:sp>
        <p:nvSpPr>
          <p:cNvPr id="10" name="Pladsholder til indhold 9">
            <a:extLst>
              <a:ext uri="{FF2B5EF4-FFF2-40B4-BE49-F238E27FC236}">
                <a16:creationId xmlns:a16="http://schemas.microsoft.com/office/drawing/2014/main" id="{E4F9562C-E8A0-9684-ABEA-A97BF5E4194F}"/>
              </a:ext>
            </a:extLst>
          </p:cNvPr>
          <p:cNvSpPr>
            <a:spLocks noGrp="1"/>
          </p:cNvSpPr>
          <p:nvPr>
            <p:ph sz="quarter" idx="23"/>
          </p:nvPr>
        </p:nvSpPr>
        <p:spPr/>
        <p:txBody>
          <a:bodyPr/>
          <a:lstStyle/>
          <a:p>
            <a:pPr marL="0" indent="0" algn="l" rtl="0">
              <a:buNone/>
            </a:pPr>
            <a:r>
              <a:rPr lang="el" b="0" i="0" u="none" baseline="0">
                <a:solidFill>
                  <a:schemeClr val="accent6">
                    <a:lumMod val="50000"/>
                  </a:schemeClr>
                </a:solidFill>
                <a:latin typeface="+mj-lt"/>
                <a:ea typeface="+mj-lt"/>
                <a:cs typeface="+mj-lt"/>
              </a:rPr>
              <a:t>Μηνύματα σφάλματος</a:t>
            </a:r>
          </a:p>
          <a:p>
            <a:pPr marL="0" indent="0" algn="l" rtl="0">
              <a:buNone/>
            </a:pPr>
            <a:endParaRPr lang="el" noProof="0" dirty="0"/>
          </a:p>
          <a:p>
            <a:pPr marL="0" indent="0" algn="l" rtl="0">
              <a:buNone/>
            </a:pPr>
            <a:r>
              <a:rPr lang="el" b="0" i="0" u="none" baseline="0"/>
              <a:t>Το μηχάνημα θα ενημερώσει και θα περιορίσει τον καθαρισμό σε επιλεγμένες προκαθορισμένες ρυθμίσεις καθαρισμού, εάν εντοπιστούν σφάλματα σχετικά με το λέβητα, το μοτέρ, την αντλία ή τους αισθητήρες. </a:t>
            </a:r>
          </a:p>
          <a:p>
            <a:pPr marL="0" indent="0" algn="l" rtl="0">
              <a:buNone/>
            </a:pPr>
            <a:endParaRPr lang="el" noProof="0" dirty="0"/>
          </a:p>
          <a:p>
            <a:pPr marL="0" indent="0" algn="l" rtl="0">
              <a:buNone/>
            </a:pPr>
            <a:r>
              <a:rPr lang="el" b="0" i="0" u="none" baseline="0"/>
              <a:t>Στόχος της λειτουργίας σφάλματος είναι η προστασία του μηχανήματος για τρέχουσα και μελλοντική χρήση. </a:t>
            </a:r>
          </a:p>
          <a:p>
            <a:pPr marL="0" indent="0" algn="l" rtl="0">
              <a:buNone/>
            </a:pPr>
            <a:endParaRPr lang="el" noProof="0" dirty="0"/>
          </a:p>
          <a:p>
            <a:pPr marL="0" indent="0" algn="l" rtl="0">
              <a:buNone/>
            </a:pPr>
            <a:r>
              <a:rPr lang="el" b="0" i="0" u="none" baseline="0"/>
              <a:t>Τα αναδυόμενα μηνύματα θα εμφανίσουν μια αιτία και μια λύση για την επιδιόρθωση του σφάλματος. Θα εμφανιστεί ένας κωδικός QR για σάρωση, ώστε να επικοινωνήσετε απευθείας με την υπηρεσία σέρβις της Nilfisk. </a:t>
            </a:r>
          </a:p>
        </p:txBody>
      </p:sp>
      <p:sp>
        <p:nvSpPr>
          <p:cNvPr id="7" name="Pladsholder til tekst 6">
            <a:extLst>
              <a:ext uri="{FF2B5EF4-FFF2-40B4-BE49-F238E27FC236}">
                <a16:creationId xmlns:a16="http://schemas.microsoft.com/office/drawing/2014/main" id="{29C97238-B7C3-F1CE-4A66-8AD99E519945}"/>
              </a:ext>
            </a:extLst>
          </p:cNvPr>
          <p:cNvSpPr>
            <a:spLocks noGrp="1"/>
          </p:cNvSpPr>
          <p:nvPr>
            <p:ph type="body" sz="quarter" idx="14"/>
          </p:nvPr>
        </p:nvSpPr>
        <p:spPr/>
        <p:txBody>
          <a:bodyPr/>
          <a:lstStyle/>
          <a:p>
            <a:pPr algn="l" rtl="0"/>
            <a:r>
              <a:rPr lang="el" b="0" i="0" u="none" baseline="0"/>
              <a:t>Μεγιστοποίηση χρόνου λειτουργίας και διάρκειας ζωής του μηχανήματος</a:t>
            </a:r>
          </a:p>
        </p:txBody>
      </p:sp>
      <p:sp>
        <p:nvSpPr>
          <p:cNvPr id="8" name="Titel 7">
            <a:extLst>
              <a:ext uri="{FF2B5EF4-FFF2-40B4-BE49-F238E27FC236}">
                <a16:creationId xmlns:a16="http://schemas.microsoft.com/office/drawing/2014/main" id="{A8344499-2D65-584A-0992-9367BD63DF07}"/>
              </a:ext>
            </a:extLst>
          </p:cNvPr>
          <p:cNvSpPr>
            <a:spLocks noGrp="1"/>
          </p:cNvSpPr>
          <p:nvPr>
            <p:ph type="title"/>
          </p:nvPr>
        </p:nvSpPr>
        <p:spPr/>
        <p:txBody>
          <a:bodyPr/>
          <a:lstStyle/>
          <a:p>
            <a:pPr algn="l" rtl="0"/>
            <a:r>
              <a:rPr lang="el" b="1" i="0" u="none" baseline="0">
                <a:ea typeface="+mj-lt"/>
                <a:cs typeface="+mj-lt"/>
              </a:rPr>
              <a:t>Ενημερωμένη διεπαφή χρήστη</a:t>
            </a:r>
            <a:endParaRPr lang="el" noProof="0" dirty="0"/>
          </a:p>
        </p:txBody>
      </p:sp>
    </p:spTree>
    <p:extLst>
      <p:ext uri="{BB962C8B-B14F-4D97-AF65-F5344CB8AC3E}">
        <p14:creationId xmlns:p14="http://schemas.microsoft.com/office/powerpoint/2010/main" val="548276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F9AC11-C7C1-5137-9CA4-2B996F618B23}"/>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66B8F385-614A-58B4-7751-8B0EE515A538}"/>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23</a:t>
            </a:fld>
            <a:endParaRPr lang="el" noProof="0" dirty="0"/>
          </a:p>
        </p:txBody>
      </p:sp>
      <p:pic>
        <p:nvPicPr>
          <p:cNvPr id="10" name="Picture 2" descr="Et billede, der indeholder apparat/anordning&#10;&#10;AI-genereret indhold kan være ukorrekt.">
            <a:extLst>
              <a:ext uri="{FF2B5EF4-FFF2-40B4-BE49-F238E27FC236}">
                <a16:creationId xmlns:a16="http://schemas.microsoft.com/office/drawing/2014/main" id="{C4D93E17-7E14-471D-C850-882669B7ECE6}"/>
              </a:ext>
            </a:extLst>
          </p:cNvPr>
          <p:cNvPicPr>
            <a:picLocks noChangeAspect="1"/>
          </p:cNvPicPr>
          <p:nvPr/>
        </p:nvPicPr>
        <p:blipFill>
          <a:blip r:embed="rId2" cstate="hqprint">
            <a:extLst>
              <a:ext uri="{28A0092B-C50C-407E-A947-70E740481C1C}">
                <a14:useLocalDpi xmlns:a14="http://schemas.microsoft.com/office/drawing/2010/main"/>
              </a:ext>
            </a:extLst>
          </a:blip>
          <a:srcRect t="1556" b="1556"/>
          <a:stretch/>
        </p:blipFill>
        <p:spPr>
          <a:xfrm>
            <a:off x="6613316" y="1251034"/>
            <a:ext cx="4723242" cy="4610837"/>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39700" sx="102000" sy="102000" algn="ctr" rotWithShape="0">
              <a:schemeClr val="bg2">
                <a:alpha val="30000"/>
              </a:schemeClr>
            </a:outerShdw>
          </a:effectLst>
        </p:spPr>
      </p:pic>
      <p:sp>
        <p:nvSpPr>
          <p:cNvPr id="3" name="Text Placeholder 2">
            <a:extLst>
              <a:ext uri="{FF2B5EF4-FFF2-40B4-BE49-F238E27FC236}">
                <a16:creationId xmlns:a16="http://schemas.microsoft.com/office/drawing/2014/main" id="{8B026C1B-7CAD-A9FE-B724-605DECABAEB8}"/>
              </a:ext>
            </a:extLst>
          </p:cNvPr>
          <p:cNvSpPr>
            <a:spLocks noGrp="1"/>
          </p:cNvSpPr>
          <p:nvPr>
            <p:ph type="body" sz="quarter" idx="14"/>
          </p:nvPr>
        </p:nvSpPr>
        <p:spPr>
          <a:xfrm>
            <a:off x="475521" y="873877"/>
            <a:ext cx="11235102" cy="376456"/>
          </a:xfrm>
        </p:spPr>
        <p:txBody>
          <a:bodyPr>
            <a:normAutofit/>
          </a:bodyPr>
          <a:lstStyle/>
          <a:p>
            <a:pPr algn="l" rtl="0"/>
            <a:r>
              <a:rPr lang="el" b="0" i="0" u="none" baseline="0"/>
              <a:t>Standard σειρά </a:t>
            </a:r>
          </a:p>
        </p:txBody>
      </p:sp>
      <p:sp>
        <p:nvSpPr>
          <p:cNvPr id="4" name="Title 3">
            <a:extLst>
              <a:ext uri="{FF2B5EF4-FFF2-40B4-BE49-F238E27FC236}">
                <a16:creationId xmlns:a16="http://schemas.microsoft.com/office/drawing/2014/main" id="{0E3D1433-8F76-AAB7-877C-8F6B7FD81DB0}"/>
              </a:ext>
            </a:extLst>
          </p:cNvPr>
          <p:cNvSpPr>
            <a:spLocks noGrp="1"/>
          </p:cNvSpPr>
          <p:nvPr>
            <p:ph type="title"/>
          </p:nvPr>
        </p:nvSpPr>
        <p:spPr>
          <a:xfrm>
            <a:off x="479425" y="494490"/>
            <a:ext cx="11233150" cy="388013"/>
          </a:xfrm>
        </p:spPr>
        <p:txBody>
          <a:bodyPr anchor="t">
            <a:noAutofit/>
          </a:bodyPr>
          <a:lstStyle/>
          <a:p>
            <a:pPr algn="l" rtl="0"/>
            <a:r>
              <a:rPr lang="el" b="1" i="0" u="none" baseline="0"/>
              <a:t>MH20-70</a:t>
            </a:r>
          </a:p>
        </p:txBody>
      </p:sp>
      <p:pic>
        <p:nvPicPr>
          <p:cNvPr id="8" name="Picture 7" descr="A black and blue machine with wheels&#10;&#10;AI-generated content may be incorrect.">
            <a:extLst>
              <a:ext uri="{FF2B5EF4-FFF2-40B4-BE49-F238E27FC236}">
                <a16:creationId xmlns:a16="http://schemas.microsoft.com/office/drawing/2014/main" id="{488BB3D2-0A3F-E80E-D765-547CE9DE72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15037" y="1248343"/>
            <a:ext cx="4140446" cy="4796414"/>
          </a:xfrm>
          <a:prstGeom prst="rect">
            <a:avLst/>
          </a:prstGeom>
        </p:spPr>
      </p:pic>
    </p:spTree>
    <p:extLst>
      <p:ext uri="{BB962C8B-B14F-4D97-AF65-F5344CB8AC3E}">
        <p14:creationId xmlns:p14="http://schemas.microsoft.com/office/powerpoint/2010/main" val="89504408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03593-CD76-C312-EFBC-B1C9C80109DE}"/>
            </a:ext>
          </a:extLst>
        </p:cNvPr>
        <p:cNvGrpSpPr/>
        <p:nvPr/>
      </p:nvGrpSpPr>
      <p:grpSpPr>
        <a:xfrm>
          <a:off x="0" y="0"/>
          <a:ext cx="0" cy="0"/>
          <a:chOff x="0" y="0"/>
          <a:chExt cx="0" cy="0"/>
        </a:xfrm>
      </p:grpSpPr>
      <p:pic>
        <p:nvPicPr>
          <p:cNvPr id="6" name="Picture 5" descr="A black and blue machine with wheels&#10;&#10;AI-generated content may be incorrect.">
            <a:extLst>
              <a:ext uri="{FF2B5EF4-FFF2-40B4-BE49-F238E27FC236}">
                <a16:creationId xmlns:a16="http://schemas.microsoft.com/office/drawing/2014/main" id="{7ADC81E8-9B6A-CE5A-9E60-54722BB16B0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482978" y="711887"/>
            <a:ext cx="5129231" cy="5948485"/>
          </a:xfrm>
          <a:prstGeom prst="rect">
            <a:avLst/>
          </a:prstGeom>
        </p:spPr>
      </p:pic>
      <p:sp>
        <p:nvSpPr>
          <p:cNvPr id="7" name="Title 6">
            <a:extLst>
              <a:ext uri="{FF2B5EF4-FFF2-40B4-BE49-F238E27FC236}">
                <a16:creationId xmlns:a16="http://schemas.microsoft.com/office/drawing/2014/main" id="{B47DA84A-0773-404F-531D-23AF9EE6859E}"/>
              </a:ext>
            </a:extLst>
          </p:cNvPr>
          <p:cNvSpPr>
            <a:spLocks noGrp="1"/>
          </p:cNvSpPr>
          <p:nvPr>
            <p:ph type="title"/>
          </p:nvPr>
        </p:nvSpPr>
        <p:spPr/>
        <p:txBody>
          <a:bodyPr/>
          <a:lstStyle/>
          <a:p>
            <a:pPr algn="l" rtl="0"/>
            <a:r>
              <a:rPr lang="el" b="1" i="0" u="none" baseline="0"/>
              <a:t>MH20-70</a:t>
            </a:r>
          </a:p>
        </p:txBody>
      </p:sp>
      <p:sp>
        <p:nvSpPr>
          <p:cNvPr id="4" name="Footer Placeholder 3">
            <a:extLst>
              <a:ext uri="{FF2B5EF4-FFF2-40B4-BE49-F238E27FC236}">
                <a16:creationId xmlns:a16="http://schemas.microsoft.com/office/drawing/2014/main" id="{3E735C3E-4B46-D566-CEF3-0A8DC78AFF6E}"/>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CC1A40D-EF96-E5D0-CFB4-72A6BCAFE579}"/>
              </a:ext>
            </a:extLst>
          </p:cNvPr>
          <p:cNvSpPr>
            <a:spLocks noGrp="1"/>
          </p:cNvSpPr>
          <p:nvPr>
            <p:ph type="sldNum" sz="quarter" idx="17"/>
          </p:nvPr>
        </p:nvSpPr>
        <p:spPr/>
        <p:txBody>
          <a:bodyPr/>
          <a:lstStyle/>
          <a:p>
            <a:pPr algn="l" rtl="0"/>
            <a:fld id="{6C385236-B7BA-4938-9EA6-6DEC8CA653D7}" type="slidenum">
              <a:rPr/>
              <a:pPr/>
              <a:t>24</a:t>
            </a:fld>
            <a:endParaRPr lang="el" noProof="0" dirty="0"/>
          </a:p>
        </p:txBody>
      </p:sp>
      <p:sp>
        <p:nvSpPr>
          <p:cNvPr id="9" name="Text Placeholder 8">
            <a:extLst>
              <a:ext uri="{FF2B5EF4-FFF2-40B4-BE49-F238E27FC236}">
                <a16:creationId xmlns:a16="http://schemas.microsoft.com/office/drawing/2014/main" id="{3E3ECE3B-B2DE-5ABE-C0AE-B74F60D9A207}"/>
              </a:ext>
            </a:extLst>
          </p:cNvPr>
          <p:cNvSpPr>
            <a:spLocks noGrp="1"/>
          </p:cNvSpPr>
          <p:nvPr>
            <p:ph type="body" sz="quarter" idx="14"/>
          </p:nvPr>
        </p:nvSpPr>
        <p:spPr/>
        <p:txBody>
          <a:bodyPr/>
          <a:lstStyle/>
          <a:p>
            <a:pPr algn="l" rtl="0"/>
            <a:r>
              <a:rPr lang="el" b="0" i="0" u="none" baseline="0"/>
              <a:t>Πλεονεκτήματα προϊόντος</a:t>
            </a:r>
          </a:p>
        </p:txBody>
      </p:sp>
      <p:sp>
        <p:nvSpPr>
          <p:cNvPr id="12" name="Rectangle 11">
            <a:extLst>
              <a:ext uri="{FF2B5EF4-FFF2-40B4-BE49-F238E27FC236}">
                <a16:creationId xmlns:a16="http://schemas.microsoft.com/office/drawing/2014/main" id="{46A7A63D-9457-B093-5B80-8D16A2C1A80C}"/>
              </a:ext>
            </a:extLst>
          </p:cNvPr>
          <p:cNvSpPr/>
          <p:nvPr/>
        </p:nvSpPr>
        <p:spPr>
          <a:xfrm>
            <a:off x="9419684" y="3282474"/>
            <a:ext cx="2290939"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Θήκη φύλαξης</a:t>
            </a:r>
          </a:p>
          <a:p>
            <a:pPr algn="r" rtl="0">
              <a:lnSpc>
                <a:spcPct val="120000"/>
              </a:lnSpc>
            </a:pPr>
            <a:r>
              <a:rPr lang="el" sz="1100" b="0" i="0" u="none" baseline="0" dirty="0"/>
              <a:t>Αποθήκευση εργαλείων στο ντουλαπάκι συνοδηγού ή στις ανάγλυφες επιφάνειες </a:t>
            </a:r>
          </a:p>
        </p:txBody>
      </p:sp>
      <p:sp>
        <p:nvSpPr>
          <p:cNvPr id="25" name="Rectangle 24">
            <a:extLst>
              <a:ext uri="{FF2B5EF4-FFF2-40B4-BE49-F238E27FC236}">
                <a16:creationId xmlns:a16="http://schemas.microsoft.com/office/drawing/2014/main" id="{DFB05012-A1E8-0EE1-37F8-A8A0F53C8EB0}"/>
              </a:ext>
            </a:extLst>
          </p:cNvPr>
          <p:cNvSpPr/>
          <p:nvPr/>
        </p:nvSpPr>
        <p:spPr>
          <a:xfrm>
            <a:off x="479422" y="2716690"/>
            <a:ext cx="3003556" cy="483081"/>
          </a:xfrm>
          <a:prstGeom prst="rect">
            <a:avLst/>
          </a:prstGeom>
        </p:spPr>
        <p:txBody>
          <a:bodyPr wrap="square" lIns="0" tIns="0" rIns="0" bIns="91440">
            <a:spAutoFit/>
          </a:bodyPr>
          <a:lstStyle/>
          <a:p>
            <a:pPr algn="l" rtl="0">
              <a:lnSpc>
                <a:spcPct val="120000"/>
              </a:lnSpc>
            </a:pPr>
            <a:r>
              <a:rPr lang="el" sz="1100" b="0" i="0" u="none" baseline="0">
                <a:latin typeface="+mj-lt"/>
                <a:ea typeface="Roboto Medium" panose="02000000000000000000" pitchFamily="2" charset="0"/>
              </a:rPr>
              <a:t>Εύκαμπτος σωλήνας με χαλύβδινη ενίσχυση </a:t>
            </a:r>
            <a:br>
              <a:rPr lang="el" sz="1100"/>
            </a:br>
            <a:r>
              <a:rPr lang="el" sz="1100" b="0" i="0" u="none" baseline="0"/>
              <a:t>Ανθεκτικός και ευέλικτος εύκαμπτος σωλήνας </a:t>
            </a:r>
          </a:p>
        </p:txBody>
      </p:sp>
      <p:sp>
        <p:nvSpPr>
          <p:cNvPr id="36" name="Rectangle 35">
            <a:extLst>
              <a:ext uri="{FF2B5EF4-FFF2-40B4-BE49-F238E27FC236}">
                <a16:creationId xmlns:a16="http://schemas.microsoft.com/office/drawing/2014/main" id="{768E7A15-11DF-3EB8-F130-C4F8F8D3A3EE}"/>
              </a:ext>
            </a:extLst>
          </p:cNvPr>
          <p:cNvSpPr/>
          <p:nvPr/>
        </p:nvSpPr>
        <p:spPr>
          <a:xfrm>
            <a:off x="494654" y="4584078"/>
            <a:ext cx="2625917" cy="686213"/>
          </a:xfrm>
          <a:prstGeom prst="rect">
            <a:avLst/>
          </a:prstGeom>
        </p:spPr>
        <p:txBody>
          <a:bodyPr wrap="square" lIns="0" tIns="0" rIns="0" bIns="91440">
            <a:spAutoFit/>
          </a:bodyPr>
          <a:lstStyle/>
          <a:p>
            <a:pPr algn="l" rtl="0">
              <a:lnSpc>
                <a:spcPct val="120000"/>
              </a:lnSpc>
            </a:pPr>
            <a:r>
              <a:rPr lang="el" sz="1100" b="0" i="0" u="none" baseline="0" dirty="0">
                <a:latin typeface="+mj-lt"/>
                <a:ea typeface="Roboto Medium" panose="02000000000000000000" pitchFamily="2" charset="0"/>
              </a:rPr>
              <a:t>Βραχίονας ψεκασμού γενικής χρήσης</a:t>
            </a:r>
            <a:br>
              <a:rPr lang="el" sz="1100" dirty="0"/>
            </a:br>
            <a:r>
              <a:rPr lang="el" sz="1100" b="0" i="0" u="none" baseline="0" dirty="0"/>
              <a:t>Μονός βραχίονας ψεκασμού που επιτελεί την εργασία με ακροφύσιο υψηλής απόδοσης</a:t>
            </a:r>
          </a:p>
        </p:txBody>
      </p:sp>
      <p:sp>
        <p:nvSpPr>
          <p:cNvPr id="38" name="Rectangle 37">
            <a:extLst>
              <a:ext uri="{FF2B5EF4-FFF2-40B4-BE49-F238E27FC236}">
                <a16:creationId xmlns:a16="http://schemas.microsoft.com/office/drawing/2014/main" id="{CBEB5549-7585-9BF1-1D21-971E5BF69BD3}"/>
              </a:ext>
            </a:extLst>
          </p:cNvPr>
          <p:cNvSpPr/>
          <p:nvPr/>
        </p:nvSpPr>
        <p:spPr>
          <a:xfrm>
            <a:off x="8497737" y="4352152"/>
            <a:ext cx="3232499" cy="483081"/>
          </a:xfrm>
          <a:prstGeom prst="rect">
            <a:avLst/>
          </a:prstGeom>
        </p:spPr>
        <p:txBody>
          <a:bodyPr wrap="square" lIns="0" tIns="0" rIns="0" bIns="91440">
            <a:spAutoFit/>
          </a:bodyPr>
          <a:lstStyle/>
          <a:p>
            <a:pPr algn="r" rtl="0">
              <a:lnSpc>
                <a:spcPct val="120000"/>
              </a:lnSpc>
            </a:pPr>
            <a:r>
              <a:rPr lang="el" sz="1100" b="0" i="0" u="none" baseline="0">
                <a:latin typeface="+mj-lt"/>
                <a:ea typeface="Roboto Medium" panose="02000000000000000000" pitchFamily="2" charset="0"/>
              </a:rPr>
              <a:t>Υποδοχές για περονοφόρο ανυψωτικό όχημα</a:t>
            </a:r>
            <a:br>
              <a:rPr lang="el" sz="1100"/>
            </a:br>
            <a:r>
              <a:rPr lang="el" sz="1100" b="0" i="0" u="none" baseline="0"/>
              <a:t>Ανυψώστε ή μετακινήστε σταθερά το μηχάνημα με ένα περονοφόρο ανυψωτικό όχημα </a:t>
            </a:r>
          </a:p>
        </p:txBody>
      </p:sp>
      <p:sp>
        <p:nvSpPr>
          <p:cNvPr id="69" name="Rectangle 68">
            <a:extLst>
              <a:ext uri="{FF2B5EF4-FFF2-40B4-BE49-F238E27FC236}">
                <a16:creationId xmlns:a16="http://schemas.microsoft.com/office/drawing/2014/main" id="{8E5C5D8C-3875-2D67-DB16-0C778F8395F7}"/>
              </a:ext>
            </a:extLst>
          </p:cNvPr>
          <p:cNvSpPr/>
          <p:nvPr/>
        </p:nvSpPr>
        <p:spPr>
          <a:xfrm>
            <a:off x="8740141" y="1126833"/>
            <a:ext cx="2937815" cy="686213"/>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Πιστόλι ψεκασμού Ergo 2000 με ταχυσύνδεσμο</a:t>
            </a:r>
            <a:br>
              <a:rPr lang="el" sz="1100" dirty="0">
                <a:latin typeface="+mj-lt"/>
                <a:ea typeface="Roboto Medium" panose="02000000000000000000" pitchFamily="2" charset="0"/>
              </a:rPr>
            </a:br>
            <a:r>
              <a:rPr lang="el" sz="1100" b="0" i="0" u="none" baseline="0" dirty="0"/>
              <a:t>Εργονομικός σχεδιασμός εξαρτημάτων που</a:t>
            </a:r>
          </a:p>
          <a:p>
            <a:pPr algn="r" rtl="0">
              <a:lnSpc>
                <a:spcPct val="120000"/>
              </a:lnSpc>
            </a:pPr>
            <a:r>
              <a:rPr lang="el" sz="1100" b="0" i="0" u="none" baseline="0" dirty="0"/>
              <a:t>βελτιώνει τον χειρισμό και μειώνει την καταπόνηση</a:t>
            </a:r>
          </a:p>
        </p:txBody>
      </p:sp>
      <p:sp>
        <p:nvSpPr>
          <p:cNvPr id="73" name="Rectangle 72">
            <a:extLst>
              <a:ext uri="{FF2B5EF4-FFF2-40B4-BE49-F238E27FC236}">
                <a16:creationId xmlns:a16="http://schemas.microsoft.com/office/drawing/2014/main" id="{182612EE-8002-FE8F-7BBC-B726B7750FB0}"/>
              </a:ext>
            </a:extLst>
          </p:cNvPr>
          <p:cNvSpPr/>
          <p:nvPr/>
        </p:nvSpPr>
        <p:spPr>
          <a:xfrm>
            <a:off x="8555182" y="2338247"/>
            <a:ext cx="3127938" cy="483081"/>
          </a:xfrm>
          <a:prstGeom prst="rect">
            <a:avLst/>
          </a:prstGeom>
        </p:spPr>
        <p:txBody>
          <a:bodyPr wrap="square" lIns="0" tIns="0" rIns="0" bIns="91440">
            <a:spAutoFit/>
          </a:bodyPr>
          <a:lstStyle/>
          <a:p>
            <a:pPr algn="r" rtl="0">
              <a:lnSpc>
                <a:spcPct val="120000"/>
              </a:lnSpc>
            </a:pPr>
            <a:r>
              <a:rPr lang="el" sz="1100" b="0" i="0" u="none" baseline="0" dirty="0">
                <a:latin typeface="+mj-lt"/>
                <a:ea typeface="Roboto Medium" panose="02000000000000000000" pitchFamily="2" charset="0"/>
              </a:rPr>
              <a:t>Ενημερωμένη διεπαφή χρήστη</a:t>
            </a:r>
            <a:br>
              <a:rPr lang="el" sz="1100" dirty="0">
                <a:latin typeface="Roboto Medium" panose="02000000000000000000" pitchFamily="2" charset="0"/>
                <a:ea typeface="Roboto Medium" panose="02000000000000000000" pitchFamily="2" charset="0"/>
              </a:rPr>
            </a:br>
            <a:r>
              <a:rPr lang="el" sz="1100" b="0" i="0" u="none" baseline="0" dirty="0"/>
              <a:t>Απλός περιστροφικός διακόπτης με επιλογή λειτουργίας κρύου και ζεστού νερού</a:t>
            </a:r>
          </a:p>
        </p:txBody>
      </p:sp>
      <p:sp>
        <p:nvSpPr>
          <p:cNvPr id="75" name="Rectangle 74">
            <a:extLst>
              <a:ext uri="{FF2B5EF4-FFF2-40B4-BE49-F238E27FC236}">
                <a16:creationId xmlns:a16="http://schemas.microsoft.com/office/drawing/2014/main" id="{60172B11-AFF3-99BB-07B7-670E8F6BAAB9}"/>
              </a:ext>
            </a:extLst>
          </p:cNvPr>
          <p:cNvSpPr/>
          <p:nvPr/>
        </p:nvSpPr>
        <p:spPr>
          <a:xfrm>
            <a:off x="461764" y="1494784"/>
            <a:ext cx="2937816" cy="686213"/>
          </a:xfrm>
          <a:prstGeom prst="rect">
            <a:avLst/>
          </a:prstGeom>
        </p:spPr>
        <p:txBody>
          <a:bodyPr wrap="square" lIns="0" tIns="0" rIns="0" bIns="91440">
            <a:spAutoFit/>
          </a:bodyPr>
          <a:lstStyle/>
          <a:p>
            <a:pPr algn="l" rtl="0">
              <a:lnSpc>
                <a:spcPct val="120000"/>
              </a:lnSpc>
            </a:pPr>
            <a:r>
              <a:rPr lang="el" sz="1100" b="0" i="0" u="none" baseline="0" dirty="0">
                <a:latin typeface="+mj-lt"/>
                <a:ea typeface="Roboto Medium" panose="02000000000000000000" pitchFamily="2" charset="0"/>
              </a:rPr>
              <a:t>Περιστρεφόμενο άγκιστρο καλωδίου</a:t>
            </a:r>
          </a:p>
          <a:p>
            <a:pPr algn="l" rtl="0">
              <a:lnSpc>
                <a:spcPct val="120000"/>
              </a:lnSpc>
            </a:pPr>
            <a:r>
              <a:rPr lang="el" sz="1100" b="0" i="0" u="none" baseline="0" dirty="0"/>
              <a:t>Γρήγορη και εύκολη διαχείριση καλωδίου ρεύματος (σχεδίαση με ξεβίδωμα) για γρήγορη τοποθέτηση και φύλαξη</a:t>
            </a:r>
          </a:p>
        </p:txBody>
      </p:sp>
      <p:sp>
        <p:nvSpPr>
          <p:cNvPr id="76" name="Rectangle 75">
            <a:extLst>
              <a:ext uri="{FF2B5EF4-FFF2-40B4-BE49-F238E27FC236}">
                <a16:creationId xmlns:a16="http://schemas.microsoft.com/office/drawing/2014/main" id="{4B3AA4DE-74FC-04C3-37FE-DB8EEC183513}"/>
              </a:ext>
            </a:extLst>
          </p:cNvPr>
          <p:cNvSpPr/>
          <p:nvPr/>
        </p:nvSpPr>
        <p:spPr>
          <a:xfrm>
            <a:off x="488946" y="3895487"/>
            <a:ext cx="3438747" cy="483081"/>
          </a:xfrm>
          <a:prstGeom prst="rect">
            <a:avLst/>
          </a:prstGeom>
        </p:spPr>
        <p:txBody>
          <a:bodyPr wrap="square" lIns="0" tIns="0" rIns="0" bIns="91440">
            <a:spAutoFit/>
          </a:bodyPr>
          <a:lstStyle/>
          <a:p>
            <a:pPr algn="l" rtl="0">
              <a:lnSpc>
                <a:spcPct val="120000"/>
              </a:lnSpc>
            </a:pPr>
            <a:r>
              <a:rPr lang="el" sz="1100" b="0" i="0" u="none" baseline="0">
                <a:latin typeface="+mj-lt"/>
                <a:ea typeface="Roboto Medium" panose="02000000000000000000" pitchFamily="2" charset="0"/>
              </a:rPr>
              <a:t>Φρένο στάθμευσης</a:t>
            </a:r>
          </a:p>
          <a:p>
            <a:pPr algn="l" rtl="0">
              <a:lnSpc>
                <a:spcPct val="120000"/>
              </a:lnSpc>
            </a:pPr>
            <a:r>
              <a:rPr lang="el" sz="1100" b="0" i="0" u="none" baseline="0"/>
              <a:t>Φρένο στάθμευσης για εύκολη στάθμευση και κίνηση</a:t>
            </a:r>
          </a:p>
        </p:txBody>
      </p:sp>
      <p:cxnSp>
        <p:nvCxnSpPr>
          <p:cNvPr id="109" name="Straight Arrow Connector 88">
            <a:extLst>
              <a:ext uri="{FF2B5EF4-FFF2-40B4-BE49-F238E27FC236}">
                <a16:creationId xmlns:a16="http://schemas.microsoft.com/office/drawing/2014/main" id="{529321CB-3437-75AB-F04B-9DF8563BBDD4}"/>
              </a:ext>
            </a:extLst>
          </p:cNvPr>
          <p:cNvCxnSpPr>
            <a:cxnSpLocks/>
          </p:cNvCxnSpPr>
          <p:nvPr/>
        </p:nvCxnSpPr>
        <p:spPr>
          <a:xfrm rot="10800000">
            <a:off x="5029705" y="1571655"/>
            <a:ext cx="6637185" cy="359199"/>
          </a:xfrm>
          <a:prstGeom prst="bentConnector3">
            <a:avLst>
              <a:gd name="adj1" fmla="val 3514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4" name="Straight Arrow Connector 38">
            <a:extLst>
              <a:ext uri="{FF2B5EF4-FFF2-40B4-BE49-F238E27FC236}">
                <a16:creationId xmlns:a16="http://schemas.microsoft.com/office/drawing/2014/main" id="{89518F9F-5898-B493-8284-1DD384CDB242}"/>
              </a:ext>
            </a:extLst>
          </p:cNvPr>
          <p:cNvCxnSpPr>
            <a:cxnSpLocks/>
          </p:cNvCxnSpPr>
          <p:nvPr/>
        </p:nvCxnSpPr>
        <p:spPr>
          <a:xfrm flipV="1">
            <a:off x="488946" y="4072661"/>
            <a:ext cx="5121966" cy="1359174"/>
          </a:xfrm>
          <a:prstGeom prst="bentConnector3">
            <a:avLst>
              <a:gd name="adj1" fmla="val 92748"/>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Arrow Connector 88">
            <a:extLst>
              <a:ext uri="{FF2B5EF4-FFF2-40B4-BE49-F238E27FC236}">
                <a16:creationId xmlns:a16="http://schemas.microsoft.com/office/drawing/2014/main" id="{723AFFFE-7949-C0D3-2CE6-ACFA16C3212A}"/>
              </a:ext>
            </a:extLst>
          </p:cNvPr>
          <p:cNvCxnSpPr>
            <a:cxnSpLocks/>
          </p:cNvCxnSpPr>
          <p:nvPr/>
        </p:nvCxnSpPr>
        <p:spPr>
          <a:xfrm>
            <a:off x="488946" y="3264132"/>
            <a:ext cx="38613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 name="Straight Arrow Connector 88">
            <a:extLst>
              <a:ext uri="{FF2B5EF4-FFF2-40B4-BE49-F238E27FC236}">
                <a16:creationId xmlns:a16="http://schemas.microsoft.com/office/drawing/2014/main" id="{9DDCD387-773F-9FD3-B6AD-4716226243C0}"/>
              </a:ext>
            </a:extLst>
          </p:cNvPr>
          <p:cNvCxnSpPr>
            <a:cxnSpLocks/>
          </p:cNvCxnSpPr>
          <p:nvPr/>
        </p:nvCxnSpPr>
        <p:spPr>
          <a:xfrm>
            <a:off x="453911" y="4396019"/>
            <a:ext cx="4107815"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88">
            <a:extLst>
              <a:ext uri="{FF2B5EF4-FFF2-40B4-BE49-F238E27FC236}">
                <a16:creationId xmlns:a16="http://schemas.microsoft.com/office/drawing/2014/main" id="{08E7BD30-FD4B-90AE-22E5-48FC9F19E180}"/>
              </a:ext>
            </a:extLst>
          </p:cNvPr>
          <p:cNvCxnSpPr>
            <a:cxnSpLocks/>
          </p:cNvCxnSpPr>
          <p:nvPr/>
        </p:nvCxnSpPr>
        <p:spPr>
          <a:xfrm>
            <a:off x="428298" y="2292580"/>
            <a:ext cx="3922029"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7" name="Straight Arrow Connector 88">
            <a:extLst>
              <a:ext uri="{FF2B5EF4-FFF2-40B4-BE49-F238E27FC236}">
                <a16:creationId xmlns:a16="http://schemas.microsoft.com/office/drawing/2014/main" id="{9944A588-7E9D-E806-457C-F1D2CC3CCBFA}"/>
              </a:ext>
            </a:extLst>
          </p:cNvPr>
          <p:cNvCxnSpPr>
            <a:cxnSpLocks/>
          </p:cNvCxnSpPr>
          <p:nvPr/>
        </p:nvCxnSpPr>
        <p:spPr>
          <a:xfrm rot="10800000">
            <a:off x="6099498" y="2121872"/>
            <a:ext cx="5664204" cy="1791067"/>
          </a:xfrm>
          <a:prstGeom prst="bentConnector3">
            <a:avLst>
              <a:gd name="adj1" fmla="val 6578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88">
            <a:extLst>
              <a:ext uri="{FF2B5EF4-FFF2-40B4-BE49-F238E27FC236}">
                <a16:creationId xmlns:a16="http://schemas.microsoft.com/office/drawing/2014/main" id="{78889065-29D1-8F90-9ADE-6F9E7837E5B4}"/>
              </a:ext>
            </a:extLst>
          </p:cNvPr>
          <p:cNvCxnSpPr>
            <a:cxnSpLocks/>
          </p:cNvCxnSpPr>
          <p:nvPr/>
        </p:nvCxnSpPr>
        <p:spPr>
          <a:xfrm flipH="1" flipV="1">
            <a:off x="8157681" y="4869105"/>
            <a:ext cx="3606021" cy="22858"/>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88">
            <a:extLst>
              <a:ext uri="{FF2B5EF4-FFF2-40B4-BE49-F238E27FC236}">
                <a16:creationId xmlns:a16="http://schemas.microsoft.com/office/drawing/2014/main" id="{DA9B5EB6-B75E-5FEC-C5D2-7054C4A2EF44}"/>
              </a:ext>
            </a:extLst>
          </p:cNvPr>
          <p:cNvCxnSpPr>
            <a:cxnSpLocks/>
          </p:cNvCxnSpPr>
          <p:nvPr/>
        </p:nvCxnSpPr>
        <p:spPr>
          <a:xfrm rot="10800000">
            <a:off x="5572660" y="1761893"/>
            <a:ext cx="6157576" cy="943328"/>
          </a:xfrm>
          <a:prstGeom prst="bentConnector3">
            <a:avLst>
              <a:gd name="adj1" fmla="val 52939"/>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057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413C647-FC33-6680-D080-A93A7BB90B02}"/>
              </a:ext>
            </a:extLst>
          </p:cNvPr>
          <p:cNvSpPr>
            <a:spLocks noGrp="1"/>
          </p:cNvSpPr>
          <p:nvPr>
            <p:ph type="body" sz="quarter" idx="17"/>
          </p:nvPr>
        </p:nvSpPr>
        <p:spPr/>
        <p:txBody>
          <a:bodyPr/>
          <a:lstStyle/>
          <a:p>
            <a:pPr algn="l" rtl="0"/>
            <a:r>
              <a:rPr lang="el" b="0" i="0" u="none" baseline="0"/>
              <a:t>Όλα τα Standard μηχανήματα διαθέτουν έναν απλό περιστροφικό διακόπτη για την ενεργοποίηση/απενεργοποίηση του μηχανήματος και την επιλογή της επιθυμητής θερμοκρασίας. </a:t>
            </a:r>
          </a:p>
          <a:p>
            <a:pPr algn="l" rtl="0"/>
            <a:r>
              <a:rPr lang="el" b="0" i="0" u="none" baseline="0"/>
              <a:t>Τα Standard μηχανήματα διαθέτουν τις ακόλουθες προκαθορισμένες ρυθμίσεις καθαρισμού:</a:t>
            </a:r>
          </a:p>
          <a:p>
            <a:pPr lvl="1" algn="l" rtl="0"/>
            <a:r>
              <a:rPr lang="el" b="0" i="0" u="none" baseline="0"/>
              <a:t>Κρύο νερό</a:t>
            </a:r>
          </a:p>
          <a:p>
            <a:pPr lvl="1" algn="l" rtl="0"/>
            <a:r>
              <a:rPr lang="el" b="0" i="0" u="none" baseline="0"/>
              <a:t>Ζεστό νερό 40-90 βαθμών σε διαβαθμίσεις των 10 βαθμών.</a:t>
            </a:r>
          </a:p>
          <a:p>
            <a:pPr marL="0" indent="0" algn="l" rtl="0">
              <a:buNone/>
            </a:pPr>
            <a:endParaRPr lang="el" dirty="0"/>
          </a:p>
          <a:p>
            <a:pPr lvl="1" algn="l" rtl="0"/>
            <a:endParaRPr lang="el" noProof="0" dirty="0"/>
          </a:p>
        </p:txBody>
      </p:sp>
      <p:sp>
        <p:nvSpPr>
          <p:cNvPr id="4" name="Pladsholder til sidefod 3">
            <a:extLst>
              <a:ext uri="{FF2B5EF4-FFF2-40B4-BE49-F238E27FC236}">
                <a16:creationId xmlns:a16="http://schemas.microsoft.com/office/drawing/2014/main" id="{501D848D-0BEF-0BD4-D6A3-57D2574C6ECF}"/>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5" name="Pladsholder til slidenummer 4">
            <a:extLst>
              <a:ext uri="{FF2B5EF4-FFF2-40B4-BE49-F238E27FC236}">
                <a16:creationId xmlns:a16="http://schemas.microsoft.com/office/drawing/2014/main" id="{10CCA8B1-78EC-CB7D-F38F-7D23DA5DE4D1}"/>
              </a:ext>
            </a:extLst>
          </p:cNvPr>
          <p:cNvSpPr>
            <a:spLocks noGrp="1"/>
          </p:cNvSpPr>
          <p:nvPr>
            <p:ph type="sldNum" sz="quarter" idx="22"/>
          </p:nvPr>
        </p:nvSpPr>
        <p:spPr/>
        <p:txBody>
          <a:bodyPr/>
          <a:lstStyle/>
          <a:p>
            <a:pPr algn="l" rtl="0"/>
            <a:fld id="{6C385236-B7BA-4938-9EA6-6DEC8CA653D7}" type="slidenum">
              <a:rPr/>
              <a:pPr/>
              <a:t>25</a:t>
            </a:fld>
            <a:endParaRPr lang="el" noProof="0" dirty="0"/>
          </a:p>
        </p:txBody>
      </p:sp>
      <p:sp>
        <p:nvSpPr>
          <p:cNvPr id="6" name="Pladsholder til tekst 5">
            <a:extLst>
              <a:ext uri="{FF2B5EF4-FFF2-40B4-BE49-F238E27FC236}">
                <a16:creationId xmlns:a16="http://schemas.microsoft.com/office/drawing/2014/main" id="{57477601-6F42-D982-CEB4-375F0D427680}"/>
              </a:ext>
            </a:extLst>
          </p:cNvPr>
          <p:cNvSpPr>
            <a:spLocks noGrp="1"/>
          </p:cNvSpPr>
          <p:nvPr>
            <p:ph type="body" sz="quarter" idx="14"/>
          </p:nvPr>
        </p:nvSpPr>
        <p:spPr/>
        <p:txBody>
          <a:bodyPr/>
          <a:lstStyle/>
          <a:p>
            <a:pPr algn="l" rtl="0"/>
            <a:r>
              <a:rPr lang="el" b="0" i="0" u="none" baseline="0"/>
              <a:t>Στοχευμένη αλληλεπίδραση με το μηχάνημα </a:t>
            </a:r>
          </a:p>
        </p:txBody>
      </p:sp>
      <p:sp>
        <p:nvSpPr>
          <p:cNvPr id="7" name="Titel 6">
            <a:extLst>
              <a:ext uri="{FF2B5EF4-FFF2-40B4-BE49-F238E27FC236}">
                <a16:creationId xmlns:a16="http://schemas.microsoft.com/office/drawing/2014/main" id="{1C60FE40-FBD5-925B-0EF9-BC5A14C666E5}"/>
              </a:ext>
            </a:extLst>
          </p:cNvPr>
          <p:cNvSpPr>
            <a:spLocks noGrp="1"/>
          </p:cNvSpPr>
          <p:nvPr>
            <p:ph type="title"/>
          </p:nvPr>
        </p:nvSpPr>
        <p:spPr/>
        <p:txBody>
          <a:bodyPr/>
          <a:lstStyle/>
          <a:p>
            <a:pPr algn="l" rtl="0"/>
            <a:r>
              <a:rPr lang="el" b="1" i="0" u="none" baseline="0"/>
              <a:t>Ενημερωμένη διεπαφή χρήστη</a:t>
            </a:r>
          </a:p>
        </p:txBody>
      </p:sp>
      <p:pic>
        <p:nvPicPr>
          <p:cNvPr id="9" name="Picture 2" descr="Et billede, der indeholder apparat/anordning&#10;&#10;AI-genereret indhold kan være ukorrekt.">
            <a:extLst>
              <a:ext uri="{FF2B5EF4-FFF2-40B4-BE49-F238E27FC236}">
                <a16:creationId xmlns:a16="http://schemas.microsoft.com/office/drawing/2014/main" id="{16BB079D-B407-CAC4-3D2E-07F800B5938B}"/>
              </a:ext>
            </a:extLst>
          </p:cNvPr>
          <p:cNvPicPr>
            <a:picLocks noChangeAspect="1"/>
          </p:cNvPicPr>
          <p:nvPr/>
        </p:nvPicPr>
        <p:blipFill>
          <a:blip r:embed="rId2" cstate="hqprint">
            <a:extLst>
              <a:ext uri="{28A0092B-C50C-407E-A947-70E740481C1C}">
                <a14:useLocalDpi xmlns:a14="http://schemas.microsoft.com/office/drawing/2010/main"/>
              </a:ext>
            </a:extLst>
          </a:blip>
          <a:srcRect t="1556" b="1556"/>
          <a:stretch/>
        </p:blipFill>
        <p:spPr>
          <a:xfrm>
            <a:off x="646930" y="1123581"/>
            <a:ext cx="4723242" cy="4610837"/>
          </a:xfrm>
          <a:prstGeom prst="rect">
            <a:avLst/>
          </a:prstGeom>
          <a:solidFill>
            <a:schemeClr val="bg1"/>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139700" sx="102000" sy="102000" algn="ctr" rotWithShape="0">
              <a:schemeClr val="bg2">
                <a:alpha val="30000"/>
              </a:schemeClr>
            </a:outerShdw>
          </a:effectLst>
        </p:spPr>
      </p:pic>
    </p:spTree>
    <p:extLst>
      <p:ext uri="{BB962C8B-B14F-4D97-AF65-F5344CB8AC3E}">
        <p14:creationId xmlns:p14="http://schemas.microsoft.com/office/powerpoint/2010/main" val="225106592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pPr algn="l" rtl="0"/>
            <a:r>
              <a:rPr lang="el" b="1" i="0" u="none" baseline="0"/>
              <a:t>5</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pPr algn="l" rtl="0"/>
            <a:r>
              <a:rPr lang="el" b="0" i="0" u="none" baseline="0"/>
              <a:t>Αποδοτικότητα</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pPr algn="l" rtl="0"/>
            <a:fld id="{6C385236-B7BA-4938-9EA6-6DEC8CA653D7}" type="slidenum">
              <a:rPr/>
              <a:pPr/>
              <a:t>26</a:t>
            </a:fld>
            <a:endParaRPr lang="el" noProof="0" dirty="0"/>
          </a:p>
        </p:txBody>
      </p:sp>
    </p:spTree>
    <p:extLst>
      <p:ext uri="{BB962C8B-B14F-4D97-AF65-F5344CB8AC3E}">
        <p14:creationId xmlns:p14="http://schemas.microsoft.com/office/powerpoint/2010/main" val="76932593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B56A5E8-FF06-8AEE-DEDC-72B1D1320145}"/>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4190DA94-54B9-1183-7942-1A55230AC8E1}"/>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27</a:t>
            </a:fld>
            <a:endParaRPr lang="el" noProof="0" dirty="0"/>
          </a:p>
        </p:txBody>
      </p:sp>
      <p:sp>
        <p:nvSpPr>
          <p:cNvPr id="8" name="Content Placeholder 7">
            <a:extLst>
              <a:ext uri="{FF2B5EF4-FFF2-40B4-BE49-F238E27FC236}">
                <a16:creationId xmlns:a16="http://schemas.microsoft.com/office/drawing/2014/main" id="{3B0CDEAA-632A-84CC-1E87-F0EF0E2DBC5B}"/>
              </a:ext>
            </a:extLst>
          </p:cNvPr>
          <p:cNvSpPr>
            <a:spLocks noGrp="1"/>
          </p:cNvSpPr>
          <p:nvPr>
            <p:ph sz="quarter" idx="18"/>
          </p:nvPr>
        </p:nvSpPr>
        <p:spPr>
          <a:xfrm>
            <a:off x="479425" y="1429107"/>
            <a:ext cx="5453230" cy="2575295"/>
          </a:xfrm>
          <a:effectLst/>
        </p:spPr>
        <p:txBody>
          <a:bodyPr lIns="0" tIns="0" rIns="0" bIns="0">
            <a:normAutofit/>
          </a:bodyPr>
          <a:lstStyle/>
          <a:p>
            <a:pPr marL="0" indent="0" algn="l" rtl="0">
              <a:buNone/>
            </a:pPr>
            <a:r>
              <a:rPr lang="el" b="0" i="0" u="none" baseline="0"/>
              <a:t>Οι προκαθορισμένες ρυθμίσεις έχουν σχεδιαστεί για να καλύπτουν αποτελεσματικά τις περισσότερες εργασίες καθαρισμού.  </a:t>
            </a:r>
          </a:p>
          <a:p>
            <a:pPr marL="0" indent="0" algn="l" rtl="0">
              <a:buNone/>
            </a:pPr>
            <a:endParaRPr lang="el" noProof="0" dirty="0"/>
          </a:p>
          <a:p>
            <a:pPr marL="342900" indent="-342900" algn="l" rtl="0">
              <a:buFont typeface="+mj-lt"/>
              <a:buAutoNum type="arabicPeriod"/>
            </a:pPr>
            <a:r>
              <a:rPr lang="el" b="0" i="0" u="none" baseline="0"/>
              <a:t>Απορρυπαντικό (κρύο νερό και δοσολογία απορρυπαντικού 3%)*</a:t>
            </a:r>
          </a:p>
          <a:p>
            <a:pPr marL="342900" indent="-342900" algn="l" rtl="0">
              <a:buFont typeface="+mj-lt"/>
              <a:buAutoNum type="arabicPeriod"/>
            </a:pPr>
            <a:r>
              <a:rPr lang="el" b="0" i="0" u="none" baseline="0"/>
              <a:t>Καθαρισμός με κρύο νερό </a:t>
            </a:r>
          </a:p>
          <a:p>
            <a:pPr marL="342900" indent="-342900" algn="l" rtl="0">
              <a:buFont typeface="+mj-lt"/>
              <a:buAutoNum type="arabicPeriod"/>
            </a:pPr>
            <a:r>
              <a:rPr lang="el" b="0" i="0" u="none" baseline="0"/>
              <a:t>Έξυπνος καθαρισμός (θερμοκρασία 45 βαθμών) - ιδανικός για τις περισσότερες εργασίες</a:t>
            </a:r>
          </a:p>
          <a:p>
            <a:pPr marL="342900" indent="-342900" algn="l" rtl="0">
              <a:buFont typeface="+mj-lt"/>
              <a:buAutoNum type="arabicPeriod"/>
            </a:pPr>
            <a:r>
              <a:rPr lang="el" b="0" i="0" u="none" baseline="0"/>
              <a:t>Καθαρισμός με ζεστό νερό (θερμοκρασία 60 βαθμών)*</a:t>
            </a:r>
          </a:p>
          <a:p>
            <a:pPr marL="342900" indent="-342900" algn="l" rtl="0">
              <a:buFont typeface="+mj-lt"/>
              <a:buAutoNum type="arabicPeriod"/>
            </a:pPr>
            <a:r>
              <a:rPr lang="el" b="0" i="0" u="none" baseline="0"/>
              <a:t>Καθαρισμός με ατμό (θερμοκρασία 150 βαθμών)*</a:t>
            </a:r>
          </a:p>
        </p:txBody>
      </p:sp>
      <p:sp>
        <p:nvSpPr>
          <p:cNvPr id="7" name="Text Placeholder 6">
            <a:extLst>
              <a:ext uri="{FF2B5EF4-FFF2-40B4-BE49-F238E27FC236}">
                <a16:creationId xmlns:a16="http://schemas.microsoft.com/office/drawing/2014/main" id="{467A0345-F82C-08E8-E42A-1BABFC63FE2A}"/>
              </a:ext>
            </a:extLst>
          </p:cNvPr>
          <p:cNvSpPr>
            <a:spLocks noGrp="1"/>
          </p:cNvSpPr>
          <p:nvPr>
            <p:ph type="body" sz="quarter" idx="14"/>
          </p:nvPr>
        </p:nvSpPr>
        <p:spPr>
          <a:xfrm>
            <a:off x="475521" y="873877"/>
            <a:ext cx="11235102" cy="376456"/>
          </a:xfrm>
        </p:spPr>
        <p:txBody>
          <a:bodyPr>
            <a:normAutofit/>
          </a:bodyPr>
          <a:lstStyle/>
          <a:p>
            <a:pPr algn="l" rtl="0"/>
            <a:r>
              <a:rPr lang="el" b="0" i="0" u="none" baseline="0"/>
              <a:t>Εξοικονόμηση ενέργειας, καυσίμου και απορρυπαντικού </a:t>
            </a:r>
          </a:p>
        </p:txBody>
      </p:sp>
      <p:sp>
        <p:nvSpPr>
          <p:cNvPr id="4" name="Title 3">
            <a:extLst>
              <a:ext uri="{FF2B5EF4-FFF2-40B4-BE49-F238E27FC236}">
                <a16:creationId xmlns:a16="http://schemas.microsoft.com/office/drawing/2014/main" id="{40941D1D-2786-BBED-B956-5AD31936338E}"/>
              </a:ext>
            </a:extLst>
          </p:cNvPr>
          <p:cNvSpPr>
            <a:spLocks noGrp="1"/>
          </p:cNvSpPr>
          <p:nvPr>
            <p:ph type="title"/>
          </p:nvPr>
        </p:nvSpPr>
        <p:spPr>
          <a:xfrm>
            <a:off x="479425" y="494490"/>
            <a:ext cx="11233150" cy="388013"/>
          </a:xfrm>
        </p:spPr>
        <p:txBody>
          <a:bodyPr anchor="t">
            <a:noAutofit/>
          </a:bodyPr>
          <a:lstStyle/>
          <a:p>
            <a:pPr algn="l" rtl="0"/>
            <a:r>
              <a:rPr lang="el" b="1" i="0" u="none" baseline="0"/>
              <a:t>Προκαθορισμένες ρυθμίσεις για αποτελεσματικό καθαρισμό </a:t>
            </a:r>
          </a:p>
        </p:txBody>
      </p:sp>
      <p:sp>
        <p:nvSpPr>
          <p:cNvPr id="3" name="Pladsholder til indhold 3">
            <a:extLst>
              <a:ext uri="{FF2B5EF4-FFF2-40B4-BE49-F238E27FC236}">
                <a16:creationId xmlns:a16="http://schemas.microsoft.com/office/drawing/2014/main" id="{D69503F9-5E21-72A1-7FEE-16F495B346B8}"/>
              </a:ext>
            </a:extLst>
          </p:cNvPr>
          <p:cNvSpPr txBox="1">
            <a:spLocks/>
          </p:cNvSpPr>
          <p:nvPr/>
        </p:nvSpPr>
        <p:spPr>
          <a:xfrm>
            <a:off x="479425" y="6155029"/>
            <a:ext cx="5453230" cy="153889"/>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900" b="0" i="0" u="none" baseline="0"/>
              <a:t>*Γρήγορη ρύθμιση προεπιλογών - κρατήστε πατημένο το κουμπί επιλογής για 2 δευτερόλεπτα και ρυθμίστε τη θερμοκρασία και το απορρυπαντικό </a:t>
            </a:r>
            <a:endParaRPr lang="el" sz="900" noProof="0" dirty="0"/>
          </a:p>
        </p:txBody>
      </p:sp>
      <p:pic>
        <p:nvPicPr>
          <p:cNvPr id="2" name="Picture 1" descr="A screen shot of a device&#10;&#10;Description automatically generated">
            <a:extLst>
              <a:ext uri="{FF2B5EF4-FFF2-40B4-BE49-F238E27FC236}">
                <a16:creationId xmlns:a16="http://schemas.microsoft.com/office/drawing/2014/main" id="{D8FF8C1B-3BDB-482D-9FB0-2A6615C546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69980" y="1429107"/>
            <a:ext cx="5640643" cy="3217321"/>
          </a:xfrm>
          <a:prstGeom prst="rect">
            <a:avLst/>
          </a:prstGeom>
        </p:spPr>
      </p:pic>
    </p:spTree>
    <p:extLst>
      <p:ext uri="{BB962C8B-B14F-4D97-AF65-F5344CB8AC3E}">
        <p14:creationId xmlns:p14="http://schemas.microsoft.com/office/powerpoint/2010/main" val="33944404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EC22-7496-4A0F-EEC1-FC3D246BEB0F}"/>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1E62839F-C336-B885-2CF0-00E695401B5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51808" y="2083144"/>
            <a:ext cx="3776441" cy="3504762"/>
          </a:xfrm>
          <a:prstGeom prst="rect">
            <a:avLst/>
          </a:prstGeom>
        </p:spPr>
      </p:pic>
      <p:graphicFrame>
        <p:nvGraphicFramePr>
          <p:cNvPr id="22" name="Object 21" hidden="1">
            <a:extLst>
              <a:ext uri="{FF2B5EF4-FFF2-40B4-BE49-F238E27FC236}">
                <a16:creationId xmlns:a16="http://schemas.microsoft.com/office/drawing/2014/main" id="{46394FBB-7282-6DD4-7A8E-A7A1870133F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6" progId="TCLayout.ActiveDocument.1">
                  <p:embed/>
                </p:oleObj>
              </mc:Choice>
              <mc:Fallback>
                <p:oleObj name="think-cell Slide" r:id="rId5" imgW="425" imgH="426" progId="TCLayout.ActiveDocument.1">
                  <p:embed/>
                  <p:pic>
                    <p:nvPicPr>
                      <p:cNvPr id="22" name="Object 21" hidden="1">
                        <a:extLst>
                          <a:ext uri="{FF2B5EF4-FFF2-40B4-BE49-F238E27FC236}">
                            <a16:creationId xmlns:a16="http://schemas.microsoft.com/office/drawing/2014/main" id="{46394FBB-7282-6DD4-7A8E-A7A1870133F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Slide Number Placeholder 16">
            <a:extLst>
              <a:ext uri="{FF2B5EF4-FFF2-40B4-BE49-F238E27FC236}">
                <a16:creationId xmlns:a16="http://schemas.microsoft.com/office/drawing/2014/main" id="{EBCEE471-80AE-D34D-182C-0E0B35A78EB1}"/>
              </a:ext>
            </a:extLst>
          </p:cNvPr>
          <p:cNvSpPr>
            <a:spLocks noGrp="1"/>
          </p:cNvSpPr>
          <p:nvPr>
            <p:ph type="sldNum" sz="quarter" idx="20"/>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sz="1000" b="0" i="0" u="none" strike="noStrike" kern="1200" cap="none" spc="0" normalizeH="0" baseline="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28</a:t>
            </a:fld>
            <a:endParaRPr kumimoji="0" lang="el"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19" name="Text Placeholder 18">
            <a:extLst>
              <a:ext uri="{FF2B5EF4-FFF2-40B4-BE49-F238E27FC236}">
                <a16:creationId xmlns:a16="http://schemas.microsoft.com/office/drawing/2014/main" id="{2EE5729E-103C-3554-38CC-D081AAFC7BF5}"/>
              </a:ext>
            </a:extLst>
          </p:cNvPr>
          <p:cNvSpPr>
            <a:spLocks noGrp="1"/>
          </p:cNvSpPr>
          <p:nvPr>
            <p:ph type="body" sz="quarter" idx="14"/>
          </p:nvPr>
        </p:nvSpPr>
        <p:spPr/>
        <p:txBody>
          <a:bodyPr vert="horz" lIns="0" tIns="0" rIns="0" bIns="0" rtlCol="0" anchor="t">
            <a:noAutofit/>
          </a:bodyPr>
          <a:lstStyle/>
          <a:p>
            <a:pPr algn="l" rtl="0"/>
            <a:r>
              <a:rPr lang="el" b="0" i="0" u="none" baseline="0">
                <a:ea typeface="Roboto Light"/>
                <a:cs typeface="Roboto Light"/>
              </a:rPr>
              <a:t>Ενεργειακά αποδοτικός λέβητας έναντι λέβητα EcoPower  </a:t>
            </a:r>
            <a:endParaRPr lang="el" noProof="0" dirty="0"/>
          </a:p>
        </p:txBody>
      </p:sp>
      <p:sp>
        <p:nvSpPr>
          <p:cNvPr id="18" name="Title 17">
            <a:extLst>
              <a:ext uri="{FF2B5EF4-FFF2-40B4-BE49-F238E27FC236}">
                <a16:creationId xmlns:a16="http://schemas.microsoft.com/office/drawing/2014/main" id="{513B0B09-289B-7FE4-340F-CB922266F339}"/>
              </a:ext>
            </a:extLst>
          </p:cNvPr>
          <p:cNvSpPr>
            <a:spLocks noGrp="1"/>
          </p:cNvSpPr>
          <p:nvPr>
            <p:ph type="title"/>
          </p:nvPr>
        </p:nvSpPr>
        <p:spPr/>
        <p:txBody>
          <a:bodyPr vert="horz"/>
          <a:lstStyle/>
          <a:p>
            <a:pPr algn="l" rtl="0"/>
            <a:r>
              <a:rPr lang="el" b="1" i="0" u="none" baseline="0"/>
              <a:t>Σχεδιασμένος για αποδοτικότητα </a:t>
            </a:r>
          </a:p>
        </p:txBody>
      </p:sp>
      <p:sp>
        <p:nvSpPr>
          <p:cNvPr id="2" name="TextBox 1">
            <a:extLst>
              <a:ext uri="{FF2B5EF4-FFF2-40B4-BE49-F238E27FC236}">
                <a16:creationId xmlns:a16="http://schemas.microsoft.com/office/drawing/2014/main" id="{3BE75F18-CB35-8519-FA82-C5655F2A8249}"/>
              </a:ext>
            </a:extLst>
          </p:cNvPr>
          <p:cNvSpPr txBox="1"/>
          <p:nvPr/>
        </p:nvSpPr>
        <p:spPr>
          <a:xfrm>
            <a:off x="6867175" y="5522559"/>
            <a:ext cx="2786872" cy="255722"/>
          </a:xfrm>
          <a:prstGeom prst="rect">
            <a:avLst/>
          </a:prstGeom>
          <a:noFill/>
        </p:spPr>
        <p:txBody>
          <a:bodyPr wrap="square" lIns="0" tIns="0" rIns="0" bIns="0" rtlCol="0" anchor="t">
            <a:spAutoFit/>
          </a:bodyPr>
          <a:lstStyle/>
          <a:p>
            <a:pPr algn="ctr" rtl="0"/>
            <a:r>
              <a:rPr lang="el" sz="1600" b="0" i="0" u="none" baseline="0"/>
              <a:t>Ενεργειακά αποδοτικός λέβητας</a:t>
            </a:r>
          </a:p>
        </p:txBody>
      </p:sp>
      <p:sp>
        <p:nvSpPr>
          <p:cNvPr id="3" name="TextBox 2">
            <a:extLst>
              <a:ext uri="{FF2B5EF4-FFF2-40B4-BE49-F238E27FC236}">
                <a16:creationId xmlns:a16="http://schemas.microsoft.com/office/drawing/2014/main" id="{2EE23494-806A-1F81-6E51-2842C0142050}"/>
              </a:ext>
            </a:extLst>
          </p:cNvPr>
          <p:cNvSpPr txBox="1"/>
          <p:nvPr/>
        </p:nvSpPr>
        <p:spPr>
          <a:xfrm>
            <a:off x="1247017" y="5522559"/>
            <a:ext cx="2568956" cy="255722"/>
          </a:xfrm>
          <a:prstGeom prst="rect">
            <a:avLst/>
          </a:prstGeom>
          <a:noFill/>
        </p:spPr>
        <p:txBody>
          <a:bodyPr wrap="square" lIns="0" tIns="0" rIns="0" bIns="0" rtlCol="0" anchor="t">
            <a:spAutoFit/>
          </a:bodyPr>
          <a:lstStyle/>
          <a:p>
            <a:pPr algn="ctr" rtl="0"/>
            <a:r>
              <a:rPr lang="el" sz="1600" b="0" i="0" u="none" baseline="0"/>
              <a:t>Λέβητες EcoPower™ </a:t>
            </a:r>
          </a:p>
        </p:txBody>
      </p:sp>
      <p:pic>
        <p:nvPicPr>
          <p:cNvPr id="15" name="Picture 14">
            <a:extLst>
              <a:ext uri="{FF2B5EF4-FFF2-40B4-BE49-F238E27FC236}">
                <a16:creationId xmlns:a16="http://schemas.microsoft.com/office/drawing/2014/main" id="{DFC48CF4-EE1C-9E8B-BD7D-67F955E471D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7266872" y="2314379"/>
            <a:ext cx="2713290" cy="3097751"/>
          </a:xfrm>
          <a:prstGeom prst="rect">
            <a:avLst/>
          </a:prstGeom>
        </p:spPr>
      </p:pic>
      <p:cxnSp>
        <p:nvCxnSpPr>
          <p:cNvPr id="16" name="Straight Arrow Connector 38">
            <a:extLst>
              <a:ext uri="{FF2B5EF4-FFF2-40B4-BE49-F238E27FC236}">
                <a16:creationId xmlns:a16="http://schemas.microsoft.com/office/drawing/2014/main" id="{3D702310-E9D5-BA09-BA99-6B06F578944A}"/>
              </a:ext>
            </a:extLst>
          </p:cNvPr>
          <p:cNvCxnSpPr>
            <a:cxnSpLocks/>
          </p:cNvCxnSpPr>
          <p:nvPr/>
        </p:nvCxnSpPr>
        <p:spPr>
          <a:xfrm>
            <a:off x="488946" y="2244432"/>
            <a:ext cx="1965753" cy="649206"/>
          </a:xfrm>
          <a:prstGeom prst="bentConnector3">
            <a:avLst>
              <a:gd name="adj1" fmla="val 9975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38">
            <a:extLst>
              <a:ext uri="{FF2B5EF4-FFF2-40B4-BE49-F238E27FC236}">
                <a16:creationId xmlns:a16="http://schemas.microsoft.com/office/drawing/2014/main" id="{B2BCF766-7D1C-8220-622B-81B9022386E6}"/>
              </a:ext>
            </a:extLst>
          </p:cNvPr>
          <p:cNvCxnSpPr>
            <a:cxnSpLocks/>
          </p:cNvCxnSpPr>
          <p:nvPr/>
        </p:nvCxnSpPr>
        <p:spPr>
          <a:xfrm flipV="1">
            <a:off x="488946" y="2893638"/>
            <a:ext cx="1613685" cy="6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8">
            <a:extLst>
              <a:ext uri="{FF2B5EF4-FFF2-40B4-BE49-F238E27FC236}">
                <a16:creationId xmlns:a16="http://schemas.microsoft.com/office/drawing/2014/main" id="{C8A82EDB-D345-E713-15E8-6368E2F9698D}"/>
              </a:ext>
            </a:extLst>
          </p:cNvPr>
          <p:cNvCxnSpPr>
            <a:cxnSpLocks/>
          </p:cNvCxnSpPr>
          <p:nvPr/>
        </p:nvCxnSpPr>
        <p:spPr>
          <a:xfrm flipV="1">
            <a:off x="488946" y="3267771"/>
            <a:ext cx="1965753" cy="308275"/>
          </a:xfrm>
          <a:prstGeom prst="bentConnector3">
            <a:avLst>
              <a:gd name="adj1" fmla="val 6368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38">
            <a:extLst>
              <a:ext uri="{FF2B5EF4-FFF2-40B4-BE49-F238E27FC236}">
                <a16:creationId xmlns:a16="http://schemas.microsoft.com/office/drawing/2014/main" id="{750CD292-D697-4882-9666-30EA916512DF}"/>
              </a:ext>
            </a:extLst>
          </p:cNvPr>
          <p:cNvCxnSpPr>
            <a:cxnSpLocks/>
          </p:cNvCxnSpPr>
          <p:nvPr/>
        </p:nvCxnSpPr>
        <p:spPr>
          <a:xfrm>
            <a:off x="488946" y="5117493"/>
            <a:ext cx="14229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38">
            <a:extLst>
              <a:ext uri="{FF2B5EF4-FFF2-40B4-BE49-F238E27FC236}">
                <a16:creationId xmlns:a16="http://schemas.microsoft.com/office/drawing/2014/main" id="{29789E81-2E39-2F50-8E15-AC9DE0FE076B}"/>
              </a:ext>
            </a:extLst>
          </p:cNvPr>
          <p:cNvCxnSpPr>
            <a:cxnSpLocks/>
          </p:cNvCxnSpPr>
          <p:nvPr/>
        </p:nvCxnSpPr>
        <p:spPr>
          <a:xfrm rot="10800000" flipV="1">
            <a:off x="3141334" y="2581835"/>
            <a:ext cx="759077" cy="341142"/>
          </a:xfrm>
          <a:prstGeom prst="bentConnector3">
            <a:avLst>
              <a:gd name="adj1" fmla="val 9884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48" name="Straight Arrow Connector 38">
            <a:extLst>
              <a:ext uri="{FF2B5EF4-FFF2-40B4-BE49-F238E27FC236}">
                <a16:creationId xmlns:a16="http://schemas.microsoft.com/office/drawing/2014/main" id="{D0336A0C-06D2-B0D2-4764-0BDA9F165B8D}"/>
              </a:ext>
            </a:extLst>
          </p:cNvPr>
          <p:cNvCxnSpPr>
            <a:cxnSpLocks/>
          </p:cNvCxnSpPr>
          <p:nvPr/>
        </p:nvCxnSpPr>
        <p:spPr>
          <a:xfrm flipV="1">
            <a:off x="3965720" y="4132472"/>
            <a:ext cx="1" cy="57644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E068D015-2946-F481-CFC3-AF87551A03AA}"/>
              </a:ext>
            </a:extLst>
          </p:cNvPr>
          <p:cNvSpPr/>
          <p:nvPr/>
        </p:nvSpPr>
        <p:spPr>
          <a:xfrm>
            <a:off x="479421" y="1965058"/>
            <a:ext cx="1535193" cy="279948"/>
          </a:xfrm>
          <a:prstGeom prst="rect">
            <a:avLst/>
          </a:prstGeom>
        </p:spPr>
        <p:txBody>
          <a:bodyPr wrap="square" lIns="0" tIns="0" rIns="0" bIns="91440">
            <a:spAutoFit/>
          </a:bodyPr>
          <a:lstStyle/>
          <a:p>
            <a:pPr algn="l" rtl="0">
              <a:lnSpc>
                <a:spcPct val="120000"/>
              </a:lnSpc>
            </a:pPr>
            <a:r>
              <a:rPr lang="el" sz="1100" b="0" i="0" u="none" baseline="0"/>
              <a:t>Καπνοδόχος</a:t>
            </a:r>
          </a:p>
        </p:txBody>
      </p:sp>
      <p:sp>
        <p:nvSpPr>
          <p:cNvPr id="54" name="Rectangle 53">
            <a:extLst>
              <a:ext uri="{FF2B5EF4-FFF2-40B4-BE49-F238E27FC236}">
                <a16:creationId xmlns:a16="http://schemas.microsoft.com/office/drawing/2014/main" id="{76567341-06CC-8C69-3740-8F392F08CD0C}"/>
              </a:ext>
            </a:extLst>
          </p:cNvPr>
          <p:cNvSpPr/>
          <p:nvPr/>
        </p:nvSpPr>
        <p:spPr>
          <a:xfrm>
            <a:off x="479422" y="2620116"/>
            <a:ext cx="1148896" cy="279948"/>
          </a:xfrm>
          <a:prstGeom prst="rect">
            <a:avLst/>
          </a:prstGeom>
        </p:spPr>
        <p:txBody>
          <a:bodyPr wrap="square" lIns="0" tIns="0" rIns="0" bIns="91440">
            <a:spAutoFit/>
          </a:bodyPr>
          <a:lstStyle/>
          <a:p>
            <a:pPr algn="l" rtl="0">
              <a:lnSpc>
                <a:spcPct val="120000"/>
              </a:lnSpc>
            </a:pPr>
            <a:r>
              <a:rPr lang="el" sz="1100" b="0" i="0" u="none" baseline="0"/>
              <a:t>Έξοδος ζεστού νερού</a:t>
            </a:r>
          </a:p>
        </p:txBody>
      </p:sp>
      <p:sp>
        <p:nvSpPr>
          <p:cNvPr id="57" name="Rectangle 56">
            <a:extLst>
              <a:ext uri="{FF2B5EF4-FFF2-40B4-BE49-F238E27FC236}">
                <a16:creationId xmlns:a16="http://schemas.microsoft.com/office/drawing/2014/main" id="{239555AC-F8C6-CD03-45D9-6F42A6D5D463}"/>
              </a:ext>
            </a:extLst>
          </p:cNvPr>
          <p:cNvSpPr/>
          <p:nvPr/>
        </p:nvSpPr>
        <p:spPr>
          <a:xfrm>
            <a:off x="479421" y="3292465"/>
            <a:ext cx="1535193" cy="279948"/>
          </a:xfrm>
          <a:prstGeom prst="rect">
            <a:avLst/>
          </a:prstGeom>
        </p:spPr>
        <p:txBody>
          <a:bodyPr wrap="square" lIns="0" tIns="0" rIns="0" bIns="91440">
            <a:spAutoFit/>
          </a:bodyPr>
          <a:lstStyle/>
          <a:p>
            <a:pPr algn="l" rtl="0">
              <a:lnSpc>
                <a:spcPct val="120000"/>
              </a:lnSpc>
            </a:pPr>
            <a:r>
              <a:rPr lang="el" sz="1100" b="0" i="0" u="none" baseline="0"/>
              <a:t>Ακροφύσιο λαδιού</a:t>
            </a:r>
          </a:p>
        </p:txBody>
      </p:sp>
      <p:sp>
        <p:nvSpPr>
          <p:cNvPr id="58" name="Rectangle 57">
            <a:extLst>
              <a:ext uri="{FF2B5EF4-FFF2-40B4-BE49-F238E27FC236}">
                <a16:creationId xmlns:a16="http://schemas.microsoft.com/office/drawing/2014/main" id="{293D8686-A155-E4D2-6092-B40F023AE0AB}"/>
              </a:ext>
            </a:extLst>
          </p:cNvPr>
          <p:cNvSpPr/>
          <p:nvPr/>
        </p:nvSpPr>
        <p:spPr>
          <a:xfrm>
            <a:off x="479422" y="4837379"/>
            <a:ext cx="982640" cy="279948"/>
          </a:xfrm>
          <a:prstGeom prst="rect">
            <a:avLst/>
          </a:prstGeom>
        </p:spPr>
        <p:txBody>
          <a:bodyPr wrap="square" lIns="0" tIns="0" rIns="0" bIns="91440">
            <a:spAutoFit/>
          </a:bodyPr>
          <a:lstStyle/>
          <a:p>
            <a:pPr algn="l" rtl="0">
              <a:lnSpc>
                <a:spcPct val="120000"/>
              </a:lnSpc>
            </a:pPr>
            <a:r>
              <a:rPr lang="el" sz="1100" b="0" i="0" u="none" baseline="0"/>
              <a:t>Μόνωση</a:t>
            </a:r>
          </a:p>
        </p:txBody>
      </p:sp>
      <p:sp>
        <p:nvSpPr>
          <p:cNvPr id="59" name="Rectangle 58">
            <a:extLst>
              <a:ext uri="{FF2B5EF4-FFF2-40B4-BE49-F238E27FC236}">
                <a16:creationId xmlns:a16="http://schemas.microsoft.com/office/drawing/2014/main" id="{814C5F87-E053-90CC-2324-0F77F41765AD}"/>
              </a:ext>
            </a:extLst>
          </p:cNvPr>
          <p:cNvSpPr/>
          <p:nvPr/>
        </p:nvSpPr>
        <p:spPr>
          <a:xfrm>
            <a:off x="3692890" y="4759576"/>
            <a:ext cx="982640" cy="279948"/>
          </a:xfrm>
          <a:prstGeom prst="rect">
            <a:avLst/>
          </a:prstGeom>
        </p:spPr>
        <p:txBody>
          <a:bodyPr wrap="square" lIns="0" tIns="0" rIns="0" bIns="91440">
            <a:spAutoFit/>
          </a:bodyPr>
          <a:lstStyle/>
          <a:p>
            <a:pPr algn="l" rtl="0">
              <a:lnSpc>
                <a:spcPct val="120000"/>
              </a:lnSpc>
            </a:pPr>
            <a:r>
              <a:rPr lang="el" sz="1100" b="0" i="0" u="none" baseline="0"/>
              <a:t>Μονάδα ανεμιστήρα</a:t>
            </a:r>
          </a:p>
        </p:txBody>
      </p:sp>
      <p:sp>
        <p:nvSpPr>
          <p:cNvPr id="60" name="Rectangle 59">
            <a:extLst>
              <a:ext uri="{FF2B5EF4-FFF2-40B4-BE49-F238E27FC236}">
                <a16:creationId xmlns:a16="http://schemas.microsoft.com/office/drawing/2014/main" id="{89949CE6-52EC-958E-059A-AF56B084B030}"/>
              </a:ext>
            </a:extLst>
          </p:cNvPr>
          <p:cNvSpPr/>
          <p:nvPr/>
        </p:nvSpPr>
        <p:spPr>
          <a:xfrm>
            <a:off x="3140338" y="2092984"/>
            <a:ext cx="1084484" cy="483081"/>
          </a:xfrm>
          <a:prstGeom prst="rect">
            <a:avLst/>
          </a:prstGeom>
        </p:spPr>
        <p:txBody>
          <a:bodyPr wrap="square" lIns="0" tIns="0" rIns="0" bIns="91440">
            <a:spAutoFit/>
          </a:bodyPr>
          <a:lstStyle/>
          <a:p>
            <a:pPr algn="l" rtl="0">
              <a:lnSpc>
                <a:spcPct val="120000"/>
              </a:lnSpc>
            </a:pPr>
            <a:r>
              <a:rPr lang="el" sz="1100" b="0" i="0" u="none" baseline="0"/>
              <a:t>Κρύο νερό βρύσης από την αντλία</a:t>
            </a:r>
          </a:p>
        </p:txBody>
      </p:sp>
      <p:cxnSp>
        <p:nvCxnSpPr>
          <p:cNvPr id="63" name="Straight Arrow Connector 38">
            <a:extLst>
              <a:ext uri="{FF2B5EF4-FFF2-40B4-BE49-F238E27FC236}">
                <a16:creationId xmlns:a16="http://schemas.microsoft.com/office/drawing/2014/main" id="{26F7D493-AE58-E580-D6AC-6D8DAA6358A3}"/>
              </a:ext>
            </a:extLst>
          </p:cNvPr>
          <p:cNvCxnSpPr>
            <a:cxnSpLocks/>
          </p:cNvCxnSpPr>
          <p:nvPr/>
        </p:nvCxnSpPr>
        <p:spPr>
          <a:xfrm>
            <a:off x="5973334" y="2244432"/>
            <a:ext cx="1965753" cy="562336"/>
          </a:xfrm>
          <a:prstGeom prst="bentConnector3">
            <a:avLst>
              <a:gd name="adj1" fmla="val 99750"/>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C99CD4C-5FE2-3335-687C-828307738C5B}"/>
              </a:ext>
            </a:extLst>
          </p:cNvPr>
          <p:cNvSpPr/>
          <p:nvPr/>
        </p:nvSpPr>
        <p:spPr>
          <a:xfrm>
            <a:off x="5963809" y="1965058"/>
            <a:ext cx="1535193" cy="279948"/>
          </a:xfrm>
          <a:prstGeom prst="rect">
            <a:avLst/>
          </a:prstGeom>
        </p:spPr>
        <p:txBody>
          <a:bodyPr wrap="square" lIns="0" tIns="0" rIns="0" bIns="91440">
            <a:spAutoFit/>
          </a:bodyPr>
          <a:lstStyle/>
          <a:p>
            <a:pPr algn="l" rtl="0">
              <a:lnSpc>
                <a:spcPct val="120000"/>
              </a:lnSpc>
            </a:pPr>
            <a:r>
              <a:rPr lang="el" sz="1100" b="0" i="0" u="none" baseline="0"/>
              <a:t>Καπνοδόχος</a:t>
            </a:r>
          </a:p>
        </p:txBody>
      </p:sp>
      <p:sp>
        <p:nvSpPr>
          <p:cNvPr id="69" name="Rectangle 68">
            <a:extLst>
              <a:ext uri="{FF2B5EF4-FFF2-40B4-BE49-F238E27FC236}">
                <a16:creationId xmlns:a16="http://schemas.microsoft.com/office/drawing/2014/main" id="{840BD2FE-3BB4-2AA9-571D-7F6B23341245}"/>
              </a:ext>
            </a:extLst>
          </p:cNvPr>
          <p:cNvSpPr/>
          <p:nvPr/>
        </p:nvSpPr>
        <p:spPr>
          <a:xfrm>
            <a:off x="5963809" y="2449964"/>
            <a:ext cx="1148896" cy="279948"/>
          </a:xfrm>
          <a:prstGeom prst="rect">
            <a:avLst/>
          </a:prstGeom>
        </p:spPr>
        <p:txBody>
          <a:bodyPr wrap="square" lIns="0" tIns="0" rIns="0" bIns="91440">
            <a:spAutoFit/>
          </a:bodyPr>
          <a:lstStyle/>
          <a:p>
            <a:pPr algn="l" rtl="0">
              <a:lnSpc>
                <a:spcPct val="120000"/>
              </a:lnSpc>
            </a:pPr>
            <a:r>
              <a:rPr lang="el" sz="1100" b="0" i="0" u="none" baseline="0"/>
              <a:t>Έξοδος ζεστού νερού</a:t>
            </a:r>
          </a:p>
        </p:txBody>
      </p:sp>
      <p:cxnSp>
        <p:nvCxnSpPr>
          <p:cNvPr id="71" name="Straight Arrow Connector 38">
            <a:extLst>
              <a:ext uri="{FF2B5EF4-FFF2-40B4-BE49-F238E27FC236}">
                <a16:creationId xmlns:a16="http://schemas.microsoft.com/office/drawing/2014/main" id="{A0EE092E-7403-6AEF-E677-5AC79FBB4932}"/>
              </a:ext>
            </a:extLst>
          </p:cNvPr>
          <p:cNvCxnSpPr>
            <a:cxnSpLocks/>
          </p:cNvCxnSpPr>
          <p:nvPr/>
        </p:nvCxnSpPr>
        <p:spPr>
          <a:xfrm>
            <a:off x="5982858" y="3353043"/>
            <a:ext cx="1361681" cy="0"/>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9CD0CBA-8642-5BF7-36DE-75427472418D}"/>
              </a:ext>
            </a:extLst>
          </p:cNvPr>
          <p:cNvSpPr/>
          <p:nvPr/>
        </p:nvSpPr>
        <p:spPr>
          <a:xfrm>
            <a:off x="5963809" y="2869962"/>
            <a:ext cx="1148896" cy="483081"/>
          </a:xfrm>
          <a:prstGeom prst="rect">
            <a:avLst/>
          </a:prstGeom>
        </p:spPr>
        <p:txBody>
          <a:bodyPr wrap="square" lIns="0" tIns="0" rIns="0" bIns="91440">
            <a:spAutoFit/>
          </a:bodyPr>
          <a:lstStyle/>
          <a:p>
            <a:pPr algn="l" rtl="0">
              <a:lnSpc>
                <a:spcPct val="120000"/>
              </a:lnSpc>
            </a:pPr>
            <a:r>
              <a:rPr lang="el" sz="1100" b="0" i="0" u="none" baseline="0"/>
              <a:t>Κρύο νερό </a:t>
            </a:r>
            <a:br>
              <a:rPr lang="el" sz="1100"/>
            </a:br>
            <a:r>
              <a:rPr lang="el" sz="1100" b="0" i="0" u="none" baseline="0"/>
              <a:t>από τη βρύση</a:t>
            </a:r>
          </a:p>
        </p:txBody>
      </p:sp>
      <p:cxnSp>
        <p:nvCxnSpPr>
          <p:cNvPr id="74" name="Straight Arrow Connector 38">
            <a:extLst>
              <a:ext uri="{FF2B5EF4-FFF2-40B4-BE49-F238E27FC236}">
                <a16:creationId xmlns:a16="http://schemas.microsoft.com/office/drawing/2014/main" id="{71F00BEE-9882-0E3F-E77F-DDC8DF8DD93C}"/>
              </a:ext>
            </a:extLst>
          </p:cNvPr>
          <p:cNvCxnSpPr>
            <a:cxnSpLocks/>
          </p:cNvCxnSpPr>
          <p:nvPr/>
        </p:nvCxnSpPr>
        <p:spPr>
          <a:xfrm>
            <a:off x="5973334" y="2723786"/>
            <a:ext cx="1796621" cy="215762"/>
          </a:xfrm>
          <a:prstGeom prst="bentConnector3">
            <a:avLst>
              <a:gd name="adj1" fmla="val 92186"/>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1" name="Straight Arrow Connector 38">
            <a:extLst>
              <a:ext uri="{FF2B5EF4-FFF2-40B4-BE49-F238E27FC236}">
                <a16:creationId xmlns:a16="http://schemas.microsoft.com/office/drawing/2014/main" id="{B59050B8-8E7D-BD58-6DBF-38081A958C32}"/>
              </a:ext>
            </a:extLst>
          </p:cNvPr>
          <p:cNvCxnSpPr>
            <a:cxnSpLocks/>
            <a:stCxn id="85" idx="2"/>
          </p:cNvCxnSpPr>
          <p:nvPr/>
        </p:nvCxnSpPr>
        <p:spPr>
          <a:xfrm rot="5400000">
            <a:off x="9879014" y="3427395"/>
            <a:ext cx="778745" cy="2275800"/>
          </a:xfrm>
          <a:prstGeom prst="bentConnector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BFA9080-2A8B-EE5C-A5F0-355211F00165}"/>
              </a:ext>
            </a:extLst>
          </p:cNvPr>
          <p:cNvSpPr/>
          <p:nvPr/>
        </p:nvSpPr>
        <p:spPr>
          <a:xfrm>
            <a:off x="11099996" y="3895975"/>
            <a:ext cx="612579" cy="279948"/>
          </a:xfrm>
          <a:prstGeom prst="rect">
            <a:avLst/>
          </a:prstGeom>
        </p:spPr>
        <p:txBody>
          <a:bodyPr wrap="square" lIns="0" tIns="0" rIns="0" bIns="91440">
            <a:spAutoFit/>
          </a:bodyPr>
          <a:lstStyle/>
          <a:p>
            <a:pPr algn="ctr" rtl="0">
              <a:lnSpc>
                <a:spcPct val="120000"/>
              </a:lnSpc>
            </a:pPr>
            <a:r>
              <a:rPr lang="el" sz="1100" b="0" i="0" u="none" baseline="0"/>
              <a:t>Αντλία</a:t>
            </a:r>
          </a:p>
        </p:txBody>
      </p:sp>
      <p:cxnSp>
        <p:nvCxnSpPr>
          <p:cNvPr id="86" name="Straight Arrow Connector 38">
            <a:extLst>
              <a:ext uri="{FF2B5EF4-FFF2-40B4-BE49-F238E27FC236}">
                <a16:creationId xmlns:a16="http://schemas.microsoft.com/office/drawing/2014/main" id="{3BEC7EA5-B9E2-74FF-0C50-D1499DE86A0B}"/>
              </a:ext>
            </a:extLst>
          </p:cNvPr>
          <p:cNvCxnSpPr>
            <a:cxnSpLocks/>
            <a:stCxn id="85" idx="0"/>
          </p:cNvCxnSpPr>
          <p:nvPr/>
        </p:nvCxnSpPr>
        <p:spPr>
          <a:xfrm rot="16200000" flipV="1">
            <a:off x="9526743" y="2016431"/>
            <a:ext cx="1037157" cy="2721931"/>
          </a:xfrm>
          <a:prstGeom prst="bentConnector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DD7C6B41-99E5-B865-A920-E11A943E3A58}"/>
              </a:ext>
            </a:extLst>
          </p:cNvPr>
          <p:cNvSpPr/>
          <p:nvPr/>
        </p:nvSpPr>
        <p:spPr>
          <a:xfrm>
            <a:off x="9324714" y="4674720"/>
            <a:ext cx="1618748" cy="279948"/>
          </a:xfrm>
          <a:prstGeom prst="rect">
            <a:avLst/>
          </a:prstGeom>
        </p:spPr>
        <p:txBody>
          <a:bodyPr wrap="square" lIns="0" tIns="0" rIns="0" bIns="91440">
            <a:spAutoFit/>
          </a:bodyPr>
          <a:lstStyle/>
          <a:p>
            <a:pPr algn="r" rtl="0">
              <a:lnSpc>
                <a:spcPct val="120000"/>
              </a:lnSpc>
            </a:pPr>
            <a:r>
              <a:rPr lang="el" sz="1100" b="0" i="0" u="none" baseline="0"/>
              <a:t>Προθερμασμένο νερό προς την αντλία</a:t>
            </a:r>
          </a:p>
        </p:txBody>
      </p:sp>
      <p:cxnSp>
        <p:nvCxnSpPr>
          <p:cNvPr id="100" name="Straight Arrow Connector 38">
            <a:extLst>
              <a:ext uri="{FF2B5EF4-FFF2-40B4-BE49-F238E27FC236}">
                <a16:creationId xmlns:a16="http://schemas.microsoft.com/office/drawing/2014/main" id="{BA54057D-079E-1E6F-9001-BE17C0A79A09}"/>
              </a:ext>
            </a:extLst>
          </p:cNvPr>
          <p:cNvCxnSpPr>
            <a:cxnSpLocks/>
          </p:cNvCxnSpPr>
          <p:nvPr/>
        </p:nvCxnSpPr>
        <p:spPr>
          <a:xfrm rot="10800000">
            <a:off x="9927480" y="3352165"/>
            <a:ext cx="981753" cy="489353"/>
          </a:xfrm>
          <a:prstGeom prst="bentConnector3">
            <a:avLst>
              <a:gd name="adj1" fmla="val 84865"/>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EE05535-F47F-4E77-AA18-081E4343637F}"/>
              </a:ext>
            </a:extLst>
          </p:cNvPr>
          <p:cNvSpPr/>
          <p:nvPr/>
        </p:nvSpPr>
        <p:spPr>
          <a:xfrm>
            <a:off x="10185536" y="3565170"/>
            <a:ext cx="723696" cy="279948"/>
          </a:xfrm>
          <a:prstGeom prst="rect">
            <a:avLst/>
          </a:prstGeom>
        </p:spPr>
        <p:txBody>
          <a:bodyPr wrap="square" lIns="0" tIns="0" rIns="0" bIns="91440">
            <a:spAutoFit/>
          </a:bodyPr>
          <a:lstStyle/>
          <a:p>
            <a:pPr algn="r" rtl="0">
              <a:lnSpc>
                <a:spcPct val="120000"/>
              </a:lnSpc>
            </a:pPr>
            <a:r>
              <a:rPr lang="el" sz="1100" b="0" i="0" u="none" baseline="0"/>
              <a:t>Μονάδα ανεμιστήρα</a:t>
            </a:r>
          </a:p>
        </p:txBody>
      </p:sp>
      <p:sp>
        <p:nvSpPr>
          <p:cNvPr id="112" name="Rectangle 111">
            <a:extLst>
              <a:ext uri="{FF2B5EF4-FFF2-40B4-BE49-F238E27FC236}">
                <a16:creationId xmlns:a16="http://schemas.microsoft.com/office/drawing/2014/main" id="{A9A96C76-6E44-961B-EACD-590324563FAA}"/>
              </a:ext>
            </a:extLst>
          </p:cNvPr>
          <p:cNvSpPr/>
          <p:nvPr/>
        </p:nvSpPr>
        <p:spPr>
          <a:xfrm>
            <a:off x="9051093" y="2376671"/>
            <a:ext cx="1858139" cy="483081"/>
          </a:xfrm>
          <a:prstGeom prst="rect">
            <a:avLst/>
          </a:prstGeom>
        </p:spPr>
        <p:txBody>
          <a:bodyPr wrap="square" lIns="0" tIns="0" rIns="0" bIns="91440">
            <a:spAutoFit/>
          </a:bodyPr>
          <a:lstStyle/>
          <a:p>
            <a:pPr algn="r" rtl="0">
              <a:lnSpc>
                <a:spcPct val="120000"/>
              </a:lnSpc>
            </a:pPr>
            <a:r>
              <a:rPr lang="el" sz="1100" b="0" i="0" u="none" baseline="0"/>
              <a:t>Προθερμασμένο νερό </a:t>
            </a:r>
          </a:p>
          <a:p>
            <a:pPr algn="r" rtl="0">
              <a:lnSpc>
                <a:spcPct val="120000"/>
              </a:lnSpc>
            </a:pPr>
            <a:r>
              <a:rPr lang="el" sz="1100" b="0" i="0" u="none" baseline="0"/>
              <a:t>από την αντλία</a:t>
            </a:r>
          </a:p>
        </p:txBody>
      </p:sp>
      <p:cxnSp>
        <p:nvCxnSpPr>
          <p:cNvPr id="113" name="Straight Arrow Connector 38">
            <a:extLst>
              <a:ext uri="{FF2B5EF4-FFF2-40B4-BE49-F238E27FC236}">
                <a16:creationId xmlns:a16="http://schemas.microsoft.com/office/drawing/2014/main" id="{E08CB6C4-8458-2EA4-D71F-8E4985250CEE}"/>
              </a:ext>
            </a:extLst>
          </p:cNvPr>
          <p:cNvCxnSpPr>
            <a:cxnSpLocks/>
          </p:cNvCxnSpPr>
          <p:nvPr/>
        </p:nvCxnSpPr>
        <p:spPr>
          <a:xfrm rot="10800000" flipV="1">
            <a:off x="8378790" y="2077303"/>
            <a:ext cx="2530442" cy="685282"/>
          </a:xfrm>
          <a:prstGeom prst="bentConnector3">
            <a:avLst>
              <a:gd name="adj1" fmla="val 100822"/>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93D22ADA-A9F7-150A-D84F-2F43A49B89DB}"/>
              </a:ext>
            </a:extLst>
          </p:cNvPr>
          <p:cNvSpPr/>
          <p:nvPr/>
        </p:nvSpPr>
        <p:spPr>
          <a:xfrm>
            <a:off x="9051093" y="1797355"/>
            <a:ext cx="1858139" cy="279948"/>
          </a:xfrm>
          <a:prstGeom prst="rect">
            <a:avLst/>
          </a:prstGeom>
        </p:spPr>
        <p:txBody>
          <a:bodyPr wrap="square" lIns="0" tIns="0" rIns="0" bIns="91440">
            <a:spAutoFit/>
          </a:bodyPr>
          <a:lstStyle/>
          <a:p>
            <a:pPr algn="r" rtl="0">
              <a:lnSpc>
                <a:spcPct val="120000"/>
              </a:lnSpc>
            </a:pPr>
            <a:r>
              <a:rPr lang="el" sz="1100" b="0" i="0" u="none" baseline="0"/>
              <a:t>Άμεσος ψυχρός αέρας</a:t>
            </a:r>
          </a:p>
        </p:txBody>
      </p:sp>
      <p:sp>
        <p:nvSpPr>
          <p:cNvPr id="142" name="Footer Placeholder 4">
            <a:extLst>
              <a:ext uri="{FF2B5EF4-FFF2-40B4-BE49-F238E27FC236}">
                <a16:creationId xmlns:a16="http://schemas.microsoft.com/office/drawing/2014/main" id="{7604C2AF-C338-D6DD-81A9-8C7A884E91E0}"/>
              </a:ext>
            </a:extLst>
          </p:cNvPr>
          <p:cNvSpPr txBox="1">
            <a:spLocks/>
          </p:cNvSpPr>
          <p:nvPr/>
        </p:nvSpPr>
        <p:spPr>
          <a:xfrm>
            <a:off x="920896" y="6529068"/>
            <a:ext cx="2087655" cy="153888"/>
          </a:xfrm>
          <a:prstGeom prst="rect">
            <a:avLst/>
          </a:prstGeom>
        </p:spPr>
        <p:txBody>
          <a:bodyPr wrap="square" lIns="0" tIns="0" rIns="0" bIns="0" anchor="ctr">
            <a:noAutofit/>
          </a:bodyPr>
          <a:lstStyle>
            <a:defPPr>
              <a:defRPr lang="el"/>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a:lstStyle>
          <a:p>
            <a:pPr algn="l" rtl="0">
              <a:spcAft>
                <a:spcPts val="600"/>
              </a:spcAft>
            </a:pPr>
            <a:r>
              <a:rPr lang="el" sz="1000" b="0" i="0" u="none" baseline="0">
                <a:solidFill>
                  <a:schemeClr val="bg2"/>
                </a:solidFill>
              </a:rPr>
              <a:t>ΕΜΠΙΣΤΕΥΤΙΚΕΣ ΠΛΗΡΟΦΟΡΙΕΣ ΕΤΑΙΡΕΙΑΣ</a:t>
            </a:r>
          </a:p>
        </p:txBody>
      </p:sp>
    </p:spTree>
    <p:extLst>
      <p:ext uri="{BB962C8B-B14F-4D97-AF65-F5344CB8AC3E}">
        <p14:creationId xmlns:p14="http://schemas.microsoft.com/office/powerpoint/2010/main" val="209185424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02D1-AF7B-5549-CD00-FF0FC9392A2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E2DFF15-EF63-86FB-C7F6-54A99FB4C9F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think-cell data - do not delete" hidden="1">
                        <a:extLst>
                          <a:ext uri="{FF2B5EF4-FFF2-40B4-BE49-F238E27FC236}">
                            <a16:creationId xmlns:a16="http://schemas.microsoft.com/office/drawing/2014/main" id="{4E2DFF15-EF63-86FB-C7F6-54A99FB4C9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940FDCFA-EC4F-E969-37FA-C153436FFB46}"/>
              </a:ext>
            </a:extLst>
          </p:cNvPr>
          <p:cNvSpPr>
            <a:spLocks noGrp="1"/>
          </p:cNvSpPr>
          <p:nvPr>
            <p:ph sz="quarter" idx="21"/>
          </p:nvPr>
        </p:nvSpPr>
        <p:spPr>
          <a:xfrm>
            <a:off x="479425" y="1762760"/>
            <a:ext cx="11290935" cy="376456"/>
          </a:xfrm>
          <a:effectLst/>
        </p:spPr>
        <p:txBody>
          <a:bodyPr lIns="0" tIns="0" rIns="0" bIns="0"/>
          <a:lstStyle/>
          <a:p>
            <a:pPr marL="0" indent="0" algn="l" rtl="0">
              <a:buNone/>
            </a:pPr>
            <a:r>
              <a:rPr lang="el" sz="1200" b="0" i="0" u="none" baseline="0"/>
              <a:t>Η συμβατότητα των πλυστικών μηχανημάτων υψηλής πίεσης με το βιοντίζελ μπορεί να βοηθήσει τους πελάτες μας να επιτύχουν τους στόχους τους για μείωση των εκπομπών CO2, ενώ η αποδοτική χρήση καυσίμων μπορεί να εξοικονομήσει χρήματα και να υποστηρίξει την επένδυση.</a:t>
            </a:r>
            <a:endParaRPr lang="el" sz="1200" b="1" noProof="0" dirty="0"/>
          </a:p>
        </p:txBody>
      </p:sp>
      <p:sp>
        <p:nvSpPr>
          <p:cNvPr id="4" name="Footer Placeholder 3">
            <a:extLst>
              <a:ext uri="{FF2B5EF4-FFF2-40B4-BE49-F238E27FC236}">
                <a16:creationId xmlns:a16="http://schemas.microsoft.com/office/drawing/2014/main" id="{ECF5C69D-0E6B-BF61-F120-FFA78EEA534D}"/>
              </a:ext>
            </a:extLst>
          </p:cNvPr>
          <p:cNvSpPr>
            <a:spLocks noGrp="1"/>
          </p:cNvSpPr>
          <p:nvPr>
            <p:ph type="ftr" sz="quarter" idx="24"/>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a:ln>
                  <a:noFill/>
                </a:ln>
                <a:solidFill>
                  <a:srgbClr val="B3BBC5"/>
                </a:solidFill>
                <a:effectLst/>
                <a:uLnTx/>
                <a:uFillTx/>
                <a:latin typeface="Roboto Light"/>
                <a:ea typeface="+mn-ea"/>
                <a:cs typeface="+mn-cs"/>
              </a:rPr>
              <a:t>ΕΜΠΙΣΤΕΥΤΙΚΕΣ ΠΛΗΡΟΦΟΡΙΕΣ ΕΤΑΙΡΕΙΑΣ</a:t>
            </a:r>
          </a:p>
        </p:txBody>
      </p:sp>
      <p:sp>
        <p:nvSpPr>
          <p:cNvPr id="5" name="Slide Number Placeholder 4">
            <a:extLst>
              <a:ext uri="{FF2B5EF4-FFF2-40B4-BE49-F238E27FC236}">
                <a16:creationId xmlns:a16="http://schemas.microsoft.com/office/drawing/2014/main" id="{B9792E24-3FC3-A8AA-DCA1-0BBFA97E53D1}"/>
              </a:ext>
            </a:extLst>
          </p:cNvPr>
          <p:cNvSpPr>
            <a:spLocks noGrp="1"/>
          </p:cNvSpPr>
          <p:nvPr>
            <p:ph type="sldNum" sz="quarter" idx="25"/>
          </p:nvPr>
        </p:nvSpPr>
        <p:spPr/>
        <p:txBody>
          <a:bodyPr/>
          <a:lstStyle/>
          <a:p>
            <a:pPr marL="0" marR="0" lvl="0" indent="0" algn="l" defTabSz="1023967" rtl="0" eaLnBrk="1" fontAlgn="auto" latinLnBrk="0" hangingPunct="1">
              <a:lnSpc>
                <a:spcPct val="100000"/>
              </a:lnSpc>
              <a:spcBef>
                <a:spcPts val="0"/>
              </a:spcBef>
              <a:spcAft>
                <a:spcPts val="0"/>
              </a:spcAft>
              <a:buClrTx/>
              <a:buSzTx/>
              <a:buFontTx/>
              <a:buNone/>
              <a:tabLst/>
              <a:defRPr/>
            </a:pPr>
            <a:fld id="{6C385236-B7BA-4938-9EA6-6DEC8CA653D7}" type="slidenum">
              <a:rPr kumimoji="0" sz="1000" b="0" i="0" u="none" strike="noStrike" kern="1200" cap="none" spc="0" normalizeH="0" baseline="0">
                <a:ln>
                  <a:noFill/>
                </a:ln>
                <a:solidFill>
                  <a:srgbClr val="B3BBC5"/>
                </a:solidFill>
                <a:effectLst/>
                <a:uLnTx/>
                <a:uFillTx/>
                <a:latin typeface="Roboto Light"/>
                <a:ea typeface="+mn-ea"/>
                <a:cs typeface="+mn-cs"/>
              </a:rPr>
              <a:pPr marL="0" marR="0" lvl="0" indent="0" algn="l" defTabSz="1023967" rtl="0" eaLnBrk="1" fontAlgn="auto" latinLnBrk="0" hangingPunct="1">
                <a:lnSpc>
                  <a:spcPct val="100000"/>
                </a:lnSpc>
                <a:spcBef>
                  <a:spcPts val="0"/>
                </a:spcBef>
                <a:spcAft>
                  <a:spcPts val="0"/>
                </a:spcAft>
                <a:buClrTx/>
                <a:buSzTx/>
                <a:buFontTx/>
                <a:buNone/>
                <a:tabLst/>
                <a:defRPr/>
              </a:pPr>
              <a:t>29</a:t>
            </a:fld>
            <a:endParaRPr kumimoji="0" lang="el"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7" name="Title 6">
            <a:extLst>
              <a:ext uri="{FF2B5EF4-FFF2-40B4-BE49-F238E27FC236}">
                <a16:creationId xmlns:a16="http://schemas.microsoft.com/office/drawing/2014/main" id="{18B342AE-C3BC-719D-CC90-D3CB2BCE2F99}"/>
              </a:ext>
            </a:extLst>
          </p:cNvPr>
          <p:cNvSpPr>
            <a:spLocks noGrp="1"/>
          </p:cNvSpPr>
          <p:nvPr>
            <p:ph type="title"/>
          </p:nvPr>
        </p:nvSpPr>
        <p:spPr>
          <a:xfrm>
            <a:off x="479426" y="494490"/>
            <a:ext cx="10092407" cy="388013"/>
          </a:xfrm>
        </p:spPr>
        <p:txBody>
          <a:bodyPr vert="horz">
            <a:noAutofit/>
          </a:bodyPr>
          <a:lstStyle/>
          <a:p>
            <a:pPr algn="l" rtl="0"/>
            <a:r>
              <a:rPr lang="el" b="1" i="0" u="none" baseline="0"/>
              <a:t>Η συμβατότητα με τα βιοκαύσιμα και η ενεργειακή απόδοση εξοικονομούν χρήματα για τους πελάτες μας</a:t>
            </a:r>
          </a:p>
        </p:txBody>
      </p:sp>
      <p:graphicFrame>
        <p:nvGraphicFramePr>
          <p:cNvPr id="2" name="Chart 1">
            <a:extLst>
              <a:ext uri="{FF2B5EF4-FFF2-40B4-BE49-F238E27FC236}">
                <a16:creationId xmlns:a16="http://schemas.microsoft.com/office/drawing/2014/main" id="{06089008-39DB-1242-8234-B66B83345939}"/>
              </a:ext>
            </a:extLst>
          </p:cNvPr>
          <p:cNvGraphicFramePr>
            <a:graphicFrameLocks/>
          </p:cNvGraphicFramePr>
          <p:nvPr>
            <p:extLst>
              <p:ext uri="{D42A27DB-BD31-4B8C-83A1-F6EECF244321}">
                <p14:modId xmlns:p14="http://schemas.microsoft.com/office/powerpoint/2010/main" val="388483752"/>
              </p:ext>
            </p:extLst>
          </p:nvPr>
        </p:nvGraphicFramePr>
        <p:xfrm>
          <a:off x="478449" y="2336800"/>
          <a:ext cx="5508014" cy="34003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FE2CC7BC-C7C5-951C-A200-E7A488B1A6AD}"/>
              </a:ext>
            </a:extLst>
          </p:cNvPr>
          <p:cNvGraphicFramePr>
            <a:graphicFrameLocks/>
          </p:cNvGraphicFramePr>
          <p:nvPr>
            <p:extLst>
              <p:ext uri="{D42A27DB-BD31-4B8C-83A1-F6EECF244321}">
                <p14:modId xmlns:p14="http://schemas.microsoft.com/office/powerpoint/2010/main" val="1921797760"/>
              </p:ext>
            </p:extLst>
          </p:nvPr>
        </p:nvGraphicFramePr>
        <p:xfrm>
          <a:off x="6205539" y="2336800"/>
          <a:ext cx="5507036" cy="3400385"/>
        </p:xfrm>
        <a:graphic>
          <a:graphicData uri="http://schemas.openxmlformats.org/drawingml/2006/chart">
            <c:chart xmlns:c="http://schemas.openxmlformats.org/drawingml/2006/chart" xmlns:r="http://schemas.openxmlformats.org/officeDocument/2006/relationships" r:id="rId8"/>
          </a:graphicData>
        </a:graphic>
      </p:graphicFrame>
      <p:sp>
        <p:nvSpPr>
          <p:cNvPr id="9" name="Text Placeholder 6">
            <a:extLst>
              <a:ext uri="{FF2B5EF4-FFF2-40B4-BE49-F238E27FC236}">
                <a16:creationId xmlns:a16="http://schemas.microsoft.com/office/drawing/2014/main" id="{D2D1B9CC-D1C7-9823-E510-BE90EDD939B8}"/>
              </a:ext>
            </a:extLst>
          </p:cNvPr>
          <p:cNvSpPr>
            <a:spLocks noGrp="1"/>
          </p:cNvSpPr>
          <p:nvPr>
            <p:ph type="body" sz="quarter" idx="14"/>
          </p:nvPr>
        </p:nvSpPr>
        <p:spPr>
          <a:xfrm>
            <a:off x="478449" y="1282634"/>
            <a:ext cx="11235102" cy="376456"/>
          </a:xfrm>
        </p:spPr>
        <p:txBody>
          <a:bodyPr>
            <a:normAutofit/>
          </a:bodyPr>
          <a:lstStyle/>
          <a:p>
            <a:pPr algn="l" rtl="0"/>
            <a:r>
              <a:rPr lang="el" b="0" i="0" u="none" baseline="0"/>
              <a:t>Σειρά MΗ: Εξοικονόμηση καυσίμου = Εξοικονόμηση χρημάτων για τους πελάτες μας</a:t>
            </a:r>
          </a:p>
        </p:txBody>
      </p:sp>
      <p:sp>
        <p:nvSpPr>
          <p:cNvPr id="10" name="Pladsholder til indhold 3">
            <a:extLst>
              <a:ext uri="{FF2B5EF4-FFF2-40B4-BE49-F238E27FC236}">
                <a16:creationId xmlns:a16="http://schemas.microsoft.com/office/drawing/2014/main" id="{802D7129-6813-B933-EFEF-F8C40CBFE998}"/>
              </a:ext>
            </a:extLst>
          </p:cNvPr>
          <p:cNvSpPr txBox="1">
            <a:spLocks/>
          </p:cNvSpPr>
          <p:nvPr/>
        </p:nvSpPr>
        <p:spPr>
          <a:xfrm>
            <a:off x="479424" y="6001141"/>
            <a:ext cx="11358878" cy="208481"/>
          </a:xfrm>
          <a:prstGeom prst="rect">
            <a:avLst/>
          </a:prstGeom>
          <a:solidFill>
            <a:schemeClr val="bg1"/>
          </a:solid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900" b="0" i="0" u="none" baseline="0"/>
              <a:t>Υποθέσεις: 4 ώρες ανά ημέρα, 5 ημέρες ανά εβδομάδα, 45 εβδομάδες ανά έτος - 4,4% εξοικονόμηση (νέο έναντι παλαιού Nilfisk) 1 λίτρο ντίζελ: 1,89 ευρώ 1 λίτρο βιοντίζελ HVO 2,05 ευρώ, Τιμή μηχανήματος 4687</a:t>
            </a:r>
          </a:p>
          <a:p>
            <a:pPr marL="0" indent="0" algn="l" rtl="0">
              <a:buFont typeface="Arial" panose="020B0604020202020204" pitchFamily="34" charset="0"/>
              <a:buNone/>
            </a:pPr>
            <a:r>
              <a:rPr lang="el" sz="900" b="0" i="0" u="none" baseline="0"/>
              <a:t>Τιμές καταλόγου στη Δανία https://www.fuelfinder.DK/listprices.php 03/10/2025</a:t>
            </a:r>
          </a:p>
        </p:txBody>
      </p:sp>
    </p:spTree>
    <p:custDataLst>
      <p:tags r:id="rId1"/>
    </p:custDataLst>
    <p:extLst>
      <p:ext uri="{BB962C8B-B14F-4D97-AF65-F5344CB8AC3E}">
        <p14:creationId xmlns:p14="http://schemas.microsoft.com/office/powerpoint/2010/main" val="35875205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pPr algn="l" rtl="0"/>
            <a:r>
              <a:rPr lang="el" b="1" i="0" u="none" baseline="0"/>
              <a:t>1</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pPr algn="l" rtl="0"/>
            <a:r>
              <a:rPr lang="el" b="0" i="0" u="none" baseline="0"/>
              <a:t>Πρόταση αξίας</a:t>
            </a:r>
          </a:p>
          <a:p>
            <a:endParaRPr lang="el"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pPr algn="l" rtl="0"/>
            <a:fld id="{6C385236-B7BA-4938-9EA6-6DEC8CA653D7}" type="slidenum">
              <a:rPr/>
              <a:pPr/>
              <a:t>3</a:t>
            </a:fld>
            <a:endParaRPr lang="el" noProof="0" dirty="0"/>
          </a:p>
        </p:txBody>
      </p:sp>
    </p:spTree>
    <p:extLst>
      <p:ext uri="{BB962C8B-B14F-4D97-AF65-F5344CB8AC3E}">
        <p14:creationId xmlns:p14="http://schemas.microsoft.com/office/powerpoint/2010/main" val="243234515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DF5D-B6C0-A54B-E1AD-9B0CC5CAEE71}"/>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CB6F819B-4F6A-3070-A6F5-0CC3AC1DB6C7}"/>
              </a:ext>
            </a:extLst>
          </p:cNvPr>
          <p:cNvSpPr txBox="1">
            <a:spLocks/>
          </p:cNvSpPr>
          <p:nvPr/>
        </p:nvSpPr>
        <p:spPr>
          <a:xfrm>
            <a:off x="8782152" y="0"/>
            <a:ext cx="3409845"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noProof="0" dirty="0"/>
          </a:p>
        </p:txBody>
      </p:sp>
      <p:graphicFrame>
        <p:nvGraphicFramePr>
          <p:cNvPr id="7" name="think-cell data - do not delete" hidden="1">
            <a:extLst>
              <a:ext uri="{FF2B5EF4-FFF2-40B4-BE49-F238E27FC236}">
                <a16:creationId xmlns:a16="http://schemas.microsoft.com/office/drawing/2014/main" id="{C54190ED-8087-42A2-4315-001BD50DCA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47" imgH="348" progId="TCLayout.ActiveDocument.1">
                  <p:embed/>
                </p:oleObj>
              </mc:Choice>
              <mc:Fallback>
                <p:oleObj name="think-cell Slide" r:id="rId34" imgW="347" imgH="348" progId="TCLayout.ActiveDocument.1">
                  <p:embed/>
                  <p:pic>
                    <p:nvPicPr>
                      <p:cNvPr id="7" name="think-cell data - do not delete" hidden="1">
                        <a:extLst>
                          <a:ext uri="{FF2B5EF4-FFF2-40B4-BE49-F238E27FC236}">
                            <a16:creationId xmlns:a16="http://schemas.microsoft.com/office/drawing/2014/main" id="{C54190ED-8087-42A2-4315-001BD50DCA28}"/>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B6E94905-C0E7-D508-CA10-5B0735B83258}"/>
              </a:ext>
            </a:extLst>
          </p:cNvPr>
          <p:cNvSpPr>
            <a:spLocks noGrp="1"/>
          </p:cNvSpPr>
          <p:nvPr>
            <p:ph type="ftr"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000" b="0" i="0" u="none" strike="noStrike" kern="1200" cap="none" spc="0" normalizeH="0" baseline="0">
                <a:ln>
                  <a:noFill/>
                </a:ln>
                <a:solidFill>
                  <a:srgbClr val="B3BBC5"/>
                </a:solidFill>
                <a:effectLst/>
                <a:uLnTx/>
                <a:uFillTx/>
                <a:latin typeface="Roboto Light"/>
                <a:ea typeface="+mn-ea"/>
                <a:cs typeface="+mn-cs"/>
              </a:rPr>
              <a:t>ΕΜΠΙΣΤΕΥΤΙΚΕΣ ΠΛΗΡΟΦΟΡΙΕΣ ΕΤΑΙΡΕΙΑΣ</a:t>
            </a:r>
          </a:p>
        </p:txBody>
      </p:sp>
      <p:sp>
        <p:nvSpPr>
          <p:cNvPr id="3" name="Slide Number Placeholder 2">
            <a:extLst>
              <a:ext uri="{FF2B5EF4-FFF2-40B4-BE49-F238E27FC236}">
                <a16:creationId xmlns:a16="http://schemas.microsoft.com/office/drawing/2014/main" id="{BB9C963A-C450-2314-09BF-A58DC73CB1BF}"/>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85236-B7BA-4938-9EA6-6DEC8CA653D7}" type="slidenum">
              <a:rPr kumimoji="0" sz="1000" b="0" i="0" u="none" strike="noStrike" kern="1200" cap="none" spc="0" normalizeH="0" baseline="0">
                <a:ln>
                  <a:noFill/>
                </a:ln>
                <a:solidFill>
                  <a:srgbClr val="B3BBC5"/>
                </a:solidFill>
                <a:effectLst/>
                <a:uLnTx/>
                <a:uFillTx/>
                <a:latin typeface="Robot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l" sz="1000" b="0" i="0" u="none" strike="noStrike" kern="1200" cap="none" spc="0" normalizeH="0" baseline="0" noProof="0" dirty="0">
              <a:ln>
                <a:noFill/>
              </a:ln>
              <a:solidFill>
                <a:srgbClr val="B3BBC5"/>
              </a:solidFill>
              <a:effectLst/>
              <a:uLnTx/>
              <a:uFillTx/>
              <a:latin typeface="Roboto Light"/>
              <a:ea typeface="+mn-ea"/>
              <a:cs typeface="+mn-cs"/>
            </a:endParaRPr>
          </a:p>
        </p:txBody>
      </p:sp>
      <p:sp>
        <p:nvSpPr>
          <p:cNvPr id="5" name="Title 4">
            <a:extLst>
              <a:ext uri="{FF2B5EF4-FFF2-40B4-BE49-F238E27FC236}">
                <a16:creationId xmlns:a16="http://schemas.microsoft.com/office/drawing/2014/main" id="{7269F8C9-0983-533B-2BFC-BF9F34F944B7}"/>
              </a:ext>
            </a:extLst>
          </p:cNvPr>
          <p:cNvSpPr>
            <a:spLocks noGrp="1"/>
          </p:cNvSpPr>
          <p:nvPr>
            <p:ph type="title"/>
          </p:nvPr>
        </p:nvSpPr>
        <p:spPr>
          <a:xfrm>
            <a:off x="472617" y="156113"/>
            <a:ext cx="7706166" cy="600236"/>
          </a:xfrm>
        </p:spPr>
        <p:txBody>
          <a:bodyPr vert="horz"/>
          <a:lstStyle/>
          <a:p>
            <a:pPr algn="l" rtl="0"/>
            <a:r>
              <a:rPr lang="el" b="1" i="0" u="none" baseline="0" dirty="0"/>
              <a:t>Η μετάβαση σε βιοκαύσιμα μειώνει το αποτύπωμα άνθρακα από τη χρήση πλυστικών μηχανημάτων υψηλής πίεσης</a:t>
            </a:r>
          </a:p>
        </p:txBody>
      </p:sp>
      <p:sp>
        <p:nvSpPr>
          <p:cNvPr id="81" name="TextBox 80">
            <a:extLst>
              <a:ext uri="{FF2B5EF4-FFF2-40B4-BE49-F238E27FC236}">
                <a16:creationId xmlns:a16="http://schemas.microsoft.com/office/drawing/2014/main" id="{9CEB3CA9-CC8A-5E3F-19CA-FBD48DA60487}"/>
              </a:ext>
            </a:extLst>
          </p:cNvPr>
          <p:cNvSpPr txBox="1"/>
          <p:nvPr/>
        </p:nvSpPr>
        <p:spPr>
          <a:xfrm>
            <a:off x="498751" y="1465026"/>
            <a:ext cx="376560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600" b="0" i="0" u="none" strike="noStrike" kern="1200" cap="none" spc="0" normalizeH="0" baseline="0">
                <a:ln>
                  <a:noFill/>
                </a:ln>
                <a:solidFill>
                  <a:srgbClr val="28313F"/>
                </a:solidFill>
                <a:effectLst/>
                <a:uLnTx/>
                <a:uFillTx/>
                <a:latin typeface="Roboto Light"/>
                <a:ea typeface="+mn-ea"/>
                <a:cs typeface="+mn-cs"/>
              </a:rPr>
              <a:t>Εκπομπές ανά προϊόν (kg CO</a:t>
            </a:r>
            <a:r>
              <a:rPr kumimoji="0" lang="el" sz="1600" b="0" i="0" u="none" strike="noStrike" kern="1200" cap="none" spc="0" normalizeH="0" baseline="-25000">
                <a:ln>
                  <a:noFill/>
                </a:ln>
                <a:solidFill>
                  <a:srgbClr val="28313F"/>
                </a:solidFill>
                <a:effectLst/>
                <a:uLnTx/>
                <a:uFillTx/>
                <a:latin typeface="Roboto Light"/>
                <a:ea typeface="+mn-ea"/>
                <a:cs typeface="+mn-cs"/>
              </a:rPr>
              <a:t>2 </a:t>
            </a:r>
            <a:r>
              <a:rPr kumimoji="0" lang="el" sz="1600" b="0" i="0" u="none" strike="noStrike" kern="1200" cap="none" spc="0" normalizeH="0" baseline="0">
                <a:ln>
                  <a:noFill/>
                </a:ln>
                <a:solidFill>
                  <a:srgbClr val="28313F"/>
                </a:solidFill>
                <a:effectLst/>
                <a:uLnTx/>
                <a:uFillTx/>
                <a:latin typeface="Roboto Light"/>
                <a:ea typeface="+mn-ea"/>
                <a:cs typeface="+mn-cs"/>
              </a:rPr>
              <a:t>e/ώρα)</a:t>
            </a:r>
          </a:p>
        </p:txBody>
      </p:sp>
      <p:sp>
        <p:nvSpPr>
          <p:cNvPr id="85" name="TextBox 84">
            <a:extLst>
              <a:ext uri="{FF2B5EF4-FFF2-40B4-BE49-F238E27FC236}">
                <a16:creationId xmlns:a16="http://schemas.microsoft.com/office/drawing/2014/main" id="{99C727DC-3534-0C46-687D-0A988F4F3FAD}"/>
              </a:ext>
            </a:extLst>
          </p:cNvPr>
          <p:cNvSpPr txBox="1"/>
          <p:nvPr/>
        </p:nvSpPr>
        <p:spPr>
          <a:xfrm>
            <a:off x="1578026" y="2353408"/>
            <a:ext cx="18637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 sz="1400" b="0" i="0" u="none" strike="noStrike" kern="1200" cap="none" spc="0" normalizeH="0" baseline="0">
                <a:ln>
                  <a:noFill/>
                </a:ln>
                <a:solidFill>
                  <a:srgbClr val="28313F"/>
                </a:solidFill>
                <a:effectLst/>
                <a:uLnTx/>
                <a:uFillTx/>
                <a:latin typeface="Roboto Light"/>
                <a:ea typeface="+mn-ea"/>
                <a:cs typeface="+mn-cs"/>
              </a:rPr>
              <a:t>Γαλλία</a:t>
            </a:r>
          </a:p>
        </p:txBody>
      </p:sp>
      <p:sp>
        <p:nvSpPr>
          <p:cNvPr id="86" name="TextBox 85">
            <a:extLst>
              <a:ext uri="{FF2B5EF4-FFF2-40B4-BE49-F238E27FC236}">
                <a16:creationId xmlns:a16="http://schemas.microsoft.com/office/drawing/2014/main" id="{8318270C-B4EE-860F-1383-FEE9D9E6CF28}"/>
              </a:ext>
            </a:extLst>
          </p:cNvPr>
          <p:cNvSpPr txBox="1"/>
          <p:nvPr/>
        </p:nvSpPr>
        <p:spPr>
          <a:xfrm>
            <a:off x="5476081" y="2371030"/>
            <a:ext cx="1863725"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 sz="1400" b="0" i="0" u="none" strike="noStrike" kern="1200" cap="none" spc="0" normalizeH="0" baseline="0">
                <a:ln>
                  <a:noFill/>
                </a:ln>
                <a:solidFill>
                  <a:srgbClr val="28313F"/>
                </a:solidFill>
                <a:effectLst/>
                <a:uLnTx/>
                <a:uFillTx/>
                <a:latin typeface="Roboto Light"/>
                <a:ea typeface="Roboto Light"/>
                <a:cs typeface="Roboto Light"/>
              </a:rPr>
              <a:t>Γερμανία</a:t>
            </a:r>
          </a:p>
        </p:txBody>
      </p:sp>
      <p:sp>
        <p:nvSpPr>
          <p:cNvPr id="95" name="TextBox 94">
            <a:extLst>
              <a:ext uri="{FF2B5EF4-FFF2-40B4-BE49-F238E27FC236}">
                <a16:creationId xmlns:a16="http://schemas.microsoft.com/office/drawing/2014/main" id="{E7397118-2E6E-6795-DC51-A617B51D0215}"/>
              </a:ext>
            </a:extLst>
          </p:cNvPr>
          <p:cNvSpPr txBox="1"/>
          <p:nvPr/>
        </p:nvSpPr>
        <p:spPr>
          <a:xfrm>
            <a:off x="3759993" y="2343083"/>
            <a:ext cx="1370397"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050" b="1" i="0" u="none" strike="noStrike" kern="1200" cap="none" spc="0" normalizeH="0" baseline="0">
                <a:ln>
                  <a:noFill/>
                </a:ln>
                <a:solidFill>
                  <a:srgbClr val="28313F"/>
                </a:solidFill>
                <a:effectLst/>
                <a:uLnTx/>
                <a:uFillTx/>
                <a:latin typeface="+mj-lt"/>
                <a:ea typeface="+mn-ea"/>
                <a:cs typeface="+mn-cs"/>
              </a:rPr>
              <a:t>MH55M 220/1100</a:t>
            </a:r>
          </a:p>
        </p:txBody>
      </p:sp>
      <p:cxnSp>
        <p:nvCxnSpPr>
          <p:cNvPr id="98" name="Straight Connector 97">
            <a:extLst>
              <a:ext uri="{FF2B5EF4-FFF2-40B4-BE49-F238E27FC236}">
                <a16:creationId xmlns:a16="http://schemas.microsoft.com/office/drawing/2014/main" id="{8674C6E6-D134-A747-24D3-FF1B2E6A2FAC}"/>
              </a:ext>
            </a:extLst>
          </p:cNvPr>
          <p:cNvCxnSpPr>
            <a:cxnSpLocks/>
          </p:cNvCxnSpPr>
          <p:nvPr/>
        </p:nvCxnSpPr>
        <p:spPr>
          <a:xfrm flipH="1">
            <a:off x="4425530" y="2763785"/>
            <a:ext cx="19661" cy="25815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F1FC7644-4003-DF5D-266E-245C061B4FCE}"/>
              </a:ext>
            </a:extLst>
          </p:cNvPr>
          <p:cNvSpPr txBox="1"/>
          <p:nvPr/>
        </p:nvSpPr>
        <p:spPr>
          <a:xfrm>
            <a:off x="9088996" y="489746"/>
            <a:ext cx="2638800" cy="4193456"/>
          </a:xfrm>
          <a:prstGeom prst="rect">
            <a:avLst/>
          </a:prstGeom>
          <a:noFill/>
        </p:spPr>
        <p:txBody>
          <a:bodyPr wrap="square" lIns="0" tIns="0" rIns="0" bIns="0" rtlCol="0">
            <a:spAutoFit/>
          </a:bodyPr>
          <a:lstStyle/>
          <a:p>
            <a:pPr marR="0" lvl="0" algn="l" defTabSz="914400" rtl="0" eaLnBrk="1" fontAlgn="auto" latinLnBrk="0" hangingPunct="1">
              <a:lnSpc>
                <a:spcPct val="120000"/>
              </a:lnSpc>
              <a:spcBef>
                <a:spcPts val="0"/>
              </a:spcBef>
              <a:spcAft>
                <a:spcPts val="0"/>
              </a:spcAft>
              <a:buClrTx/>
              <a:buSzTx/>
              <a:tabLst/>
              <a:defRPr/>
            </a:pPr>
            <a:r>
              <a:rPr kumimoji="0" lang="el" sz="1200" b="0" i="0" u="none" strike="noStrike" kern="1200" cap="none" spc="0" normalizeH="0" baseline="0" dirty="0">
                <a:ln>
                  <a:noFill/>
                </a:ln>
                <a:solidFill>
                  <a:srgbClr val="28313F"/>
                </a:solidFill>
                <a:effectLst/>
                <a:uLnTx/>
                <a:uFillTx/>
                <a:latin typeface="Roboto Light"/>
                <a:ea typeface="+mn-ea"/>
                <a:cs typeface="+mn-cs"/>
              </a:rPr>
              <a:t>Ένα μηχάνημα που λειτουργεί 100% με HVO μπορεί να εξοικονομήσει έως και 80% εκπομπές σε σύγκριση με τη λειτουργία με ντίζελ</a:t>
            </a:r>
            <a:r>
              <a:rPr lang="el" sz="1200" b="0" i="0" u="none" baseline="0" dirty="0">
                <a:solidFill>
                  <a:srgbClr val="28313F"/>
                </a:solidFill>
                <a:latin typeface="Roboto Light"/>
                <a:ea typeface="Roboto Light"/>
                <a:cs typeface="Roboto Light"/>
              </a:rPr>
              <a:t> Η εξοικονόμηση εξαρτάται από τη χώρα χρήσης.</a:t>
            </a:r>
            <a:endParaRPr kumimoji="0" lang="el" sz="1200" b="0" i="0" u="none" strike="noStrike" kern="1200" cap="none" spc="0" normalizeH="0" baseline="0" noProof="0" dirty="0">
              <a:ln>
                <a:noFill/>
              </a:ln>
              <a:solidFill>
                <a:srgbClr val="28313F"/>
              </a:solidFill>
              <a:effectLst/>
              <a:uLnTx/>
              <a:uFillTx/>
              <a:latin typeface="Roboto Light"/>
              <a:ea typeface="+mn-ea"/>
              <a:cs typeface="+mn-cs"/>
            </a:endParaRPr>
          </a:p>
          <a:p>
            <a:pPr marR="0" lvl="0" algn="l" defTabSz="914400" rtl="0" eaLnBrk="1" fontAlgn="auto" latinLnBrk="0" hangingPunct="1">
              <a:lnSpc>
                <a:spcPct val="120000"/>
              </a:lnSpc>
              <a:spcBef>
                <a:spcPts val="0"/>
              </a:spcBef>
              <a:spcAft>
                <a:spcPts val="0"/>
              </a:spcAft>
              <a:buClrTx/>
              <a:buSzTx/>
              <a:tabLst/>
              <a:defRPr/>
            </a:pPr>
            <a:endParaRPr kumimoji="0" lang="el" sz="1200" b="0" i="0" u="none" strike="noStrike" kern="1200" cap="none" spc="0" normalizeH="0" baseline="0" noProof="0" dirty="0">
              <a:ln>
                <a:noFill/>
              </a:ln>
              <a:solidFill>
                <a:srgbClr val="28313F"/>
              </a:solidFill>
              <a:effectLst/>
              <a:uLnTx/>
              <a:uFillTx/>
              <a:latin typeface="Roboto Light"/>
              <a:ea typeface="+mn-ea"/>
              <a:cs typeface="+mn-cs"/>
            </a:endParaRPr>
          </a:p>
          <a:p>
            <a:pPr marR="0" lvl="0" algn="l" defTabSz="914400" rtl="0" eaLnBrk="1" fontAlgn="auto" latinLnBrk="0" hangingPunct="1">
              <a:lnSpc>
                <a:spcPct val="120000"/>
              </a:lnSpc>
              <a:spcBef>
                <a:spcPts val="0"/>
              </a:spcBef>
              <a:spcAft>
                <a:spcPts val="0"/>
              </a:spcAft>
              <a:buClrTx/>
              <a:buSzTx/>
              <a:tabLst/>
              <a:defRPr/>
            </a:pPr>
            <a:r>
              <a:rPr kumimoji="0" lang="el" sz="1200" b="0" i="0" u="none" strike="noStrike" kern="1200" cap="none" spc="0" normalizeH="0" baseline="0" dirty="0">
                <a:ln>
                  <a:noFill/>
                </a:ln>
                <a:solidFill>
                  <a:srgbClr val="28313F"/>
                </a:solidFill>
                <a:effectLst/>
                <a:uLnTx/>
                <a:uFillTx/>
                <a:latin typeface="Roboto Light"/>
                <a:ea typeface="+mn-ea"/>
                <a:cs typeface="+mn-cs"/>
              </a:rPr>
              <a:t>Μεθοδολογία:</a:t>
            </a:r>
          </a:p>
          <a:p>
            <a:pPr marL="180000" indent="-180000" algn="l" defTabSz="914400" rtl="0">
              <a:lnSpc>
                <a:spcPct val="120000"/>
              </a:lnSpc>
              <a:buFont typeface="Arial" panose="020B0604020202020204" pitchFamily="34" charset="0"/>
              <a:buChar char="•"/>
              <a:defRPr/>
            </a:pPr>
            <a:r>
              <a:rPr kumimoji="0" lang="el" sz="1200" b="0" i="0" u="none" strike="noStrike" kern="1200" cap="none" spc="0" normalizeH="0" baseline="0" dirty="0">
                <a:ln>
                  <a:noFill/>
                </a:ln>
                <a:solidFill>
                  <a:srgbClr val="28313F"/>
                </a:solidFill>
                <a:effectLst/>
                <a:uLnTx/>
                <a:uFillTx/>
                <a:latin typeface="Roboto Light"/>
                <a:ea typeface="+mn-ea"/>
                <a:cs typeface="+mn-cs"/>
              </a:rPr>
              <a:t>Τα βιοκαύσιμα θεωρείται ότι έχουν καθαρές μηδενικές βιογενείς εκπομπές (το CO2 που συλλέγεται κατά τη διάρκεια της ανάπτυξης απελευθερώνεται κατά την καύση), μόνο το μεθάνιο (CH4) και το υποξείδιο του αζώτου (N2O) υπολογίζονται από την καύση. </a:t>
            </a:r>
          </a:p>
          <a:p>
            <a:pPr marL="180000" indent="-180000" algn="l" defTabSz="914400" rtl="0">
              <a:lnSpc>
                <a:spcPct val="120000"/>
              </a:lnSpc>
              <a:buFont typeface="Arial" panose="020B0604020202020204" pitchFamily="34" charset="0"/>
              <a:buChar char="•"/>
              <a:defRPr/>
            </a:pPr>
            <a:r>
              <a:rPr lang="el" sz="1200" b="0" i="0" u="none" baseline="0" dirty="0">
                <a:solidFill>
                  <a:srgbClr val="28313F"/>
                </a:solidFill>
                <a:latin typeface="Roboto Light"/>
                <a:ea typeface="Roboto Light"/>
                <a:cs typeface="Roboto Light"/>
              </a:rPr>
              <a:t>Οι συντελεστές εκπομπών για την ηλεκτρική ενέργεια προέρχονται από τον IEA (2024) </a:t>
            </a:r>
          </a:p>
          <a:p>
            <a:pPr marL="180000" indent="-180000" algn="l" defTabSz="914400" rtl="0">
              <a:lnSpc>
                <a:spcPct val="120000"/>
              </a:lnSpc>
              <a:buFont typeface="Arial" panose="020B0604020202020204" pitchFamily="34" charset="0"/>
              <a:buChar char="•"/>
              <a:defRPr/>
            </a:pPr>
            <a:r>
              <a:rPr kumimoji="0" lang="el" sz="1200" b="0" i="0" u="none" strike="noStrike" kern="1200" cap="none" spc="0" normalizeH="0" baseline="0" dirty="0">
                <a:ln>
                  <a:noFill/>
                </a:ln>
                <a:solidFill>
                  <a:srgbClr val="28313F"/>
                </a:solidFill>
                <a:effectLst/>
                <a:uLnTx/>
                <a:uFillTx/>
                <a:latin typeface="Roboto Light"/>
                <a:ea typeface="+mn-ea"/>
                <a:cs typeface="+mn-cs"/>
              </a:rPr>
              <a:t>Οι συντελεστές εκπομπών για τα καύσιμα προέρχονται από την Defra (2024)</a:t>
            </a:r>
          </a:p>
          <a:p>
            <a:pPr marL="180000" indent="-180000" algn="l" defTabSz="914400" rtl="0">
              <a:lnSpc>
                <a:spcPct val="120000"/>
              </a:lnSpc>
              <a:buFont typeface="Arial" panose="020B0604020202020204" pitchFamily="34" charset="0"/>
              <a:buChar char="•"/>
              <a:defRPr/>
            </a:pPr>
            <a:r>
              <a:rPr lang="el" sz="1200" b="0" i="0" u="none" baseline="0" dirty="0">
                <a:solidFill>
                  <a:srgbClr val="28313F"/>
                </a:solidFill>
                <a:latin typeface="Roboto Light"/>
                <a:ea typeface="Roboto Light"/>
                <a:cs typeface="Roboto Light"/>
              </a:rPr>
              <a:t>Χρησιμοποιούμε συντελεστές εκπομπών κύκλου ζωής, λαμβάνοντας υπόψη τις εκπομπές ολόκληρης της αλυσίδας εφοδιασμού βιοκαυσίμων</a:t>
            </a:r>
          </a:p>
        </p:txBody>
      </p:sp>
      <p:graphicFrame>
        <p:nvGraphicFramePr>
          <p:cNvPr id="1030" name="Chart 1029">
            <a:extLst>
              <a:ext uri="{FF2B5EF4-FFF2-40B4-BE49-F238E27FC236}">
                <a16:creationId xmlns:a16="http://schemas.microsoft.com/office/drawing/2014/main" id="{489B141B-C40C-B3A2-3BF1-2B177EC9BB3F}"/>
              </a:ext>
            </a:extLst>
          </p:cNvPr>
          <p:cNvGraphicFramePr/>
          <p:nvPr>
            <p:custDataLst>
              <p:tags r:id="rId2"/>
            </p:custDataLst>
            <p:extLst>
              <p:ext uri="{D42A27DB-BD31-4B8C-83A1-F6EECF244321}">
                <p14:modId xmlns:p14="http://schemas.microsoft.com/office/powerpoint/2010/main" val="3432210300"/>
              </p:ext>
            </p:extLst>
          </p:nvPr>
        </p:nvGraphicFramePr>
        <p:xfrm>
          <a:off x="18200" y="2873375"/>
          <a:ext cx="8093442" cy="2779712"/>
        </p:xfrm>
        <a:graphic>
          <a:graphicData uri="http://schemas.openxmlformats.org/drawingml/2006/chart">
            <c:chart xmlns:c="http://schemas.openxmlformats.org/drawingml/2006/chart" xmlns:r="http://schemas.openxmlformats.org/officeDocument/2006/relationships" r:id="rId36"/>
          </a:graphicData>
        </a:graphic>
      </p:graphicFrame>
      <p:cxnSp>
        <p:nvCxnSpPr>
          <p:cNvPr id="123" name="Straight Connector 122">
            <a:extLst>
              <a:ext uri="{FF2B5EF4-FFF2-40B4-BE49-F238E27FC236}">
                <a16:creationId xmlns:a16="http://schemas.microsoft.com/office/drawing/2014/main" id="{50FD5368-5594-2C22-4C98-856228E48741}"/>
              </a:ext>
            </a:extLst>
          </p:cNvPr>
          <p:cNvCxnSpPr/>
          <p:nvPr>
            <p:custDataLst>
              <p:tags r:id="rId3"/>
            </p:custDataLst>
          </p:nvPr>
        </p:nvCxnSpPr>
        <p:spPr bwMode="auto">
          <a:xfrm flipV="1">
            <a:off x="5047083" y="2817812"/>
            <a:ext cx="0" cy="85725"/>
          </a:xfrm>
          <a:prstGeom prst="line">
            <a:avLst/>
          </a:prstGeom>
          <a:ln w="6350" cap="flat"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0" name="Text Placeholder 2">
            <a:extLst>
              <a:ext uri="{FF2B5EF4-FFF2-40B4-BE49-F238E27FC236}">
                <a16:creationId xmlns:a16="http://schemas.microsoft.com/office/drawing/2014/main" id="{AA0E5C79-559C-BA38-CB43-D9502B2F683E}"/>
              </a:ext>
            </a:extLst>
          </p:cNvPr>
          <p:cNvSpPr>
            <a:spLocks noGrp="1"/>
          </p:cNvSpPr>
          <p:nvPr>
            <p:custDataLst>
              <p:tags r:id="rId4"/>
            </p:custDataLst>
          </p:nvPr>
        </p:nvSpPr>
        <p:spPr bwMode="gray">
          <a:xfrm>
            <a:off x="1253980" y="5205412"/>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5EE52BC-F823-40E8-93DB-CADB7056F059}" type="datetime'1'">
              <a:rPr sz="1000">
                <a:solidFill>
                  <a:schemeClr val="bg1"/>
                </a:solidFill>
                <a:effectLst/>
                <a:latin typeface="+mj-lt"/>
              </a:rPr>
              <a:pPr marL="0" lvl="0" indent="0" algn="ctr">
                <a:spcBef>
                  <a:spcPct val="0"/>
                </a:spcBef>
                <a:spcAft>
                  <a:spcPct val="0"/>
                </a:spcAft>
                <a:buNone/>
              </a:pPr>
              <a:t>1</a:t>
            </a:fld>
            <a:endParaRPr lang="el" sz="1000" noProof="0" dirty="0">
              <a:solidFill>
                <a:schemeClr val="bg1"/>
              </a:solidFill>
              <a:latin typeface="+mj-lt"/>
            </a:endParaRPr>
          </a:p>
        </p:txBody>
      </p:sp>
      <p:sp>
        <p:nvSpPr>
          <p:cNvPr id="52" name="Text Placeholder 2">
            <a:extLst>
              <a:ext uri="{FF2B5EF4-FFF2-40B4-BE49-F238E27FC236}">
                <a16:creationId xmlns:a16="http://schemas.microsoft.com/office/drawing/2014/main" id="{32A94A80-8850-0080-C118-BF6529D31910}"/>
              </a:ext>
            </a:extLst>
          </p:cNvPr>
          <p:cNvSpPr>
            <a:spLocks noGrp="1"/>
          </p:cNvSpPr>
          <p:nvPr>
            <p:custDataLst>
              <p:tags r:id="rId5"/>
            </p:custDataLst>
          </p:nvPr>
        </p:nvSpPr>
        <p:spPr bwMode="gray">
          <a:xfrm>
            <a:off x="1223509" y="3222625"/>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D5A9EC68-0458-4701-9D00-3587D86F96D4}" type="datetime'19'">
              <a:rPr>
                <a:effectLst/>
              </a:rPr>
              <a:pPr marL="0" lvl="0" indent="0" algn="ctr">
                <a:spcBef>
                  <a:spcPct val="0"/>
                </a:spcBef>
                <a:spcAft>
                  <a:spcPct val="0"/>
                </a:spcAft>
                <a:buNone/>
              </a:pPr>
              <a:t>19</a:t>
            </a:fld>
            <a:endParaRPr lang="el" noProof="0" dirty="0"/>
          </a:p>
        </p:txBody>
      </p:sp>
      <p:sp>
        <p:nvSpPr>
          <p:cNvPr id="55" name="Text Placeholder 2">
            <a:extLst>
              <a:ext uri="{FF2B5EF4-FFF2-40B4-BE49-F238E27FC236}">
                <a16:creationId xmlns:a16="http://schemas.microsoft.com/office/drawing/2014/main" id="{67CBF2DB-7192-F56D-E94B-12D0E9330A45}"/>
              </a:ext>
            </a:extLst>
          </p:cNvPr>
          <p:cNvSpPr>
            <a:spLocks noGrp="1"/>
          </p:cNvSpPr>
          <p:nvPr>
            <p:custDataLst>
              <p:tags r:id="rId6"/>
            </p:custDataLst>
          </p:nvPr>
        </p:nvSpPr>
        <p:spPr bwMode="gray">
          <a:xfrm>
            <a:off x="2457919" y="3227117"/>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F995D11A-4323-43AD-B503-7E92F357606A}" type="datetime'19'">
              <a:rPr>
                <a:effectLst/>
              </a:rPr>
              <a:pPr marL="0" lvl="0" indent="0" algn="ctr">
                <a:spcBef>
                  <a:spcPct val="0"/>
                </a:spcBef>
                <a:spcAft>
                  <a:spcPct val="0"/>
                </a:spcAft>
                <a:buNone/>
              </a:pPr>
              <a:t>19</a:t>
            </a:fld>
            <a:endParaRPr lang="el" noProof="0" dirty="0"/>
          </a:p>
        </p:txBody>
      </p:sp>
      <p:sp>
        <p:nvSpPr>
          <p:cNvPr id="58" name="Text Placeholder 2">
            <a:extLst>
              <a:ext uri="{FF2B5EF4-FFF2-40B4-BE49-F238E27FC236}">
                <a16:creationId xmlns:a16="http://schemas.microsoft.com/office/drawing/2014/main" id="{FF4ADD20-D912-4EF7-1E3A-C9E144AF0DED}"/>
              </a:ext>
            </a:extLst>
          </p:cNvPr>
          <p:cNvSpPr>
            <a:spLocks noGrp="1"/>
          </p:cNvSpPr>
          <p:nvPr>
            <p:custDataLst>
              <p:tags r:id="rId7"/>
            </p:custDataLst>
          </p:nvPr>
        </p:nvSpPr>
        <p:spPr bwMode="gray">
          <a:xfrm>
            <a:off x="3764341" y="467677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1142F3F6-2712-4DA8-BBD4-F494AB7FFFDA}" type="datetime'4'">
              <a:rPr>
                <a:effectLst/>
              </a:rPr>
              <a:pPr marL="0" lvl="0" indent="0" algn="ctr">
                <a:spcBef>
                  <a:spcPct val="0"/>
                </a:spcBef>
                <a:spcAft>
                  <a:spcPct val="0"/>
                </a:spcAft>
                <a:buNone/>
              </a:pPr>
              <a:t>4</a:t>
            </a:fld>
            <a:endParaRPr lang="el" noProof="0" dirty="0"/>
          </a:p>
        </p:txBody>
      </p:sp>
      <p:sp>
        <p:nvSpPr>
          <p:cNvPr id="59" name="Text Placeholder 2">
            <a:extLst>
              <a:ext uri="{FF2B5EF4-FFF2-40B4-BE49-F238E27FC236}">
                <a16:creationId xmlns:a16="http://schemas.microsoft.com/office/drawing/2014/main" id="{6944E857-39C0-DDA6-D814-AEE208887BA8}"/>
              </a:ext>
            </a:extLst>
          </p:cNvPr>
          <p:cNvSpPr>
            <a:spLocks noGrp="1"/>
          </p:cNvSpPr>
          <p:nvPr>
            <p:custDataLst>
              <p:tags r:id="rId8"/>
            </p:custDataLst>
          </p:nvPr>
        </p:nvSpPr>
        <p:spPr bwMode="gray">
          <a:xfrm>
            <a:off x="4918868" y="2941637"/>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83F281B-3547-4173-B3D2-4F3687B2409B}" type="datetime'22'">
              <a:rPr>
                <a:effectLst/>
              </a:rPr>
              <a:pPr marL="0" lvl="0" indent="0" algn="ctr">
                <a:spcBef>
                  <a:spcPct val="0"/>
                </a:spcBef>
                <a:spcAft>
                  <a:spcPct val="0"/>
                </a:spcAft>
                <a:buNone/>
              </a:pPr>
              <a:t>22</a:t>
            </a:fld>
            <a:endParaRPr lang="el" noProof="0" dirty="0"/>
          </a:p>
        </p:txBody>
      </p:sp>
      <p:sp>
        <p:nvSpPr>
          <p:cNvPr id="60" name="Text Placeholder 2">
            <a:extLst>
              <a:ext uri="{FF2B5EF4-FFF2-40B4-BE49-F238E27FC236}">
                <a16:creationId xmlns:a16="http://schemas.microsoft.com/office/drawing/2014/main" id="{C867AEB4-229D-0E81-6D1C-9845E664F530}"/>
              </a:ext>
            </a:extLst>
          </p:cNvPr>
          <p:cNvSpPr>
            <a:spLocks noGrp="1"/>
          </p:cNvSpPr>
          <p:nvPr>
            <p:custDataLst>
              <p:tags r:id="rId9"/>
            </p:custDataLst>
          </p:nvPr>
        </p:nvSpPr>
        <p:spPr bwMode="gray">
          <a:xfrm>
            <a:off x="6154505" y="3008312"/>
            <a:ext cx="247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554EEEB2-F52C-48E0-9110-7CC76E80EF82}" type="datetime'22'">
              <a:rPr>
                <a:effectLst/>
              </a:rPr>
              <a:pPr marL="0" lvl="0" indent="0" algn="ctr">
                <a:spcBef>
                  <a:spcPct val="0"/>
                </a:spcBef>
                <a:spcAft>
                  <a:spcPct val="0"/>
                </a:spcAft>
                <a:buNone/>
              </a:pPr>
              <a:t>22</a:t>
            </a:fld>
            <a:endParaRPr lang="el" noProof="0" dirty="0"/>
          </a:p>
        </p:txBody>
      </p:sp>
      <p:sp>
        <p:nvSpPr>
          <p:cNvPr id="61" name="Text Placeholder 2">
            <a:extLst>
              <a:ext uri="{FF2B5EF4-FFF2-40B4-BE49-F238E27FC236}">
                <a16:creationId xmlns:a16="http://schemas.microsoft.com/office/drawing/2014/main" id="{3F143A60-3159-0FF2-A788-B4A403B5366E}"/>
              </a:ext>
            </a:extLst>
          </p:cNvPr>
          <p:cNvSpPr>
            <a:spLocks noGrp="1"/>
          </p:cNvSpPr>
          <p:nvPr>
            <p:custDataLst>
              <p:tags r:id="rId10"/>
            </p:custDataLst>
          </p:nvPr>
        </p:nvSpPr>
        <p:spPr bwMode="gray">
          <a:xfrm>
            <a:off x="7404894" y="4441825"/>
            <a:ext cx="149225"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EAD7E8B8-9A81-4D1D-8517-9BF707B279D8}" type="datetime'7'">
              <a:rPr>
                <a:effectLst/>
              </a:rPr>
              <a:pPr marL="0" lvl="0" indent="0" algn="ctr">
                <a:spcBef>
                  <a:spcPct val="0"/>
                </a:spcBef>
                <a:spcAft>
                  <a:spcPct val="0"/>
                </a:spcAft>
                <a:buNone/>
              </a:pPr>
              <a:t>7</a:t>
            </a:fld>
            <a:endParaRPr lang="el" noProof="0" dirty="0"/>
          </a:p>
        </p:txBody>
      </p:sp>
      <p:sp>
        <p:nvSpPr>
          <p:cNvPr id="72" name="Rectangle 71">
            <a:extLst>
              <a:ext uri="{FF2B5EF4-FFF2-40B4-BE49-F238E27FC236}">
                <a16:creationId xmlns:a16="http://schemas.microsoft.com/office/drawing/2014/main" id="{30E77D25-9025-3C39-D3DB-E649F80BE143}"/>
              </a:ext>
            </a:extLst>
          </p:cNvPr>
          <p:cNvSpPr/>
          <p:nvPr>
            <p:custDataLst>
              <p:tags r:id="rId11"/>
            </p:custDataLst>
          </p:nvPr>
        </p:nvSpPr>
        <p:spPr bwMode="auto">
          <a:xfrm>
            <a:off x="3182142" y="6187192"/>
            <a:ext cx="72000" cy="72000"/>
          </a:xfrm>
          <a:prstGeom prst="rect">
            <a:avLst/>
          </a:prstGeom>
          <a:solidFill>
            <a:schemeClr val="accent3"/>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 sz="2000" noProof="0" dirty="0">
              <a:solidFill>
                <a:schemeClr val="bg2"/>
              </a:solidFill>
              <a:highlight>
                <a:srgbClr val="8997A4"/>
              </a:highlight>
            </a:endParaRPr>
          </a:p>
        </p:txBody>
      </p:sp>
      <p:sp>
        <p:nvSpPr>
          <p:cNvPr id="73" name="Rectangle 72">
            <a:extLst>
              <a:ext uri="{FF2B5EF4-FFF2-40B4-BE49-F238E27FC236}">
                <a16:creationId xmlns:a16="http://schemas.microsoft.com/office/drawing/2014/main" id="{7E52CDDF-2A6F-D0DD-EA0C-02E5AEA7EE70}"/>
              </a:ext>
            </a:extLst>
          </p:cNvPr>
          <p:cNvSpPr/>
          <p:nvPr>
            <p:custDataLst>
              <p:tags r:id="rId12"/>
            </p:custDataLst>
          </p:nvPr>
        </p:nvSpPr>
        <p:spPr bwMode="auto">
          <a:xfrm>
            <a:off x="4052274" y="6185412"/>
            <a:ext cx="72000" cy="72000"/>
          </a:xfrm>
          <a:prstGeom prst="rect">
            <a:avLst/>
          </a:prstGeom>
          <a:solidFill>
            <a:schemeClr val="accent2"/>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 sz="2000" noProof="0" dirty="0">
              <a:solidFill>
                <a:schemeClr val="tx1"/>
              </a:solidFill>
            </a:endParaRPr>
          </a:p>
        </p:txBody>
      </p:sp>
      <p:sp>
        <p:nvSpPr>
          <p:cNvPr id="76" name="Rectangle 75">
            <a:extLst>
              <a:ext uri="{FF2B5EF4-FFF2-40B4-BE49-F238E27FC236}">
                <a16:creationId xmlns:a16="http://schemas.microsoft.com/office/drawing/2014/main" id="{4B9A0738-8220-7A14-8450-EEFB3117A873}"/>
              </a:ext>
            </a:extLst>
          </p:cNvPr>
          <p:cNvSpPr/>
          <p:nvPr>
            <p:custDataLst>
              <p:tags r:id="rId13"/>
            </p:custDataLst>
          </p:nvPr>
        </p:nvSpPr>
        <p:spPr bwMode="auto">
          <a:xfrm>
            <a:off x="5214655" y="6185412"/>
            <a:ext cx="72000" cy="72000"/>
          </a:xfrm>
          <a:prstGeom prst="rect">
            <a:avLst/>
          </a:prstGeom>
          <a:solidFill>
            <a:schemeClr val="accent5"/>
          </a:solidFill>
          <a:ln w="9525"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 sz="2000" noProof="0" dirty="0">
              <a:solidFill>
                <a:schemeClr val="tx1"/>
              </a:solidFill>
            </a:endParaRPr>
          </a:p>
        </p:txBody>
      </p:sp>
      <p:sp>
        <p:nvSpPr>
          <p:cNvPr id="47" name="Text Placeholder 2">
            <a:extLst>
              <a:ext uri="{FF2B5EF4-FFF2-40B4-BE49-F238E27FC236}">
                <a16:creationId xmlns:a16="http://schemas.microsoft.com/office/drawing/2014/main" id="{6813C061-D0C9-4E73-79B2-B3A40B51AAC2}"/>
              </a:ext>
            </a:extLst>
          </p:cNvPr>
          <p:cNvSpPr>
            <a:spLocks noGrp="1"/>
          </p:cNvSpPr>
          <p:nvPr>
            <p:custDataLst>
              <p:tags r:id="rId14"/>
            </p:custDataLst>
          </p:nvPr>
        </p:nvSpPr>
        <p:spPr bwMode="auto">
          <a:xfrm>
            <a:off x="3290093" y="6115050"/>
            <a:ext cx="4699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l" rtl="0">
              <a:spcBef>
                <a:spcPct val="0"/>
              </a:spcBef>
              <a:spcAft>
                <a:spcPct val="0"/>
              </a:spcAft>
              <a:buNone/>
            </a:pPr>
            <a:fld id="{011E8745-EFBB-4FCE-ABB3-EB1F4667F530}" type="datetime'Ντίζελ'">
              <a:rPr sz="1000">
                <a:effectLst/>
              </a:rPr>
              <a:pPr marL="0" lvl="0" indent="0">
                <a:spcBef>
                  <a:spcPct val="0"/>
                </a:spcBef>
                <a:spcAft>
                  <a:spcPct val="0"/>
                </a:spcAft>
                <a:buNone/>
              </a:pPr>
              <a:t>Ντίζελ</a:t>
            </a:fld>
            <a:endParaRPr lang="el" sz="1000" noProof="0" dirty="0"/>
          </a:p>
        </p:txBody>
      </p:sp>
      <p:sp>
        <p:nvSpPr>
          <p:cNvPr id="48" name="Text Placeholder 2">
            <a:extLst>
              <a:ext uri="{FF2B5EF4-FFF2-40B4-BE49-F238E27FC236}">
                <a16:creationId xmlns:a16="http://schemas.microsoft.com/office/drawing/2014/main" id="{DC2E76FC-4AB2-DED8-AB3C-2E94ED8B6110}"/>
              </a:ext>
            </a:extLst>
          </p:cNvPr>
          <p:cNvSpPr>
            <a:spLocks noGrp="1"/>
          </p:cNvSpPr>
          <p:nvPr>
            <p:custDataLst>
              <p:tags r:id="rId15"/>
            </p:custDataLst>
          </p:nvPr>
        </p:nvSpPr>
        <p:spPr bwMode="auto">
          <a:xfrm>
            <a:off x="4163218" y="6115050"/>
            <a:ext cx="75565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l" rtl="0">
              <a:spcBef>
                <a:spcPct val="0"/>
              </a:spcBef>
              <a:spcAft>
                <a:spcPct val="0"/>
              </a:spcAft>
              <a:buNone/>
            </a:pPr>
            <a:fld id="{A0CB3CF1-DD3C-4DF2-81C9-051069A30BBE}" type="datetime'Ηλεκτρική ενέργεια'">
              <a:rPr sz="1000">
                <a:effectLst/>
              </a:rPr>
              <a:pPr marL="0" lvl="0" indent="0">
                <a:spcBef>
                  <a:spcPct val="0"/>
                </a:spcBef>
                <a:spcAft>
                  <a:spcPct val="0"/>
                </a:spcAft>
                <a:buNone/>
              </a:pPr>
              <a:t>Ηλεκτρική ενέργεια</a:t>
            </a:fld>
            <a:endParaRPr lang="el" sz="1000" noProof="0" dirty="0"/>
          </a:p>
        </p:txBody>
      </p:sp>
      <p:sp>
        <p:nvSpPr>
          <p:cNvPr id="49" name="Text Placeholder 2">
            <a:extLst>
              <a:ext uri="{FF2B5EF4-FFF2-40B4-BE49-F238E27FC236}">
                <a16:creationId xmlns:a16="http://schemas.microsoft.com/office/drawing/2014/main" id="{C29A3D77-02D3-E300-53BA-8AD7C41FD352}"/>
              </a:ext>
            </a:extLst>
          </p:cNvPr>
          <p:cNvSpPr>
            <a:spLocks noGrp="1"/>
          </p:cNvSpPr>
          <p:nvPr>
            <p:custDataLst>
              <p:tags r:id="rId16"/>
            </p:custDataLst>
          </p:nvPr>
        </p:nvSpPr>
        <p:spPr bwMode="auto">
          <a:xfrm>
            <a:off x="5322093" y="6115050"/>
            <a:ext cx="355600" cy="2127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l" rtl="0">
              <a:spcBef>
                <a:spcPct val="0"/>
              </a:spcBef>
              <a:spcAft>
                <a:spcPct val="0"/>
              </a:spcAft>
              <a:buNone/>
            </a:pPr>
            <a:fld id="{E77B9A14-8E72-41C6-99F3-F12B4E3187BD}" type="datetime'HVO'">
              <a:rPr sz="1000">
                <a:effectLst/>
              </a:rPr>
              <a:pPr marL="0" lvl="0" indent="0">
                <a:spcBef>
                  <a:spcPct val="0"/>
                </a:spcBef>
                <a:spcAft>
                  <a:spcPct val="0"/>
                </a:spcAft>
                <a:buNone/>
              </a:pPr>
              <a:t>HVO</a:t>
            </a:fld>
            <a:endParaRPr lang="el" sz="1000" noProof="0" dirty="0"/>
          </a:p>
        </p:txBody>
      </p:sp>
      <p:cxnSp>
        <p:nvCxnSpPr>
          <p:cNvPr id="8" name="Straight Arrow Connector 38">
            <a:extLst>
              <a:ext uri="{FF2B5EF4-FFF2-40B4-BE49-F238E27FC236}">
                <a16:creationId xmlns:a16="http://schemas.microsoft.com/office/drawing/2014/main" id="{0DA58848-08DD-4166-3B47-22CC196FE97F}"/>
              </a:ext>
            </a:extLst>
          </p:cNvPr>
          <p:cNvCxnSpPr>
            <a:cxnSpLocks/>
          </p:cNvCxnSpPr>
          <p:nvPr/>
        </p:nvCxnSpPr>
        <p:spPr>
          <a:xfrm>
            <a:off x="5042693" y="2817812"/>
            <a:ext cx="2436813" cy="1563429"/>
          </a:xfrm>
          <a:prstGeom prst="bentConnector3">
            <a:avLst>
              <a:gd name="adj1" fmla="val 10073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Arrow Connector 38">
            <a:extLst>
              <a:ext uri="{FF2B5EF4-FFF2-40B4-BE49-F238E27FC236}">
                <a16:creationId xmlns:a16="http://schemas.microsoft.com/office/drawing/2014/main" id="{E769B367-716A-669C-7566-48E6D4D29AC7}"/>
              </a:ext>
            </a:extLst>
          </p:cNvPr>
          <p:cNvCxnSpPr>
            <a:cxnSpLocks/>
          </p:cNvCxnSpPr>
          <p:nvPr/>
        </p:nvCxnSpPr>
        <p:spPr>
          <a:xfrm>
            <a:off x="6278330" y="2820987"/>
            <a:ext cx="0" cy="13017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025" name="Text Placeholder 2">
            <a:extLst>
              <a:ext uri="{FF2B5EF4-FFF2-40B4-BE49-F238E27FC236}">
                <a16:creationId xmlns:a16="http://schemas.microsoft.com/office/drawing/2014/main" id="{D1DCA685-14AE-5493-2C77-8600EBCE13C1}"/>
              </a:ext>
            </a:extLst>
          </p:cNvPr>
          <p:cNvSpPr>
            <a:spLocks noGrp="1"/>
          </p:cNvSpPr>
          <p:nvPr>
            <p:custDataLst>
              <p:tags r:id="rId17"/>
            </p:custDataLst>
          </p:nvPr>
        </p:nvSpPr>
        <p:spPr bwMode="auto">
          <a:xfrm>
            <a:off x="5552372" y="2616143"/>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2BA56006-7AB3-443B-B555-8CAE203E7107}" type="datetime'-3%'">
              <a:rPr sz="1200">
                <a:effectLst/>
              </a:rPr>
              <a:pPr marL="0" lvl="0" indent="0" algn="ctr">
                <a:spcBef>
                  <a:spcPct val="0"/>
                </a:spcBef>
                <a:spcAft>
                  <a:spcPct val="0"/>
                </a:spcAft>
                <a:buNone/>
              </a:pPr>
              <a:t>-3%</a:t>
            </a:fld>
            <a:endParaRPr lang="el" sz="1200" noProof="0" dirty="0"/>
          </a:p>
        </p:txBody>
      </p:sp>
      <p:sp>
        <p:nvSpPr>
          <p:cNvPr id="30" name="Text Placeholder 2">
            <a:extLst>
              <a:ext uri="{FF2B5EF4-FFF2-40B4-BE49-F238E27FC236}">
                <a16:creationId xmlns:a16="http://schemas.microsoft.com/office/drawing/2014/main" id="{857C89A0-C7C4-169F-C2BD-19BE66C8FEAB}"/>
              </a:ext>
            </a:extLst>
          </p:cNvPr>
          <p:cNvSpPr>
            <a:spLocks noGrp="1"/>
          </p:cNvSpPr>
          <p:nvPr>
            <p:custDataLst>
              <p:tags r:id="rId18"/>
            </p:custDataLst>
          </p:nvPr>
        </p:nvSpPr>
        <p:spPr bwMode="gray">
          <a:xfrm>
            <a:off x="2473889" y="5205412"/>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5EE52BC-F823-40E8-93DB-CADB7056F059}" type="datetime'1'">
              <a:rPr sz="1000">
                <a:solidFill>
                  <a:schemeClr val="bg1"/>
                </a:solidFill>
                <a:effectLst/>
                <a:latin typeface="+mj-lt"/>
              </a:rPr>
              <a:pPr marL="0" lvl="0" indent="0" algn="ctr">
                <a:spcBef>
                  <a:spcPct val="0"/>
                </a:spcBef>
                <a:spcAft>
                  <a:spcPct val="0"/>
                </a:spcAft>
                <a:buNone/>
              </a:pPr>
              <a:t>1</a:t>
            </a:fld>
            <a:endParaRPr lang="el" sz="1000" noProof="0" dirty="0">
              <a:solidFill>
                <a:schemeClr val="bg1"/>
              </a:solidFill>
              <a:latin typeface="+mj-lt"/>
            </a:endParaRPr>
          </a:p>
        </p:txBody>
      </p:sp>
      <p:sp>
        <p:nvSpPr>
          <p:cNvPr id="31" name="Text Placeholder 2">
            <a:extLst>
              <a:ext uri="{FF2B5EF4-FFF2-40B4-BE49-F238E27FC236}">
                <a16:creationId xmlns:a16="http://schemas.microsoft.com/office/drawing/2014/main" id="{1E6A984D-FE9D-51E3-02B4-2C99BE8D8A8C}"/>
              </a:ext>
            </a:extLst>
          </p:cNvPr>
          <p:cNvSpPr>
            <a:spLocks noGrp="1"/>
          </p:cNvSpPr>
          <p:nvPr>
            <p:custDataLst>
              <p:tags r:id="rId19"/>
            </p:custDataLst>
          </p:nvPr>
        </p:nvSpPr>
        <p:spPr bwMode="gray">
          <a:xfrm>
            <a:off x="3725540" y="4879390"/>
            <a:ext cx="216000" cy="216000"/>
          </a:xfrm>
          <a:prstGeom prst="ellipse">
            <a:avLst/>
          </a:prstGeom>
          <a:solidFill>
            <a:schemeClr val="accent2"/>
          </a:solid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5EE52BC-F823-40E8-93DB-CADB7056F059}" type="datetime'1'">
              <a:rPr sz="1000">
                <a:solidFill>
                  <a:schemeClr val="bg1"/>
                </a:solidFill>
                <a:effectLst/>
                <a:latin typeface="+mj-lt"/>
              </a:rPr>
              <a:pPr marL="0" lvl="0" indent="0" algn="ctr">
                <a:spcBef>
                  <a:spcPct val="0"/>
                </a:spcBef>
                <a:spcAft>
                  <a:spcPct val="0"/>
                </a:spcAft>
                <a:buNone/>
              </a:pPr>
              <a:t>1</a:t>
            </a:fld>
            <a:endParaRPr lang="el" sz="1000" noProof="0" dirty="0">
              <a:solidFill>
                <a:schemeClr val="bg1"/>
              </a:solidFill>
              <a:latin typeface="+mj-lt"/>
            </a:endParaRPr>
          </a:p>
        </p:txBody>
      </p:sp>
      <p:sp>
        <p:nvSpPr>
          <p:cNvPr id="35" name="Text Placeholder 2">
            <a:extLst>
              <a:ext uri="{FF2B5EF4-FFF2-40B4-BE49-F238E27FC236}">
                <a16:creationId xmlns:a16="http://schemas.microsoft.com/office/drawing/2014/main" id="{43CF88EE-EDE1-7644-DEBC-CD9D28A8B9A4}"/>
              </a:ext>
            </a:extLst>
          </p:cNvPr>
          <p:cNvSpPr>
            <a:spLocks noGrp="1"/>
          </p:cNvSpPr>
          <p:nvPr>
            <p:custDataLst>
              <p:tags r:id="rId20"/>
            </p:custDataLst>
          </p:nvPr>
        </p:nvSpPr>
        <p:spPr bwMode="auto">
          <a:xfrm>
            <a:off x="6780549" y="2616143"/>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200" b="0" i="0" u="none" baseline="0">
                <a:effectLst/>
              </a:rPr>
              <a:t>-69%</a:t>
            </a:r>
            <a:endParaRPr lang="el" sz="1200" noProof="0" dirty="0"/>
          </a:p>
        </p:txBody>
      </p:sp>
      <p:sp>
        <p:nvSpPr>
          <p:cNvPr id="37" name="Text Placeholder 2">
            <a:extLst>
              <a:ext uri="{FF2B5EF4-FFF2-40B4-BE49-F238E27FC236}">
                <a16:creationId xmlns:a16="http://schemas.microsoft.com/office/drawing/2014/main" id="{B79945D3-F90D-21E9-BF9A-99467D463091}"/>
              </a:ext>
            </a:extLst>
          </p:cNvPr>
          <p:cNvSpPr>
            <a:spLocks noGrp="1"/>
          </p:cNvSpPr>
          <p:nvPr>
            <p:custDataLst>
              <p:tags r:id="rId21"/>
            </p:custDataLst>
          </p:nvPr>
        </p:nvSpPr>
        <p:spPr bwMode="gray">
          <a:xfrm>
            <a:off x="4953715" y="4217781"/>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5EE52BC-F823-40E8-93DB-CADB7056F059}" type="datetime'1'">
              <a:rPr sz="1000">
                <a:solidFill>
                  <a:schemeClr val="bg1"/>
                </a:solidFill>
                <a:effectLst/>
                <a:latin typeface="+mj-lt"/>
              </a:rPr>
              <a:pPr marL="0" lvl="0" indent="0" algn="ctr">
                <a:spcBef>
                  <a:spcPct val="0"/>
                </a:spcBef>
                <a:spcAft>
                  <a:spcPct val="0"/>
                </a:spcAft>
                <a:buNone/>
              </a:pPr>
              <a:t>1</a:t>
            </a:fld>
            <a:r>
              <a:rPr lang="el" sz="1000" b="0" i="0" u="none" baseline="0">
                <a:solidFill>
                  <a:schemeClr val="bg1"/>
                </a:solidFill>
                <a:effectLst/>
                <a:latin typeface="+mj-lt"/>
                <a:ea typeface="+mj-lt"/>
                <a:cs typeface="+mj-lt"/>
              </a:rPr>
              <a:t>9</a:t>
            </a:r>
            <a:endParaRPr lang="el" sz="1000" noProof="0" dirty="0">
              <a:solidFill>
                <a:schemeClr val="bg1"/>
              </a:solidFill>
              <a:latin typeface="+mj-lt"/>
            </a:endParaRPr>
          </a:p>
        </p:txBody>
      </p:sp>
      <p:sp>
        <p:nvSpPr>
          <p:cNvPr id="38" name="Text Placeholder 2">
            <a:extLst>
              <a:ext uri="{FF2B5EF4-FFF2-40B4-BE49-F238E27FC236}">
                <a16:creationId xmlns:a16="http://schemas.microsoft.com/office/drawing/2014/main" id="{DA1CDC49-3191-3788-CF75-35CE4D437B55}"/>
              </a:ext>
            </a:extLst>
          </p:cNvPr>
          <p:cNvSpPr>
            <a:spLocks noGrp="1"/>
          </p:cNvSpPr>
          <p:nvPr>
            <p:custDataLst>
              <p:tags r:id="rId22"/>
            </p:custDataLst>
          </p:nvPr>
        </p:nvSpPr>
        <p:spPr bwMode="gray">
          <a:xfrm>
            <a:off x="4953715"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4</a:t>
            </a:r>
            <a:endParaRPr lang="el" sz="1000" noProof="0" dirty="0">
              <a:solidFill>
                <a:schemeClr val="bg1"/>
              </a:solidFill>
              <a:latin typeface="+mj-lt"/>
            </a:endParaRPr>
          </a:p>
        </p:txBody>
      </p:sp>
      <p:sp>
        <p:nvSpPr>
          <p:cNvPr id="39" name="Text Placeholder 2">
            <a:extLst>
              <a:ext uri="{FF2B5EF4-FFF2-40B4-BE49-F238E27FC236}">
                <a16:creationId xmlns:a16="http://schemas.microsoft.com/office/drawing/2014/main" id="{46269636-AD16-4C81-7C25-B3010CE30C5B}"/>
              </a:ext>
            </a:extLst>
          </p:cNvPr>
          <p:cNvSpPr>
            <a:spLocks noGrp="1"/>
          </p:cNvSpPr>
          <p:nvPr>
            <p:custDataLst>
              <p:tags r:id="rId23"/>
            </p:custDataLst>
          </p:nvPr>
        </p:nvSpPr>
        <p:spPr bwMode="gray">
          <a:xfrm>
            <a:off x="6170330" y="4217781"/>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18</a:t>
            </a:r>
            <a:endParaRPr lang="el" sz="1000" noProof="0" dirty="0">
              <a:solidFill>
                <a:schemeClr val="bg1"/>
              </a:solidFill>
              <a:latin typeface="+mj-lt"/>
            </a:endParaRPr>
          </a:p>
        </p:txBody>
      </p:sp>
      <p:sp>
        <p:nvSpPr>
          <p:cNvPr id="42" name="Text Placeholder 2">
            <a:extLst>
              <a:ext uri="{FF2B5EF4-FFF2-40B4-BE49-F238E27FC236}">
                <a16:creationId xmlns:a16="http://schemas.microsoft.com/office/drawing/2014/main" id="{6B80FC37-F17F-D1A9-FC42-5B5F936841FC}"/>
              </a:ext>
            </a:extLst>
          </p:cNvPr>
          <p:cNvSpPr>
            <a:spLocks noGrp="1"/>
          </p:cNvSpPr>
          <p:nvPr>
            <p:custDataLst>
              <p:tags r:id="rId24"/>
            </p:custDataLst>
          </p:nvPr>
        </p:nvSpPr>
        <p:spPr bwMode="gray">
          <a:xfrm>
            <a:off x="6170330"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4</a:t>
            </a:r>
            <a:endParaRPr lang="el" sz="1000" noProof="0" dirty="0">
              <a:solidFill>
                <a:schemeClr val="bg1"/>
              </a:solidFill>
              <a:latin typeface="+mj-lt"/>
            </a:endParaRPr>
          </a:p>
        </p:txBody>
      </p:sp>
      <p:sp>
        <p:nvSpPr>
          <p:cNvPr id="46" name="Text Placeholder 2">
            <a:extLst>
              <a:ext uri="{FF2B5EF4-FFF2-40B4-BE49-F238E27FC236}">
                <a16:creationId xmlns:a16="http://schemas.microsoft.com/office/drawing/2014/main" id="{2A636D5F-3C3B-C04A-1DB1-CE2877A8DFF5}"/>
              </a:ext>
            </a:extLst>
          </p:cNvPr>
          <p:cNvSpPr>
            <a:spLocks noGrp="1"/>
          </p:cNvSpPr>
          <p:nvPr>
            <p:custDataLst>
              <p:tags r:id="rId25"/>
            </p:custDataLst>
          </p:nvPr>
        </p:nvSpPr>
        <p:spPr bwMode="gray">
          <a:xfrm>
            <a:off x="7388013"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3</a:t>
            </a:r>
            <a:endParaRPr lang="el" sz="1000" noProof="0" dirty="0">
              <a:solidFill>
                <a:schemeClr val="bg1"/>
              </a:solidFill>
              <a:latin typeface="+mj-lt"/>
            </a:endParaRPr>
          </a:p>
        </p:txBody>
      </p:sp>
      <p:sp>
        <p:nvSpPr>
          <p:cNvPr id="51" name="Text Placeholder 2">
            <a:extLst>
              <a:ext uri="{FF2B5EF4-FFF2-40B4-BE49-F238E27FC236}">
                <a16:creationId xmlns:a16="http://schemas.microsoft.com/office/drawing/2014/main" id="{E949B65B-B0DF-8D59-5840-DA67A9877978}"/>
              </a:ext>
            </a:extLst>
          </p:cNvPr>
          <p:cNvSpPr>
            <a:spLocks noGrp="1"/>
          </p:cNvSpPr>
          <p:nvPr>
            <p:custDataLst>
              <p:tags r:id="rId26"/>
            </p:custDataLst>
          </p:nvPr>
        </p:nvSpPr>
        <p:spPr bwMode="gray">
          <a:xfrm>
            <a:off x="7388013" y="477139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4</a:t>
            </a:r>
            <a:endParaRPr lang="el" sz="1000" noProof="0" dirty="0">
              <a:solidFill>
                <a:schemeClr val="bg1"/>
              </a:solidFill>
              <a:latin typeface="+mj-lt"/>
            </a:endParaRPr>
          </a:p>
        </p:txBody>
      </p:sp>
      <p:cxnSp>
        <p:nvCxnSpPr>
          <p:cNvPr id="53" name="Straight Connector 52">
            <a:extLst>
              <a:ext uri="{FF2B5EF4-FFF2-40B4-BE49-F238E27FC236}">
                <a16:creationId xmlns:a16="http://schemas.microsoft.com/office/drawing/2014/main" id="{F25A64C9-8EAE-1F40-E150-DB1E08ECB59F}"/>
              </a:ext>
            </a:extLst>
          </p:cNvPr>
          <p:cNvCxnSpPr/>
          <p:nvPr>
            <p:custDataLst>
              <p:tags r:id="rId27"/>
            </p:custDataLst>
          </p:nvPr>
        </p:nvCxnSpPr>
        <p:spPr bwMode="auto">
          <a:xfrm flipV="1">
            <a:off x="1375327" y="3069390"/>
            <a:ext cx="0" cy="85725"/>
          </a:xfrm>
          <a:prstGeom prst="line">
            <a:avLst/>
          </a:prstGeom>
          <a:ln w="6350" cap="flat" cmpd="sng" algn="ctr">
            <a:solidFill>
              <a:schemeClr val="accent4"/>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Arrow Connector 38">
            <a:extLst>
              <a:ext uri="{FF2B5EF4-FFF2-40B4-BE49-F238E27FC236}">
                <a16:creationId xmlns:a16="http://schemas.microsoft.com/office/drawing/2014/main" id="{5FF57316-4670-C9F5-DF19-526F862ED913}"/>
              </a:ext>
            </a:extLst>
          </p:cNvPr>
          <p:cNvCxnSpPr>
            <a:cxnSpLocks/>
          </p:cNvCxnSpPr>
          <p:nvPr/>
        </p:nvCxnSpPr>
        <p:spPr>
          <a:xfrm>
            <a:off x="1370937" y="3069390"/>
            <a:ext cx="2436813" cy="1563429"/>
          </a:xfrm>
          <a:prstGeom prst="bentConnector3">
            <a:avLst>
              <a:gd name="adj1" fmla="val 100733"/>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62" name="Straight Arrow Connector 38">
            <a:extLst>
              <a:ext uri="{FF2B5EF4-FFF2-40B4-BE49-F238E27FC236}">
                <a16:creationId xmlns:a16="http://schemas.microsoft.com/office/drawing/2014/main" id="{837D9076-4189-C4FD-85B1-132B0CCECFE5}"/>
              </a:ext>
            </a:extLst>
          </p:cNvPr>
          <p:cNvCxnSpPr>
            <a:cxnSpLocks/>
          </p:cNvCxnSpPr>
          <p:nvPr/>
        </p:nvCxnSpPr>
        <p:spPr>
          <a:xfrm>
            <a:off x="2606574" y="3072565"/>
            <a:ext cx="0" cy="130175"/>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66" name="Text Placeholder 2">
            <a:extLst>
              <a:ext uri="{FF2B5EF4-FFF2-40B4-BE49-F238E27FC236}">
                <a16:creationId xmlns:a16="http://schemas.microsoft.com/office/drawing/2014/main" id="{4DEA53FD-F288-1AFA-D356-B58C395827C2}"/>
              </a:ext>
            </a:extLst>
          </p:cNvPr>
          <p:cNvSpPr>
            <a:spLocks noGrp="1"/>
          </p:cNvSpPr>
          <p:nvPr>
            <p:custDataLst>
              <p:tags r:id="rId28"/>
            </p:custDataLst>
          </p:nvPr>
        </p:nvSpPr>
        <p:spPr bwMode="auto">
          <a:xfrm>
            <a:off x="1775831" y="2867586"/>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200" b="0" i="0" u="none" baseline="0">
                <a:effectLst/>
              </a:rPr>
              <a:t>-4%</a:t>
            </a:r>
            <a:endParaRPr lang="el" sz="1200" noProof="0" dirty="0"/>
          </a:p>
        </p:txBody>
      </p:sp>
      <p:sp>
        <p:nvSpPr>
          <p:cNvPr id="67" name="Text Placeholder 2">
            <a:extLst>
              <a:ext uri="{FF2B5EF4-FFF2-40B4-BE49-F238E27FC236}">
                <a16:creationId xmlns:a16="http://schemas.microsoft.com/office/drawing/2014/main" id="{4EE8A8C1-8597-4876-E09C-D3857007EDEC}"/>
              </a:ext>
            </a:extLst>
          </p:cNvPr>
          <p:cNvSpPr>
            <a:spLocks noGrp="1"/>
          </p:cNvSpPr>
          <p:nvPr>
            <p:custDataLst>
              <p:tags r:id="rId29"/>
            </p:custDataLst>
          </p:nvPr>
        </p:nvSpPr>
        <p:spPr bwMode="auto">
          <a:xfrm>
            <a:off x="3004008" y="2867586"/>
            <a:ext cx="392113" cy="39240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200" b="0" i="0" u="none" baseline="0">
                <a:effectLst/>
              </a:rPr>
              <a:t>-80%</a:t>
            </a:r>
            <a:endParaRPr lang="el" sz="1200" noProof="0" dirty="0"/>
          </a:p>
        </p:txBody>
      </p:sp>
      <p:sp>
        <p:nvSpPr>
          <p:cNvPr id="68" name="Text Placeholder 2">
            <a:extLst>
              <a:ext uri="{FF2B5EF4-FFF2-40B4-BE49-F238E27FC236}">
                <a16:creationId xmlns:a16="http://schemas.microsoft.com/office/drawing/2014/main" id="{C5291F00-E24B-B139-6024-C0D5B097E97E}"/>
              </a:ext>
            </a:extLst>
          </p:cNvPr>
          <p:cNvSpPr>
            <a:spLocks noGrp="1"/>
          </p:cNvSpPr>
          <p:nvPr>
            <p:custDataLst>
              <p:tags r:id="rId30"/>
            </p:custDataLst>
          </p:nvPr>
        </p:nvSpPr>
        <p:spPr bwMode="gray">
          <a:xfrm>
            <a:off x="3717029" y="5082945"/>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3</a:t>
            </a:r>
            <a:endParaRPr lang="el" sz="1000" noProof="0" dirty="0">
              <a:solidFill>
                <a:schemeClr val="bg1"/>
              </a:solidFill>
              <a:latin typeface="+mj-lt"/>
            </a:endParaRPr>
          </a:p>
        </p:txBody>
      </p:sp>
      <p:sp>
        <p:nvSpPr>
          <p:cNvPr id="69" name="Text Placeholder 2">
            <a:extLst>
              <a:ext uri="{FF2B5EF4-FFF2-40B4-BE49-F238E27FC236}">
                <a16:creationId xmlns:a16="http://schemas.microsoft.com/office/drawing/2014/main" id="{BC445731-C780-0BEF-FA30-18CB8C6DD646}"/>
              </a:ext>
            </a:extLst>
          </p:cNvPr>
          <p:cNvSpPr>
            <a:spLocks noGrp="1"/>
          </p:cNvSpPr>
          <p:nvPr>
            <p:custDataLst>
              <p:tags r:id="rId31"/>
            </p:custDataLst>
          </p:nvPr>
        </p:nvSpPr>
        <p:spPr bwMode="gray">
          <a:xfrm>
            <a:off x="1257274" y="431631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fld id="{B5EE52BC-F823-40E8-93DB-CADB7056F059}" type="datetime'1'">
              <a:rPr sz="1000">
                <a:solidFill>
                  <a:schemeClr val="bg1"/>
                </a:solidFill>
                <a:effectLst/>
                <a:latin typeface="+mj-lt"/>
              </a:rPr>
              <a:pPr marL="0" lvl="0" indent="0" algn="ctr">
                <a:spcBef>
                  <a:spcPct val="0"/>
                </a:spcBef>
                <a:spcAft>
                  <a:spcPct val="0"/>
                </a:spcAft>
                <a:buNone/>
              </a:pPr>
              <a:t>1</a:t>
            </a:fld>
            <a:r>
              <a:rPr lang="el" sz="1000" b="0" i="0" u="none" baseline="0">
                <a:solidFill>
                  <a:schemeClr val="bg1"/>
                </a:solidFill>
                <a:effectLst/>
                <a:latin typeface="+mj-lt"/>
                <a:ea typeface="+mj-lt"/>
                <a:cs typeface="+mj-lt"/>
              </a:rPr>
              <a:t>9</a:t>
            </a:r>
            <a:endParaRPr lang="el" sz="1000" noProof="0" dirty="0">
              <a:solidFill>
                <a:schemeClr val="bg1"/>
              </a:solidFill>
              <a:latin typeface="+mj-lt"/>
            </a:endParaRPr>
          </a:p>
        </p:txBody>
      </p:sp>
      <p:sp>
        <p:nvSpPr>
          <p:cNvPr id="70" name="Text Placeholder 2">
            <a:extLst>
              <a:ext uri="{FF2B5EF4-FFF2-40B4-BE49-F238E27FC236}">
                <a16:creationId xmlns:a16="http://schemas.microsoft.com/office/drawing/2014/main" id="{A55EDF81-329C-C056-052F-EA7F81BB936F}"/>
              </a:ext>
            </a:extLst>
          </p:cNvPr>
          <p:cNvSpPr>
            <a:spLocks noGrp="1"/>
          </p:cNvSpPr>
          <p:nvPr>
            <p:custDataLst>
              <p:tags r:id="rId32"/>
            </p:custDataLst>
          </p:nvPr>
        </p:nvSpPr>
        <p:spPr bwMode="gray">
          <a:xfrm>
            <a:off x="2473889" y="4316310"/>
            <a:ext cx="216000" cy="216000"/>
          </a:xfrm>
          <a:prstGeom prst="ellipse">
            <a:avLst/>
          </a:prstGeom>
          <a:noFill/>
          <a:ln>
            <a:noFill/>
          </a:ln>
          <a:effectLst/>
        </p:spPr>
        <p:txBody>
          <a:bodyPr vert="horz" wrap="none" lIns="25400" tIns="0" rIns="2540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lvl="0" indent="0" algn="ctr" rtl="0">
              <a:spcBef>
                <a:spcPct val="0"/>
              </a:spcBef>
              <a:spcAft>
                <a:spcPct val="0"/>
              </a:spcAft>
              <a:buNone/>
            </a:pPr>
            <a:r>
              <a:rPr lang="el" sz="1000" b="0" i="0" u="none" baseline="0">
                <a:solidFill>
                  <a:schemeClr val="bg1"/>
                </a:solidFill>
                <a:effectLst/>
                <a:latin typeface="+mj-lt"/>
                <a:ea typeface="+mj-lt"/>
                <a:cs typeface="+mj-lt"/>
              </a:rPr>
              <a:t>18</a:t>
            </a:r>
            <a:endParaRPr lang="el" sz="1000" noProof="0" dirty="0">
              <a:solidFill>
                <a:schemeClr val="bg1"/>
              </a:solidFill>
              <a:latin typeface="+mj-lt"/>
            </a:endParaRPr>
          </a:p>
        </p:txBody>
      </p:sp>
      <p:sp>
        <p:nvSpPr>
          <p:cNvPr id="71" name="TextBox 70">
            <a:extLst>
              <a:ext uri="{FF2B5EF4-FFF2-40B4-BE49-F238E27FC236}">
                <a16:creationId xmlns:a16="http://schemas.microsoft.com/office/drawing/2014/main" id="{4EEF0CE7-B606-3AB6-AD92-2133E8838977}"/>
              </a:ext>
            </a:extLst>
          </p:cNvPr>
          <p:cNvSpPr txBox="1"/>
          <p:nvPr/>
        </p:nvSpPr>
        <p:spPr>
          <a:xfrm>
            <a:off x="941522" y="5521592"/>
            <a:ext cx="858830" cy="307777"/>
          </a:xfrm>
          <a:prstGeom prst="rect">
            <a:avLst/>
          </a:prstGeom>
          <a:noFill/>
        </p:spPr>
        <p:txBody>
          <a:bodyPr wrap="square" lIns="0" tIns="0" rIns="0" bIns="0" rtlCol="0">
            <a:spAutoFit/>
          </a:bodyPr>
          <a:lstStyle/>
          <a:p>
            <a:pPr lvl="0" algn="ctr" defTabSz="914400" rtl="0">
              <a:defRPr/>
            </a:pPr>
            <a:r>
              <a:rPr lang="el" sz="1000" b="0" i="0" u="none" baseline="0"/>
              <a:t>Παλαιό - λειτουργία με ντίζελ</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4" name="TextBox 73">
            <a:extLst>
              <a:ext uri="{FF2B5EF4-FFF2-40B4-BE49-F238E27FC236}">
                <a16:creationId xmlns:a16="http://schemas.microsoft.com/office/drawing/2014/main" id="{EF8A1DC9-3F2E-9380-CBEB-54C73F7D2362}"/>
              </a:ext>
            </a:extLst>
          </p:cNvPr>
          <p:cNvSpPr txBox="1"/>
          <p:nvPr/>
        </p:nvSpPr>
        <p:spPr>
          <a:xfrm>
            <a:off x="2164460" y="5521592"/>
            <a:ext cx="858830" cy="307777"/>
          </a:xfrm>
          <a:prstGeom prst="rect">
            <a:avLst/>
          </a:prstGeom>
          <a:noFill/>
        </p:spPr>
        <p:txBody>
          <a:bodyPr wrap="square" lIns="0" tIns="0" rIns="0" bIns="0" rtlCol="0">
            <a:spAutoFit/>
          </a:bodyPr>
          <a:lstStyle/>
          <a:p>
            <a:pPr lvl="0" algn="ctr" defTabSz="914400" rtl="0">
              <a:defRPr/>
            </a:pPr>
            <a:r>
              <a:rPr lang="el" sz="1000" b="0" i="0" u="none" baseline="0"/>
              <a:t>Νέο - λειτουργία με ντίζελ</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8" name="TextBox 77">
            <a:extLst>
              <a:ext uri="{FF2B5EF4-FFF2-40B4-BE49-F238E27FC236}">
                <a16:creationId xmlns:a16="http://schemas.microsoft.com/office/drawing/2014/main" id="{B2AC4E2F-DECB-8370-A27B-A9810E228DD8}"/>
              </a:ext>
            </a:extLst>
          </p:cNvPr>
          <p:cNvSpPr txBox="1"/>
          <p:nvPr/>
        </p:nvSpPr>
        <p:spPr>
          <a:xfrm>
            <a:off x="3396121" y="5521592"/>
            <a:ext cx="858830" cy="307777"/>
          </a:xfrm>
          <a:prstGeom prst="rect">
            <a:avLst/>
          </a:prstGeom>
          <a:noFill/>
        </p:spPr>
        <p:txBody>
          <a:bodyPr wrap="square" lIns="0" tIns="0" rIns="0" bIns="0" rtlCol="0">
            <a:spAutoFit/>
          </a:bodyPr>
          <a:lstStyle/>
          <a:p>
            <a:pPr lvl="0" algn="ctr" defTabSz="914400" rtl="0">
              <a:defRPr/>
            </a:pPr>
            <a:r>
              <a:rPr lang="el" sz="1000" b="0" i="0" u="none" baseline="0"/>
              <a:t>Νέο - λειτουργία με HVO</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79" name="TextBox 78">
            <a:extLst>
              <a:ext uri="{FF2B5EF4-FFF2-40B4-BE49-F238E27FC236}">
                <a16:creationId xmlns:a16="http://schemas.microsoft.com/office/drawing/2014/main" id="{B1F7D425-9867-1D3A-CAB5-6E70CDE62423}"/>
              </a:ext>
            </a:extLst>
          </p:cNvPr>
          <p:cNvSpPr txBox="1"/>
          <p:nvPr/>
        </p:nvSpPr>
        <p:spPr>
          <a:xfrm>
            <a:off x="4613278" y="5521592"/>
            <a:ext cx="858830" cy="307777"/>
          </a:xfrm>
          <a:prstGeom prst="rect">
            <a:avLst/>
          </a:prstGeom>
          <a:noFill/>
        </p:spPr>
        <p:txBody>
          <a:bodyPr wrap="square" lIns="0" tIns="0" rIns="0" bIns="0" rtlCol="0">
            <a:spAutoFit/>
          </a:bodyPr>
          <a:lstStyle/>
          <a:p>
            <a:pPr lvl="0" algn="ctr" defTabSz="914400" rtl="0">
              <a:defRPr/>
            </a:pPr>
            <a:r>
              <a:rPr lang="el" sz="1000" b="0" i="0" u="none" baseline="0"/>
              <a:t>Παλαιό - λειτουργία με ντίζελ</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80" name="TextBox 79">
            <a:extLst>
              <a:ext uri="{FF2B5EF4-FFF2-40B4-BE49-F238E27FC236}">
                <a16:creationId xmlns:a16="http://schemas.microsoft.com/office/drawing/2014/main" id="{8780F62A-1197-9527-63BC-DDA248A96C7D}"/>
              </a:ext>
            </a:extLst>
          </p:cNvPr>
          <p:cNvSpPr txBox="1"/>
          <p:nvPr/>
        </p:nvSpPr>
        <p:spPr>
          <a:xfrm>
            <a:off x="5836216" y="5521592"/>
            <a:ext cx="858830" cy="307777"/>
          </a:xfrm>
          <a:prstGeom prst="rect">
            <a:avLst/>
          </a:prstGeom>
          <a:noFill/>
        </p:spPr>
        <p:txBody>
          <a:bodyPr wrap="square" lIns="0" tIns="0" rIns="0" bIns="0" rtlCol="0">
            <a:spAutoFit/>
          </a:bodyPr>
          <a:lstStyle/>
          <a:p>
            <a:pPr lvl="0" algn="ctr" defTabSz="914400" rtl="0">
              <a:defRPr/>
            </a:pPr>
            <a:r>
              <a:rPr lang="el" sz="1000" b="0" i="0" u="none" baseline="0"/>
              <a:t>Νέο - λειτουργία με ντίζελ</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sp>
        <p:nvSpPr>
          <p:cNvPr id="82" name="TextBox 81">
            <a:extLst>
              <a:ext uri="{FF2B5EF4-FFF2-40B4-BE49-F238E27FC236}">
                <a16:creationId xmlns:a16="http://schemas.microsoft.com/office/drawing/2014/main" id="{1C909CD1-3B18-15EE-4572-79DC319A5355}"/>
              </a:ext>
            </a:extLst>
          </p:cNvPr>
          <p:cNvSpPr txBox="1"/>
          <p:nvPr/>
        </p:nvSpPr>
        <p:spPr>
          <a:xfrm>
            <a:off x="7067877" y="5521592"/>
            <a:ext cx="858830" cy="307777"/>
          </a:xfrm>
          <a:prstGeom prst="rect">
            <a:avLst/>
          </a:prstGeom>
          <a:noFill/>
        </p:spPr>
        <p:txBody>
          <a:bodyPr wrap="square" lIns="0" tIns="0" rIns="0" bIns="0" rtlCol="0">
            <a:spAutoFit/>
          </a:bodyPr>
          <a:lstStyle/>
          <a:p>
            <a:pPr lvl="0" algn="ctr" defTabSz="914400" rtl="0">
              <a:defRPr/>
            </a:pPr>
            <a:r>
              <a:rPr lang="el" sz="1000" b="0" i="0" u="none" baseline="0"/>
              <a:t>Νέο - λειτουργία με HVO</a:t>
            </a:r>
            <a:endParaRPr kumimoji="0" lang="el" sz="1000" i="0" u="none" strike="noStrike" kern="1200" cap="none" spc="0" normalizeH="0" baseline="0" noProof="0" dirty="0">
              <a:ln>
                <a:noFill/>
              </a:ln>
              <a:solidFill>
                <a:srgbClr val="28313F"/>
              </a:solidFill>
              <a:effectLst/>
              <a:uLnTx/>
              <a:uFillTx/>
              <a:latin typeface="Roboto Light"/>
              <a:ea typeface="+mn-ea"/>
              <a:cs typeface="+mn-cs"/>
            </a:endParaRPr>
          </a:p>
        </p:txBody>
      </p:sp>
      <p:pic>
        <p:nvPicPr>
          <p:cNvPr id="9" name="Picture 8" descr="A machine with wheels on it&#10;&#10;AI-generated content may be incorrect.">
            <a:extLst>
              <a:ext uri="{FF2B5EF4-FFF2-40B4-BE49-F238E27FC236}">
                <a16:creationId xmlns:a16="http://schemas.microsoft.com/office/drawing/2014/main" id="{647B6E5D-C83B-771E-2B0B-66F9F53EECC2}"/>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4022568" y="1639846"/>
            <a:ext cx="710457" cy="739590"/>
          </a:xfrm>
          <a:prstGeom prst="rect">
            <a:avLst/>
          </a:prstGeom>
        </p:spPr>
      </p:pic>
    </p:spTree>
    <p:extLst>
      <p:ext uri="{BB962C8B-B14F-4D97-AF65-F5344CB8AC3E}">
        <p14:creationId xmlns:p14="http://schemas.microsoft.com/office/powerpoint/2010/main" val="419478046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F3D6031-C32E-B3EF-00C8-FC8AF7903153}"/>
              </a:ext>
            </a:extLst>
          </p:cNvPr>
          <p:cNvSpPr txBox="1">
            <a:spLocks/>
          </p:cNvSpPr>
          <p:nvPr/>
        </p:nvSpPr>
        <p:spPr>
          <a:xfrm>
            <a:off x="7705619" y="0"/>
            <a:ext cx="4486382" cy="6441897"/>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noProof="0" dirty="0"/>
          </a:p>
        </p:txBody>
      </p:sp>
      <p:sp>
        <p:nvSpPr>
          <p:cNvPr id="2" name="Footer Placeholder 1">
            <a:extLst>
              <a:ext uri="{FF2B5EF4-FFF2-40B4-BE49-F238E27FC236}">
                <a16:creationId xmlns:a16="http://schemas.microsoft.com/office/drawing/2014/main" id="{1D7E9692-92A1-BA35-EADC-EB29BC96A734}"/>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0B238A0D-0B72-8C06-2384-D456FB88F9F4}"/>
              </a:ext>
            </a:extLst>
          </p:cNvPr>
          <p:cNvSpPr>
            <a:spLocks noGrp="1"/>
          </p:cNvSpPr>
          <p:nvPr>
            <p:ph type="sldNum" sz="quarter" idx="22"/>
          </p:nvPr>
        </p:nvSpPr>
        <p:spPr/>
        <p:txBody>
          <a:bodyPr/>
          <a:lstStyle/>
          <a:p>
            <a:pPr algn="l" rtl="0"/>
            <a:fld id="{6C385236-B7BA-4938-9EA6-6DEC8CA653D7}" type="slidenum">
              <a:rPr/>
              <a:pPr/>
              <a:t>31</a:t>
            </a:fld>
            <a:endParaRPr lang="el" noProof="0" dirty="0"/>
          </a:p>
        </p:txBody>
      </p:sp>
      <p:sp>
        <p:nvSpPr>
          <p:cNvPr id="4" name="Content Placeholder 3">
            <a:extLst>
              <a:ext uri="{FF2B5EF4-FFF2-40B4-BE49-F238E27FC236}">
                <a16:creationId xmlns:a16="http://schemas.microsoft.com/office/drawing/2014/main" id="{1566C407-6B3B-2EFF-20D6-4C8587E797C5}"/>
              </a:ext>
            </a:extLst>
          </p:cNvPr>
          <p:cNvSpPr>
            <a:spLocks noGrp="1"/>
          </p:cNvSpPr>
          <p:nvPr>
            <p:ph sz="quarter" idx="18"/>
          </p:nvPr>
        </p:nvSpPr>
        <p:spPr>
          <a:xfrm>
            <a:off x="479425" y="1412875"/>
            <a:ext cx="6685463" cy="3323077"/>
          </a:xfrm>
          <a:noFill/>
          <a:effectLst/>
        </p:spPr>
        <p:txBody>
          <a:bodyPr lIns="0" tIns="0" rIns="0" bIns="0"/>
          <a:lstStyle/>
          <a:p>
            <a:pPr marL="0" indent="0" algn="l" rtl="0">
              <a:lnSpc>
                <a:spcPct val="120000"/>
              </a:lnSpc>
              <a:buNone/>
            </a:pPr>
            <a:r>
              <a:rPr lang="el" sz="1200" b="0" i="0" u="none" baseline="0" dirty="0"/>
              <a:t>Οι λέβητες της Nilfisk δοκιμάζονται σύμφωνα με τις απαιτήσεις της ΕΕ.</a:t>
            </a:r>
          </a:p>
          <a:p>
            <a:pPr marL="0" indent="0" algn="l" rtl="0">
              <a:lnSpc>
                <a:spcPct val="120000"/>
              </a:lnSpc>
              <a:buNone/>
            </a:pPr>
            <a:r>
              <a:rPr lang="el" sz="1200" b="0" i="0" u="none" baseline="0" dirty="0"/>
              <a:t>Οι βαθμολογίες αποδοτικότητας είναι:</a:t>
            </a:r>
          </a:p>
          <a:p>
            <a:pPr algn="l" rtl="0">
              <a:lnSpc>
                <a:spcPct val="120000"/>
              </a:lnSpc>
            </a:pPr>
            <a:r>
              <a:rPr lang="el" sz="1200" b="0" i="0" u="none" baseline="0" dirty="0"/>
              <a:t>Ενεργειακά αποδοτικός λέβητας ~ 96% αποδοτικότητα (MH35-85)</a:t>
            </a:r>
          </a:p>
          <a:p>
            <a:pPr algn="l" rtl="0">
              <a:lnSpc>
                <a:spcPct val="120000"/>
              </a:lnSpc>
            </a:pPr>
            <a:r>
              <a:rPr lang="el" sz="1200" b="0" i="0" u="none" baseline="0" dirty="0"/>
              <a:t>Λέβητας EcoPower ~ 92% αποδοτικότητα (MH20-70)</a:t>
            </a:r>
          </a:p>
          <a:p>
            <a:pPr algn="l" rtl="0">
              <a:lnSpc>
                <a:spcPct val="120000"/>
              </a:lnSpc>
              <a:buFontTx/>
              <a:buChar char="-"/>
            </a:pPr>
            <a:endParaRPr lang="el" sz="1200" noProof="0" dirty="0"/>
          </a:p>
          <a:p>
            <a:pPr marL="0" indent="0" algn="l" rtl="0">
              <a:lnSpc>
                <a:spcPct val="120000"/>
              </a:lnSpc>
              <a:buNone/>
            </a:pPr>
            <a:r>
              <a:rPr lang="el" sz="1200" b="0" i="0" u="none" baseline="0" dirty="0"/>
              <a:t>Υψηλότερη αποδοτικότητα = χαμηλότερη κατανάλωση καυσίμου = εξοικονόμηση κόστους</a:t>
            </a:r>
          </a:p>
          <a:p>
            <a:pPr marL="0" indent="0" algn="l" rtl="0">
              <a:lnSpc>
                <a:spcPct val="120000"/>
              </a:lnSpc>
              <a:buNone/>
            </a:pPr>
            <a:r>
              <a:rPr lang="el" sz="1200" b="0" i="0" u="none" baseline="0" dirty="0"/>
              <a:t>Υψηλότερη αποδοτικότητα = πιο σταθερή θερμοκρασία = ταχύτερος καθαρισμός/εξοικονόμηση χρημάτων/ενέργειας</a:t>
            </a:r>
          </a:p>
          <a:p>
            <a:pPr marL="0" indent="0" algn="l" rtl="0">
              <a:lnSpc>
                <a:spcPct val="120000"/>
              </a:lnSpc>
              <a:buNone/>
            </a:pPr>
            <a:endParaRPr lang="el" sz="1200" noProof="0" dirty="0"/>
          </a:p>
          <a:p>
            <a:pPr marL="0" indent="0" algn="l" rtl="0">
              <a:lnSpc>
                <a:spcPct val="120000"/>
              </a:lnSpc>
              <a:buNone/>
            </a:pPr>
            <a:r>
              <a:rPr lang="el" sz="1200" b="0" i="0" u="none" baseline="0" dirty="0"/>
              <a:t>Επιπλέον, η υψηλή αποδοτικότητα σημαίνει καθαρότερη καύση με μειωμένη αιθάλη και ρύπανση. Όχι μόνο είναι καλό για το περιβάλλον, αλλά μειώνει και τις ανάγκες συντήρησης του πηνίου, μειώνοντας το κόστος σέρβις.</a:t>
            </a:r>
          </a:p>
        </p:txBody>
      </p:sp>
      <p:pic>
        <p:nvPicPr>
          <p:cNvPr id="8" name="Content Placeholder 7">
            <a:extLst>
              <a:ext uri="{FF2B5EF4-FFF2-40B4-BE49-F238E27FC236}">
                <a16:creationId xmlns:a16="http://schemas.microsoft.com/office/drawing/2014/main" id="{F959C39D-0813-83EB-DB71-FD355411AD6E}"/>
              </a:ext>
            </a:extLst>
          </p:cNvPr>
          <p:cNvPicPr>
            <a:picLocks noGrp="1" noChangeAspect="1"/>
          </p:cNvPicPr>
          <p:nvPr>
            <p:ph sz="quarter" idx="23"/>
          </p:nvPr>
        </p:nvPicPr>
        <p:blipFill>
          <a:blip r:embed="rId2"/>
          <a:stretch>
            <a:fillRect/>
          </a:stretch>
        </p:blipFill>
        <p:spPr>
          <a:xfrm>
            <a:off x="8230401" y="225352"/>
            <a:ext cx="2641715" cy="2598408"/>
          </a:xfrm>
          <a:prstGeom prst="rect">
            <a:avLst/>
          </a:prstGeom>
          <a:effectLst/>
        </p:spPr>
      </p:pic>
      <p:sp>
        <p:nvSpPr>
          <p:cNvPr id="6" name="Text Placeholder 5">
            <a:extLst>
              <a:ext uri="{FF2B5EF4-FFF2-40B4-BE49-F238E27FC236}">
                <a16:creationId xmlns:a16="http://schemas.microsoft.com/office/drawing/2014/main" id="{46582446-6BFB-B63B-5143-EBC668B3FD93}"/>
              </a:ext>
            </a:extLst>
          </p:cNvPr>
          <p:cNvSpPr>
            <a:spLocks noGrp="1"/>
          </p:cNvSpPr>
          <p:nvPr>
            <p:ph type="body" sz="quarter" idx="14"/>
          </p:nvPr>
        </p:nvSpPr>
        <p:spPr>
          <a:xfrm>
            <a:off x="495370" y="898810"/>
            <a:ext cx="11235102" cy="376456"/>
          </a:xfrm>
        </p:spPr>
        <p:txBody>
          <a:bodyPr/>
          <a:lstStyle/>
          <a:p>
            <a:pPr algn="l" rtl="0"/>
            <a:r>
              <a:rPr lang="el" b="0" i="0" u="none" baseline="0" dirty="0"/>
              <a:t>Οι λέβητες της Nilfisk δοκιμάζονται σύμφωνα με τις απαιτήσεις της EUnited  </a:t>
            </a:r>
          </a:p>
        </p:txBody>
      </p:sp>
      <p:sp>
        <p:nvSpPr>
          <p:cNvPr id="7" name="Title 6">
            <a:extLst>
              <a:ext uri="{FF2B5EF4-FFF2-40B4-BE49-F238E27FC236}">
                <a16:creationId xmlns:a16="http://schemas.microsoft.com/office/drawing/2014/main" id="{7286B85F-C7C8-8630-78B0-19BD256D7F06}"/>
              </a:ext>
            </a:extLst>
          </p:cNvPr>
          <p:cNvSpPr>
            <a:spLocks noGrp="1"/>
          </p:cNvSpPr>
          <p:nvPr>
            <p:ph type="title"/>
          </p:nvPr>
        </p:nvSpPr>
        <p:spPr>
          <a:xfrm>
            <a:off x="475521" y="373188"/>
            <a:ext cx="11233150" cy="388013"/>
          </a:xfrm>
        </p:spPr>
        <p:txBody>
          <a:bodyPr/>
          <a:lstStyle/>
          <a:p>
            <a:pPr algn="l" rtl="0"/>
            <a:r>
              <a:rPr lang="el" b="1" i="0" u="none" baseline="0" dirty="0"/>
              <a:t>Εγκεκριμένος λέβητας υψηλής απόδοσης </a:t>
            </a:r>
          </a:p>
        </p:txBody>
      </p:sp>
      <p:sp>
        <p:nvSpPr>
          <p:cNvPr id="9" name="Content Placeholder 3">
            <a:extLst>
              <a:ext uri="{FF2B5EF4-FFF2-40B4-BE49-F238E27FC236}">
                <a16:creationId xmlns:a16="http://schemas.microsoft.com/office/drawing/2014/main" id="{7D3379C8-B2F4-9DC0-CE18-07A8E45D9919}"/>
              </a:ext>
            </a:extLst>
          </p:cNvPr>
          <p:cNvSpPr txBox="1">
            <a:spLocks/>
          </p:cNvSpPr>
          <p:nvPr/>
        </p:nvSpPr>
        <p:spPr>
          <a:xfrm>
            <a:off x="8230401" y="2823760"/>
            <a:ext cx="3500071" cy="2913171"/>
          </a:xfrm>
          <a:prstGeom prst="rect">
            <a:avLst/>
          </a:prstGeom>
          <a:noFill/>
          <a:effectLst/>
        </p:spPr>
        <p:txBody>
          <a:bodyPr vert="horz" lIns="0" tIns="0" rIns="0" bIns="0" rtlCol="0">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lnSpc>
                <a:spcPct val="120000"/>
              </a:lnSpc>
              <a:buFont typeface="Arial" panose="020B0604020202020204" pitchFamily="34" charset="0"/>
              <a:buNone/>
            </a:pPr>
            <a:r>
              <a:rPr lang="el" sz="1200" b="1" i="0" u="none" baseline="0" dirty="0">
                <a:latin typeface="+mj-lt"/>
                <a:ea typeface="+mj-lt"/>
                <a:cs typeface="+mj-lt"/>
              </a:rPr>
              <a:t>Σήμανση EUnited Cleaning:</a:t>
            </a:r>
          </a:p>
          <a:p>
            <a:pPr marL="0" indent="0" algn="l" rtl="0">
              <a:lnSpc>
                <a:spcPct val="120000"/>
              </a:lnSpc>
              <a:buFont typeface="Arial" panose="020B0604020202020204" pitchFamily="34" charset="0"/>
              <a:buNone/>
            </a:pPr>
            <a:endParaRPr lang="el" sz="1200" b="1" noProof="0" dirty="0">
              <a:latin typeface="+mj-lt"/>
            </a:endParaRPr>
          </a:p>
          <a:p>
            <a:pPr marL="0" indent="0" algn="l" rtl="0">
              <a:lnSpc>
                <a:spcPct val="120000"/>
              </a:lnSpc>
              <a:buFont typeface="Arial" panose="020B0604020202020204" pitchFamily="34" charset="0"/>
              <a:buNone/>
            </a:pPr>
            <a:r>
              <a:rPr lang="el" sz="1200" b="0" i="0" u="none" baseline="0" dirty="0"/>
              <a:t>«Η σήμανση του πλυστικού μηχανήματος υψηλής πίεσης της </a:t>
            </a:r>
            <a:r>
              <a:rPr lang="el" sz="1200" b="0" i="0" u="none" baseline="0" dirty="0">
                <a:latin typeface="Roboto Medium" panose="02000000000000000000" pitchFamily="2" charset="0"/>
                <a:ea typeface="Roboto Medium" panose="02000000000000000000" pitchFamily="2" charset="0"/>
                <a:cs typeface="Roboto Medium" panose="02000000000000000000" pitchFamily="2" charset="0"/>
              </a:rPr>
              <a:t>EUnited Cleaning είναι μια σφραγίδα έγκρισης ότι ο υψηλής απόδοσης καυστήρας</a:t>
            </a:r>
            <a:r>
              <a:rPr lang="el" sz="1200" b="0" i="0" u="none" baseline="0" dirty="0"/>
              <a:t> του δοκιμασμένου σταθερού </a:t>
            </a:r>
            <a:br>
              <a:rPr lang="el" sz="1200" dirty="0"/>
            </a:br>
            <a:r>
              <a:rPr lang="el" sz="1200" b="0" i="0" u="none" baseline="0" dirty="0"/>
              <a:t>ή ημισταθερού πλυστικού μηχανήματος υψηλής πίεσης με θέρμανση λαδιού </a:t>
            </a:r>
            <a:r>
              <a:rPr lang="el" sz="1200" b="0" i="0" u="none" baseline="0" dirty="0">
                <a:latin typeface="Roboto Medium" panose="02000000000000000000" pitchFamily="2" charset="0"/>
                <a:ea typeface="Roboto Medium" panose="02000000000000000000" pitchFamily="2" charset="0"/>
                <a:cs typeface="Roboto Medium" panose="02000000000000000000" pitchFamily="2" charset="0"/>
              </a:rPr>
              <a:t>πληροί εξαιρετικά υψηλές απαιτήσεις ασφάλειας όσον αφορά τη θερμική απώλεια καυσαερίων qA, τις εκπομπές CO και</a:t>
            </a:r>
            <a:r>
              <a:rPr lang="el" sz="1200" b="1" i="0" u="none" baseline="0" dirty="0">
                <a:latin typeface="Roboto Medium" panose="02000000000000000000" pitchFamily="2" charset="0"/>
                <a:ea typeface="Roboto Medium" panose="02000000000000000000" pitchFamily="2" charset="0"/>
                <a:cs typeface="Roboto Medium" panose="02000000000000000000" pitchFamily="2" charset="0"/>
              </a:rPr>
              <a:t> </a:t>
            </a:r>
            <a:r>
              <a:rPr lang="el" sz="1200" b="0" i="0" u="none" baseline="0" dirty="0"/>
              <a:t> τις εκπομπές σκόνης. Αυτές οι παράμετροι πρέπει να παρακολουθούνται προκειμένου να προστατεύεται ο χειριστής από οποιονδήποτε κίνδυνο που εκπέμπεται από την εξαγωγή του καυστήρα που είναι ενσωματωμένος στο πλυστικό μηχάνημα υψηλής πίεσης.» </a:t>
            </a:r>
            <a:r>
              <a:rPr lang="el" sz="1200" b="0" i="0" u="none" baseline="0" dirty="0">
                <a:hlinkClick r:id="rId3"/>
              </a:rPr>
              <a:t>EUnited</a:t>
            </a:r>
            <a:endParaRPr lang="el" sz="1200" noProof="0" dirty="0"/>
          </a:p>
        </p:txBody>
      </p:sp>
    </p:spTree>
    <p:extLst>
      <p:ext uri="{BB962C8B-B14F-4D97-AF65-F5344CB8AC3E}">
        <p14:creationId xmlns:p14="http://schemas.microsoft.com/office/powerpoint/2010/main" val="288733792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30895C95-B4F4-3E99-C7B3-8B280E4EA44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6" imgH="486" progId="TCLayout.ActiveDocument.1">
                  <p:embed/>
                </p:oleObj>
              </mc:Choice>
              <mc:Fallback>
                <p:oleObj name="think-cell Slide" r:id="rId3" imgW="486" imgH="486" progId="TCLayout.ActiveDocument.1">
                  <p:embed/>
                  <p:pic>
                    <p:nvPicPr>
                      <p:cNvPr id="15" name="think-cell data - do not delete" hidden="1">
                        <a:extLst>
                          <a:ext uri="{FF2B5EF4-FFF2-40B4-BE49-F238E27FC236}">
                            <a16:creationId xmlns:a16="http://schemas.microsoft.com/office/drawing/2014/main" id="{30895C95-B4F4-3E99-C7B3-8B280E4EA4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Pladsholder til tekst 17">
            <a:extLst>
              <a:ext uri="{FF2B5EF4-FFF2-40B4-BE49-F238E27FC236}">
                <a16:creationId xmlns:a16="http://schemas.microsoft.com/office/drawing/2014/main" id="{19CE89EA-E913-F714-7C91-32697F8D550A}"/>
              </a:ext>
            </a:extLst>
          </p:cNvPr>
          <p:cNvSpPr>
            <a:spLocks noGrp="1"/>
          </p:cNvSpPr>
          <p:nvPr>
            <p:ph type="body" sz="quarter" idx="18"/>
          </p:nvPr>
        </p:nvSpPr>
        <p:spPr>
          <a:xfrm>
            <a:off x="479425" y="1412875"/>
            <a:ext cx="3512130" cy="4870450"/>
          </a:xfrm>
        </p:spPr>
        <p:txBody>
          <a:bodyPr/>
          <a:lstStyle/>
          <a:p>
            <a:pPr marL="0" indent="0" algn="l" rtl="0">
              <a:buNone/>
            </a:pPr>
            <a:r>
              <a:rPr lang="el" sz="1200" b="1" i="0" u="none" baseline="0"/>
              <a:t>Σκοπός</a:t>
            </a:r>
          </a:p>
          <a:p>
            <a:pPr marL="0" indent="0" algn="l" rtl="0">
              <a:buNone/>
            </a:pPr>
            <a:r>
              <a:rPr lang="el" sz="1200" b="0" i="0" u="none" baseline="0"/>
              <a:t>Κάντε σαφή την εξοικονόμηση καυσίμου και CO₂ για τους πελάτες μας</a:t>
            </a:r>
            <a:endParaRPr lang="el" sz="1200" noProof="0" dirty="0"/>
          </a:p>
          <a:p>
            <a:pPr marL="0" indent="0" algn="l" rtl="0">
              <a:buNone/>
            </a:pPr>
            <a:endParaRPr lang="el" sz="1200" b="1" noProof="0" dirty="0"/>
          </a:p>
          <a:p>
            <a:pPr marL="0" indent="0" algn="l" rtl="0">
              <a:buNone/>
            </a:pPr>
            <a:r>
              <a:rPr lang="el" sz="1200" b="1" i="0" u="none" baseline="0"/>
              <a:t>Περιλαμβάνονται μοντέλα</a:t>
            </a:r>
          </a:p>
          <a:p>
            <a:pPr algn="l" rtl="0">
              <a:buFontTx/>
              <a:buChar char="-"/>
            </a:pPr>
            <a:r>
              <a:rPr lang="el" sz="1200" b="0" i="0" u="none" baseline="0"/>
              <a:t>Νέα σειρά MH</a:t>
            </a:r>
          </a:p>
          <a:p>
            <a:pPr lvl="1" algn="l" rtl="0">
              <a:buFontTx/>
              <a:buChar char="-"/>
            </a:pPr>
            <a:r>
              <a:rPr lang="el" sz="1200" b="0" i="0" u="none" baseline="0"/>
              <a:t>Advanced </a:t>
            </a:r>
          </a:p>
          <a:p>
            <a:pPr lvl="1" algn="l" rtl="0">
              <a:buFontTx/>
              <a:buChar char="-"/>
            </a:pPr>
            <a:r>
              <a:rPr lang="el" sz="1200" b="0" i="0" u="none" baseline="0"/>
              <a:t>Standard</a:t>
            </a:r>
            <a:endParaRPr lang="el" sz="1200" noProof="0" dirty="0"/>
          </a:p>
          <a:p>
            <a:pPr algn="l" rtl="0">
              <a:buFontTx/>
              <a:buChar char="-"/>
            </a:pPr>
            <a:r>
              <a:rPr lang="el" sz="1200" b="0" i="0" u="none" baseline="0"/>
              <a:t>Παλαιά σειρά MH</a:t>
            </a:r>
          </a:p>
          <a:p>
            <a:pPr algn="l" rtl="0">
              <a:buFontTx/>
              <a:buChar char="-"/>
            </a:pPr>
            <a:r>
              <a:rPr lang="el" sz="1200" b="0" i="0" u="none" baseline="0"/>
              <a:t>Κύρια ανταγωνιστικά μηχανήματα</a:t>
            </a:r>
          </a:p>
          <a:p>
            <a:pPr algn="l" rtl="0">
              <a:buFontTx/>
              <a:buChar char="-"/>
            </a:pPr>
            <a:endParaRPr lang="el" sz="1200" noProof="0" dirty="0"/>
          </a:p>
          <a:p>
            <a:pPr marL="0" indent="0" algn="l" rtl="0">
              <a:buNone/>
            </a:pPr>
            <a:r>
              <a:rPr lang="el" sz="1200" b="1" i="0" u="none" baseline="0"/>
              <a:t>Είσοδος που μπορεί να τροποποιηθεί</a:t>
            </a:r>
          </a:p>
          <a:p>
            <a:pPr algn="l" rtl="0">
              <a:buFontTx/>
              <a:buChar char="-"/>
            </a:pPr>
            <a:r>
              <a:rPr lang="el" sz="1200" b="0" i="0" u="none" baseline="0"/>
              <a:t>Ώρες εργασίας ανά εβδομάδα</a:t>
            </a:r>
          </a:p>
          <a:p>
            <a:pPr algn="l" rtl="0">
              <a:buFontTx/>
              <a:buChar char="-"/>
            </a:pPr>
            <a:r>
              <a:rPr lang="el" sz="1200" b="0" i="0" u="none" baseline="0"/>
              <a:t>Εβδομάδες εργασίας ανά έτος</a:t>
            </a:r>
          </a:p>
          <a:p>
            <a:pPr algn="l" rtl="0">
              <a:buFontTx/>
              <a:buChar char="-"/>
            </a:pPr>
            <a:r>
              <a:rPr lang="el" sz="1200" b="0" i="0" u="none" baseline="0"/>
              <a:t>Αναμενόμενα έτη χρήσης</a:t>
            </a:r>
          </a:p>
          <a:p>
            <a:pPr algn="l" rtl="0">
              <a:buFontTx/>
              <a:buChar char="-"/>
            </a:pPr>
            <a:r>
              <a:rPr lang="el" sz="1200" b="0" i="0" u="none" baseline="0"/>
              <a:t>Τιμή καυσίμου</a:t>
            </a:r>
          </a:p>
          <a:p>
            <a:pPr algn="l" rtl="0">
              <a:buFontTx/>
              <a:buChar char="-"/>
            </a:pPr>
            <a:r>
              <a:rPr lang="el" sz="1200" b="0" i="0" u="none" baseline="0"/>
              <a:t>Χώρα </a:t>
            </a:r>
          </a:p>
          <a:p>
            <a:pPr algn="l" rtl="0">
              <a:buFontTx/>
              <a:buChar char="-"/>
            </a:pPr>
            <a:endParaRPr lang="el" sz="1200" noProof="0" dirty="0"/>
          </a:p>
          <a:p>
            <a:pPr marL="0" indent="0" algn="l" rtl="0">
              <a:buNone/>
            </a:pPr>
            <a:r>
              <a:rPr lang="el" sz="1200" b="1" i="0" u="none" baseline="0"/>
              <a:t>Έξοδος</a:t>
            </a:r>
          </a:p>
          <a:p>
            <a:pPr algn="l" rtl="0">
              <a:buFontTx/>
              <a:buChar char="-"/>
            </a:pPr>
            <a:r>
              <a:rPr lang="el" sz="1200" b="0" i="0" u="none" baseline="0"/>
              <a:t>Ετήσια δαπάνη/εξοικονόμηση καυσίμου</a:t>
            </a:r>
          </a:p>
          <a:p>
            <a:pPr algn="l" rtl="0">
              <a:buFontTx/>
              <a:buChar char="-"/>
            </a:pPr>
            <a:r>
              <a:rPr lang="el" sz="1200" b="0" i="0" u="none" baseline="0"/>
              <a:t>Εκπομπές CO₂/εξοικονόμηση ανά έτος</a:t>
            </a:r>
          </a:p>
          <a:p>
            <a:pPr marL="0" indent="0" algn="l" rtl="0">
              <a:buNone/>
            </a:pPr>
            <a:r>
              <a:rPr lang="el" sz="1200" b="0" i="0" u="none" baseline="0"/>
              <a:t> </a:t>
            </a:r>
          </a:p>
        </p:txBody>
      </p:sp>
      <p:sp>
        <p:nvSpPr>
          <p:cNvPr id="10" name="Pladsholder til sidefod 9">
            <a:extLst>
              <a:ext uri="{FF2B5EF4-FFF2-40B4-BE49-F238E27FC236}">
                <a16:creationId xmlns:a16="http://schemas.microsoft.com/office/drawing/2014/main" id="{7BFE5C0C-9107-9A3C-6179-2F533D0113D6}"/>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11" name="Pladsholder til slidenummer 10">
            <a:extLst>
              <a:ext uri="{FF2B5EF4-FFF2-40B4-BE49-F238E27FC236}">
                <a16:creationId xmlns:a16="http://schemas.microsoft.com/office/drawing/2014/main" id="{5974BFB2-0A28-C518-E0C9-B633A2DC6565}"/>
              </a:ext>
            </a:extLst>
          </p:cNvPr>
          <p:cNvSpPr>
            <a:spLocks noGrp="1"/>
          </p:cNvSpPr>
          <p:nvPr>
            <p:ph type="sldNum" sz="quarter" idx="22"/>
          </p:nvPr>
        </p:nvSpPr>
        <p:spPr/>
        <p:txBody>
          <a:bodyPr/>
          <a:lstStyle/>
          <a:p>
            <a:pPr algn="l" rtl="0"/>
            <a:fld id="{6C385236-B7BA-4938-9EA6-6DEC8CA653D7}" type="slidenum">
              <a:rPr/>
              <a:pPr/>
              <a:t>32</a:t>
            </a:fld>
            <a:endParaRPr lang="el" noProof="0" dirty="0"/>
          </a:p>
        </p:txBody>
      </p:sp>
      <p:sp>
        <p:nvSpPr>
          <p:cNvPr id="16" name="Pladsholder til tekst 15">
            <a:extLst>
              <a:ext uri="{FF2B5EF4-FFF2-40B4-BE49-F238E27FC236}">
                <a16:creationId xmlns:a16="http://schemas.microsoft.com/office/drawing/2014/main" id="{B0D73EB9-6A9B-E355-B316-B28E3B1D967C}"/>
              </a:ext>
            </a:extLst>
          </p:cNvPr>
          <p:cNvSpPr>
            <a:spLocks noGrp="1"/>
          </p:cNvSpPr>
          <p:nvPr>
            <p:ph type="body" sz="quarter" idx="14"/>
          </p:nvPr>
        </p:nvSpPr>
        <p:spPr/>
        <p:txBody>
          <a:bodyPr/>
          <a:lstStyle/>
          <a:p>
            <a:pPr algn="l" rtl="0"/>
            <a:r>
              <a:rPr lang="el" b="0" i="0" u="none" baseline="0"/>
              <a:t>Εργαλείο εσωτερικής πώλησης </a:t>
            </a:r>
          </a:p>
        </p:txBody>
      </p:sp>
      <p:sp>
        <p:nvSpPr>
          <p:cNvPr id="13" name="Titel 12">
            <a:extLst>
              <a:ext uri="{FF2B5EF4-FFF2-40B4-BE49-F238E27FC236}">
                <a16:creationId xmlns:a16="http://schemas.microsoft.com/office/drawing/2014/main" id="{09A717D9-E3A3-3F61-1FD2-F64B15942613}"/>
              </a:ext>
            </a:extLst>
          </p:cNvPr>
          <p:cNvSpPr>
            <a:spLocks noGrp="1"/>
          </p:cNvSpPr>
          <p:nvPr>
            <p:ph type="title"/>
          </p:nvPr>
        </p:nvSpPr>
        <p:spPr>
          <a:xfrm>
            <a:off x="475521" y="379103"/>
            <a:ext cx="5506081" cy="388013"/>
          </a:xfrm>
        </p:spPr>
        <p:txBody>
          <a:bodyPr vert="horz"/>
          <a:lstStyle/>
          <a:p>
            <a:pPr algn="l" rtl="0"/>
            <a:r>
              <a:rPr lang="el" b="1" i="0" u="none" baseline="0" dirty="0"/>
              <a:t>Υπολογιστής TCO/CO₂</a:t>
            </a:r>
          </a:p>
        </p:txBody>
      </p:sp>
      <p:pic>
        <p:nvPicPr>
          <p:cNvPr id="29" name="Picture 11">
            <a:extLst>
              <a:ext uri="{FF2B5EF4-FFF2-40B4-BE49-F238E27FC236}">
                <a16:creationId xmlns:a16="http://schemas.microsoft.com/office/drawing/2014/main" id="{C7EF478D-9C9B-B8F6-691A-6E45073614F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252913" y="0"/>
            <a:ext cx="7939087" cy="6284890"/>
          </a:xfrm>
          <a:prstGeom prst="rect">
            <a:avLst/>
          </a:prstGeom>
        </p:spPr>
      </p:pic>
      <p:sp>
        <p:nvSpPr>
          <p:cNvPr id="2" name="TextBox 14">
            <a:extLst>
              <a:ext uri="{FF2B5EF4-FFF2-40B4-BE49-F238E27FC236}">
                <a16:creationId xmlns:a16="http://schemas.microsoft.com/office/drawing/2014/main" id="{12B14360-15DE-7596-824E-8510D1196796}"/>
              </a:ext>
            </a:extLst>
          </p:cNvPr>
          <p:cNvSpPr txBox="1"/>
          <p:nvPr/>
        </p:nvSpPr>
        <p:spPr>
          <a:xfrm>
            <a:off x="10550070" y="176891"/>
            <a:ext cx="1161143" cy="246221"/>
          </a:xfrm>
          <a:prstGeom prst="rect">
            <a:avLst/>
          </a:prstGeom>
          <a:noFill/>
          <a:ln>
            <a:solidFill>
              <a:schemeClr val="accent6"/>
            </a:solid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r>
              <a:rPr lang="el" sz="1600" b="0" i="0" u="none" baseline="0">
                <a:ea typeface="Roboto Light"/>
                <a:cs typeface="Roboto Light"/>
              </a:rPr>
              <a:t>Εσωτερικό</a:t>
            </a:r>
            <a:endParaRPr lang="el" sz="1600" noProof="0" dirty="0"/>
          </a:p>
        </p:txBody>
      </p:sp>
    </p:spTree>
    <p:extLst>
      <p:ext uri="{BB962C8B-B14F-4D97-AF65-F5344CB8AC3E}">
        <p14:creationId xmlns:p14="http://schemas.microsoft.com/office/powerpoint/2010/main" val="21345839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pPr algn="l" rtl="0"/>
            <a:r>
              <a:rPr lang="el" b="1" i="0" u="none" baseline="0"/>
              <a:t>7</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pPr algn="l" rtl="0"/>
            <a:r>
              <a:rPr lang="el" b="0" i="0" u="none" baseline="0"/>
              <a:t>Σέρβις</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pPr algn="l" rtl="0"/>
            <a:fld id="{6C385236-B7BA-4938-9EA6-6DEC8CA653D7}" type="slidenum">
              <a:rPr/>
              <a:pPr algn="l" rtl="0"/>
              <a:t>33</a:t>
            </a:fld>
            <a:endParaRPr lang="el" noProof="0" dirty="0"/>
          </a:p>
        </p:txBody>
      </p:sp>
    </p:spTree>
    <p:extLst>
      <p:ext uri="{BB962C8B-B14F-4D97-AF65-F5344CB8AC3E}">
        <p14:creationId xmlns:p14="http://schemas.microsoft.com/office/powerpoint/2010/main" val="39121259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BA524D-3634-3C51-AE9A-21B459231208}"/>
              </a:ext>
            </a:extLst>
          </p:cNvPr>
          <p:cNvSpPr txBox="1">
            <a:spLocks/>
          </p:cNvSpPr>
          <p:nvPr/>
        </p:nvSpPr>
        <p:spPr>
          <a:xfrm>
            <a:off x="6200774" y="1"/>
            <a:ext cx="5991225" cy="6273800"/>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noProof="0" dirty="0"/>
          </a:p>
        </p:txBody>
      </p:sp>
      <p:sp>
        <p:nvSpPr>
          <p:cNvPr id="4" name="Footer Placeholder 3">
            <a:extLst>
              <a:ext uri="{FF2B5EF4-FFF2-40B4-BE49-F238E27FC236}">
                <a16:creationId xmlns:a16="http://schemas.microsoft.com/office/drawing/2014/main" id="{8F22EA60-7B42-0FAB-94D4-B62A1217CDC0}"/>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0C1EBA80-D223-A042-02BE-F690F15CE540}"/>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lgn="l" rtl="0">
                <a:spcAft>
                  <a:spcPts val="600"/>
                </a:spcAft>
              </a:pPr>
              <a:t>34</a:t>
            </a:fld>
            <a:endParaRPr lang="el" noProof="0" dirty="0"/>
          </a:p>
        </p:txBody>
      </p:sp>
      <p:sp>
        <p:nvSpPr>
          <p:cNvPr id="3" name="Text Placeholder 2">
            <a:extLst>
              <a:ext uri="{FF2B5EF4-FFF2-40B4-BE49-F238E27FC236}">
                <a16:creationId xmlns:a16="http://schemas.microsoft.com/office/drawing/2014/main" id="{8E00106A-89B5-6B14-1B8D-203FD22E43A3}"/>
              </a:ext>
            </a:extLst>
          </p:cNvPr>
          <p:cNvSpPr>
            <a:spLocks noGrp="1"/>
          </p:cNvSpPr>
          <p:nvPr>
            <p:ph sz="quarter" idx="18"/>
          </p:nvPr>
        </p:nvSpPr>
        <p:spPr>
          <a:xfrm>
            <a:off x="6452729" y="1412876"/>
            <a:ext cx="2363652" cy="3765176"/>
          </a:xfrm>
          <a:noFill/>
          <a:effectLst/>
        </p:spPr>
        <p:txBody>
          <a:bodyPr lIns="0" tIns="0" rIns="0" bIns="0">
            <a:normAutofit fontScale="92500" lnSpcReduction="20000"/>
          </a:bodyPr>
          <a:lstStyle/>
          <a:p>
            <a:pPr marL="0" indent="0" algn="l" rtl="0">
              <a:lnSpc>
                <a:spcPct val="120000"/>
              </a:lnSpc>
              <a:buNone/>
            </a:pPr>
            <a:r>
              <a:rPr lang="el" sz="1200" b="1" i="0" u="none" baseline="0">
                <a:latin typeface="+mj-lt"/>
                <a:ea typeface="+mj-lt"/>
                <a:cs typeface="+mj-lt"/>
              </a:rPr>
              <a:t>Κύρια χαρακτηριστικά:</a:t>
            </a:r>
          </a:p>
          <a:p>
            <a:pPr algn="l" rtl="0">
              <a:lnSpc>
                <a:spcPct val="120000"/>
              </a:lnSpc>
            </a:pPr>
            <a:r>
              <a:rPr lang="el" sz="1200" b="0" i="0" u="none" baseline="0"/>
              <a:t>Εγγραφή/σύνδεση χρήστη και πρόσβαση βάσει δικαιωμάτων</a:t>
            </a:r>
          </a:p>
          <a:p>
            <a:pPr algn="l" rtl="0">
              <a:lnSpc>
                <a:spcPct val="120000"/>
              </a:lnSpc>
            </a:pPr>
            <a:r>
              <a:rPr lang="el" sz="1200" b="0" i="0" u="none" baseline="0"/>
              <a:t>Ανίχνευση συσκευής και συνδεσιμότητα Bluetooth</a:t>
            </a:r>
          </a:p>
          <a:p>
            <a:pPr algn="l" rtl="0">
              <a:lnSpc>
                <a:spcPct val="120000"/>
              </a:lnSpc>
            </a:pPr>
            <a:r>
              <a:rPr lang="el" sz="1200" b="0" i="0" u="none" baseline="0"/>
              <a:t>Ανταλλαγή παραμέτρων και σφαλμάτων μεταξύ φορητών συσκευών και μηχανημάτων</a:t>
            </a:r>
          </a:p>
          <a:p>
            <a:pPr algn="l" rtl="0">
              <a:lnSpc>
                <a:spcPct val="120000"/>
              </a:lnSpc>
            </a:pPr>
            <a:r>
              <a:rPr lang="el" sz="1200" b="0" i="0" u="none" baseline="0"/>
              <a:t>Λήψη λογισμικού, εργαλεία εντοπισμού σφαλμάτων και υποστήριξη εκτός σύνδεσης</a:t>
            </a:r>
          </a:p>
          <a:p>
            <a:pPr algn="l" rtl="0">
              <a:lnSpc>
                <a:spcPct val="120000"/>
              </a:lnSpc>
            </a:pPr>
            <a:r>
              <a:rPr lang="el" sz="1200" b="0" i="0" u="none" baseline="0"/>
              <a:t>Ολοκληρωμένοι σχεδιασμοί οθονών:</a:t>
            </a:r>
          </a:p>
          <a:p>
            <a:pPr marL="199104" lvl="1" indent="0" algn="l" rtl="0">
              <a:lnSpc>
                <a:spcPct val="120000"/>
              </a:lnSpc>
              <a:buNone/>
            </a:pPr>
            <a:r>
              <a:rPr lang="el" sz="1200" b="0" i="0" u="none" baseline="0"/>
              <a:t>Ανίχνευση συσκευής, επισκόπηση/λεπτομέρειες παραμέτρων, επισκόπηση/λεπτομέρειες σφαλμάτων, λήψη λογισμικού, προφίλ χρήστη/ρυθμίσεις, ρυθμίσεις μηχανήματος και αρχεία καταγραφής</a:t>
            </a:r>
          </a:p>
        </p:txBody>
      </p:sp>
      <p:pic>
        <p:nvPicPr>
          <p:cNvPr id="1026" name="Picture 2" descr="A screenshot of a software error&#10;&#10;Description automatically generated">
            <a:extLst>
              <a:ext uri="{FF2B5EF4-FFF2-40B4-BE49-F238E27FC236}">
                <a16:creationId xmlns:a16="http://schemas.microsoft.com/office/drawing/2014/main" id="{A502DD04-BAD6-B1C4-5ECB-7A5D0F5260EB}"/>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252415" y="476251"/>
            <a:ext cx="2460160" cy="5347548"/>
          </a:xfrm>
          <a:prstGeom prst="rect">
            <a:avLst/>
          </a:prstGeom>
          <a:solidFill>
            <a:srgbClr val="FFFFFF"/>
          </a:solidFill>
          <a:effectLst>
            <a:outerShdw blurRad="63500" sx="102000" sy="102000" algn="ctr" rotWithShape="0">
              <a:prstClr val="black">
                <a:alpha val="10000"/>
              </a:prstClr>
            </a:outerShdw>
          </a:effectLst>
        </p:spPr>
      </p:pic>
      <p:sp>
        <p:nvSpPr>
          <p:cNvPr id="6" name="Text Placeholder 5">
            <a:extLst>
              <a:ext uri="{FF2B5EF4-FFF2-40B4-BE49-F238E27FC236}">
                <a16:creationId xmlns:a16="http://schemas.microsoft.com/office/drawing/2014/main" id="{F2B248E5-E0D3-6A98-971A-0C4C0FB0D245}"/>
              </a:ext>
            </a:extLst>
          </p:cNvPr>
          <p:cNvSpPr>
            <a:spLocks noGrp="1"/>
          </p:cNvSpPr>
          <p:nvPr>
            <p:ph type="body" sz="quarter" idx="14"/>
          </p:nvPr>
        </p:nvSpPr>
        <p:spPr>
          <a:xfrm>
            <a:off x="475521" y="873877"/>
            <a:ext cx="5510942" cy="376456"/>
          </a:xfrm>
        </p:spPr>
        <p:txBody>
          <a:bodyPr>
            <a:normAutofit/>
          </a:bodyPr>
          <a:lstStyle/>
          <a:p>
            <a:pPr algn="l" rtl="0"/>
            <a:r>
              <a:rPr lang="el" b="0" i="0" u="none" baseline="0"/>
              <a:t>Ψηφιοποίηση για καλύτερη εμπειρία σέρβις</a:t>
            </a:r>
          </a:p>
        </p:txBody>
      </p:sp>
      <p:sp>
        <p:nvSpPr>
          <p:cNvPr id="7" name="Title 6">
            <a:extLst>
              <a:ext uri="{FF2B5EF4-FFF2-40B4-BE49-F238E27FC236}">
                <a16:creationId xmlns:a16="http://schemas.microsoft.com/office/drawing/2014/main" id="{C4B69527-06C8-E0B8-4B1D-D617CDBBF2B2}"/>
              </a:ext>
            </a:extLst>
          </p:cNvPr>
          <p:cNvSpPr>
            <a:spLocks noGrp="1"/>
          </p:cNvSpPr>
          <p:nvPr>
            <p:ph type="title"/>
          </p:nvPr>
        </p:nvSpPr>
        <p:spPr>
          <a:xfrm>
            <a:off x="479425" y="494490"/>
            <a:ext cx="5451950" cy="388013"/>
          </a:xfrm>
        </p:spPr>
        <p:txBody>
          <a:bodyPr anchor="t">
            <a:noAutofit/>
          </a:bodyPr>
          <a:lstStyle/>
          <a:p>
            <a:pPr algn="l" rtl="0"/>
            <a:r>
              <a:rPr lang="el" b="1" i="0" u="none" baseline="0"/>
              <a:t>Εφαρμογή Service Tool </a:t>
            </a:r>
          </a:p>
        </p:txBody>
      </p:sp>
      <p:sp>
        <p:nvSpPr>
          <p:cNvPr id="8" name="TextBox 7">
            <a:extLst>
              <a:ext uri="{FF2B5EF4-FFF2-40B4-BE49-F238E27FC236}">
                <a16:creationId xmlns:a16="http://schemas.microsoft.com/office/drawing/2014/main" id="{66C6E305-3CFE-7D71-9574-6AB5B0348E6C}"/>
              </a:ext>
            </a:extLst>
          </p:cNvPr>
          <p:cNvSpPr txBox="1"/>
          <p:nvPr/>
        </p:nvSpPr>
        <p:spPr>
          <a:xfrm>
            <a:off x="9252415" y="5947500"/>
            <a:ext cx="915434" cy="161583"/>
          </a:xfrm>
          <a:prstGeom prst="rect">
            <a:avLst/>
          </a:prstGeom>
          <a:noFill/>
        </p:spPr>
        <p:txBody>
          <a:bodyPr wrap="square" lIns="0" tIns="0" rIns="0" bIns="0" rtlCol="0">
            <a:spAutoFit/>
          </a:bodyPr>
          <a:lstStyle/>
          <a:p>
            <a:pPr algn="l" rtl="0"/>
            <a:r>
              <a:rPr lang="el" sz="1050" b="0" i="0" u="none" baseline="0"/>
              <a:t>*πρόχειρο οπτικό υλικό</a:t>
            </a:r>
          </a:p>
        </p:txBody>
      </p:sp>
      <p:sp>
        <p:nvSpPr>
          <p:cNvPr id="9" name="Text Placeholder 2">
            <a:extLst>
              <a:ext uri="{FF2B5EF4-FFF2-40B4-BE49-F238E27FC236}">
                <a16:creationId xmlns:a16="http://schemas.microsoft.com/office/drawing/2014/main" id="{A4F59901-123D-AD60-AA73-68A8485DE59C}"/>
              </a:ext>
            </a:extLst>
          </p:cNvPr>
          <p:cNvSpPr txBox="1">
            <a:spLocks/>
          </p:cNvSpPr>
          <p:nvPr/>
        </p:nvSpPr>
        <p:spPr>
          <a:xfrm>
            <a:off x="475521" y="1412876"/>
            <a:ext cx="5510942" cy="2875514"/>
          </a:xfrm>
          <a:prstGeom prst="rect">
            <a:avLst/>
          </a:prstGeom>
          <a:noFill/>
          <a:effectLst/>
        </p:spPr>
        <p:txBody>
          <a:bodyPr vert="horz" lIns="0" tIns="0" rIns="0" bIns="0" rtlCol="0" anchor="t">
            <a:normAutofit lnSpcReduction="10000"/>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lnSpc>
                <a:spcPct val="120000"/>
              </a:lnSpc>
              <a:spcBef>
                <a:spcPts val="800"/>
              </a:spcBef>
              <a:buFont typeface="Arial" panose="020B0604020202020204" pitchFamily="34" charset="0"/>
              <a:buNone/>
            </a:pPr>
            <a:r>
              <a:rPr lang="el" sz="1200" b="0" i="0" u="none" baseline="0" dirty="0"/>
              <a:t>Στο πλαίσιο τ</a:t>
            </a:r>
            <a:r>
              <a:rPr lang="el" sz="1200" dirty="0"/>
              <a:t>ης σειράς </a:t>
            </a:r>
            <a:r>
              <a:rPr lang="el" sz="1200" b="0" i="0" u="none" baseline="0" dirty="0"/>
              <a:t>MH, το εργαλείο σέρβις ενημερώθηκε, ώστε να ανταποκρίνεται στις τρέχουσες και μελλοντικές εξελίξεις. </a:t>
            </a:r>
          </a:p>
          <a:p>
            <a:pPr marL="0" indent="0" algn="l" rtl="0">
              <a:lnSpc>
                <a:spcPct val="120000"/>
              </a:lnSpc>
              <a:spcBef>
                <a:spcPts val="800"/>
              </a:spcBef>
              <a:buNone/>
            </a:pPr>
            <a:r>
              <a:rPr lang="el" sz="1200" b="0" i="0" u="none" baseline="0" dirty="0"/>
              <a:t>Η νέα εφαρμογή Service Tool App επιτρέπει στον φορέα σέρβις και το δίκτυο εξουσιοδοτημένων διανομέων μας να συνδεθούν με τη νέα σειρά MH μέσω Bluetooth. </a:t>
            </a:r>
            <a:endParaRPr lang="el" sz="1200" noProof="0" dirty="0">
              <a:ea typeface="Roboto Light"/>
              <a:cs typeface="Roboto Light"/>
            </a:endParaRPr>
          </a:p>
          <a:p>
            <a:pPr marL="0" indent="0" algn="l" rtl="0">
              <a:lnSpc>
                <a:spcPct val="120000"/>
              </a:lnSpc>
              <a:spcBef>
                <a:spcPts val="800"/>
              </a:spcBef>
              <a:buFont typeface="Arial" panose="020B0604020202020204" pitchFamily="34" charset="0"/>
              <a:buNone/>
            </a:pPr>
            <a:r>
              <a:rPr lang="el" sz="1200" b="0" i="0" u="none" baseline="0" dirty="0"/>
              <a:t>Η εφαρμογή Service Tool έχει αναπτυχθεί για να λειτουργεί σε iOS και Android.</a:t>
            </a:r>
          </a:p>
          <a:p>
            <a:pPr marL="0" indent="0" algn="l" rtl="0">
              <a:lnSpc>
                <a:spcPct val="120000"/>
              </a:lnSpc>
              <a:spcBef>
                <a:spcPts val="800"/>
              </a:spcBef>
              <a:buFont typeface="Arial" panose="020B0604020202020204" pitchFamily="34" charset="0"/>
              <a:buNone/>
            </a:pPr>
            <a:r>
              <a:rPr lang="el" sz="1200" b="0" i="0" u="none" baseline="0" dirty="0"/>
              <a:t>Σε συνδυασμό με τα αναδυόμενα παράθυρα σφαλμάτων MH35-85s, τόσο οι τεχνικοί σέρβις όσο και οι εξουσιοδοτημένοι διανομείς μπορούν να λάβουν καλύτερη ενημέρωση σχετικά με προβλήματα ή σφάλματα στο μηχάνημα πριν από την επίσκεψη σέρβις. </a:t>
            </a:r>
          </a:p>
          <a:p>
            <a:pPr marL="0" indent="0" algn="l" rtl="0">
              <a:lnSpc>
                <a:spcPct val="120000"/>
              </a:lnSpc>
              <a:spcBef>
                <a:spcPts val="800"/>
              </a:spcBef>
              <a:buFont typeface="Arial" panose="020B0604020202020204" pitchFamily="34" charset="0"/>
              <a:buNone/>
            </a:pPr>
            <a:r>
              <a:rPr lang="el" sz="1200" b="0" i="0" u="none" baseline="0" dirty="0"/>
              <a:t>Η εφαρμογή Service Tool θα λειτουργεί στα νέα Advanced και Standard μηχανήματα MH.</a:t>
            </a:r>
          </a:p>
        </p:txBody>
      </p:sp>
    </p:spTree>
    <p:extLst>
      <p:ext uri="{BB962C8B-B14F-4D97-AF65-F5344CB8AC3E}">
        <p14:creationId xmlns:p14="http://schemas.microsoft.com/office/powerpoint/2010/main" val="177200088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A843F-BAC9-7D53-0C42-3D2CE6345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E647D-1EAE-D6BC-482D-061242607B15}"/>
              </a:ext>
            </a:extLst>
          </p:cNvPr>
          <p:cNvSpPr>
            <a:spLocks noGrp="1"/>
          </p:cNvSpPr>
          <p:nvPr>
            <p:ph type="ctrTitle"/>
          </p:nvPr>
        </p:nvSpPr>
        <p:spPr/>
        <p:txBody>
          <a:bodyPr/>
          <a:lstStyle/>
          <a:p>
            <a:pPr algn="l" rtl="0"/>
            <a:r>
              <a:rPr lang="el" b="1" i="0" u="none" baseline="0"/>
              <a:t>8</a:t>
            </a:r>
          </a:p>
        </p:txBody>
      </p:sp>
      <p:sp>
        <p:nvSpPr>
          <p:cNvPr id="3" name="Text Placeholder 2">
            <a:extLst>
              <a:ext uri="{FF2B5EF4-FFF2-40B4-BE49-F238E27FC236}">
                <a16:creationId xmlns:a16="http://schemas.microsoft.com/office/drawing/2014/main" id="{4BF89232-F42B-A029-15D7-0662DE559A98}"/>
              </a:ext>
            </a:extLst>
          </p:cNvPr>
          <p:cNvSpPr>
            <a:spLocks noGrp="1"/>
          </p:cNvSpPr>
          <p:nvPr>
            <p:ph type="body" sz="quarter" idx="13"/>
          </p:nvPr>
        </p:nvSpPr>
        <p:spPr/>
        <p:txBody>
          <a:bodyPr/>
          <a:lstStyle/>
          <a:p>
            <a:pPr algn="l" rtl="0"/>
            <a:r>
              <a:rPr lang="el" b="0" i="0" u="none" baseline="0"/>
              <a:t>Διπλώματα ευρεσιτεχνίας</a:t>
            </a:r>
          </a:p>
        </p:txBody>
      </p:sp>
      <p:sp>
        <p:nvSpPr>
          <p:cNvPr id="4" name="Footer Placeholder 3">
            <a:extLst>
              <a:ext uri="{FF2B5EF4-FFF2-40B4-BE49-F238E27FC236}">
                <a16:creationId xmlns:a16="http://schemas.microsoft.com/office/drawing/2014/main" id="{44C4813D-2F27-00B7-057C-F1DDED392C81}"/>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2F6BFF22-B1F4-4C14-DC2E-C8C7A42EE14F}"/>
              </a:ext>
            </a:extLst>
          </p:cNvPr>
          <p:cNvSpPr>
            <a:spLocks noGrp="1"/>
          </p:cNvSpPr>
          <p:nvPr>
            <p:ph type="sldNum" sz="quarter" idx="16"/>
          </p:nvPr>
        </p:nvSpPr>
        <p:spPr/>
        <p:txBody>
          <a:bodyPr/>
          <a:lstStyle/>
          <a:p>
            <a:pPr algn="l" rtl="0"/>
            <a:fld id="{6C385236-B7BA-4938-9EA6-6DEC8CA653D7}" type="slidenum">
              <a:rPr/>
              <a:pPr algn="l" rtl="0"/>
              <a:t>35</a:t>
            </a:fld>
            <a:endParaRPr lang="el" noProof="0" dirty="0"/>
          </a:p>
        </p:txBody>
      </p:sp>
    </p:spTree>
    <p:extLst>
      <p:ext uri="{BB962C8B-B14F-4D97-AF65-F5344CB8AC3E}">
        <p14:creationId xmlns:p14="http://schemas.microsoft.com/office/powerpoint/2010/main" val="212482690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84130B6F-CC41-A42D-75A1-31A6C4CEB64B}"/>
              </a:ext>
            </a:extLst>
          </p:cNvPr>
          <p:cNvSpPr>
            <a:spLocks noGrp="1"/>
          </p:cNvSpPr>
          <p:nvPr>
            <p:ph sz="quarter" idx="18"/>
          </p:nvPr>
        </p:nvSpPr>
        <p:spPr/>
        <p:txBody>
          <a:bodyPr/>
          <a:lstStyle/>
          <a:p>
            <a:pPr algn="l" rtl="0"/>
            <a:r>
              <a:rPr lang="el" b="0" i="0" u="none" baseline="0"/>
              <a:t>Αυξημένη αποδοτικότητα μέσω προθέρμανσης του νερού πριν από την αντλία  </a:t>
            </a:r>
          </a:p>
          <a:p>
            <a:endParaRPr lang="el" noProof="0" dirty="0"/>
          </a:p>
          <a:p>
            <a:pPr algn="l" rtl="0"/>
            <a:r>
              <a:rPr lang="el" b="0" i="0" u="none" baseline="0"/>
              <a:t>Αξία για τον πελάτη</a:t>
            </a:r>
          </a:p>
          <a:p>
            <a:pPr lvl="1" algn="l" rtl="0"/>
            <a:r>
              <a:rPr lang="el" b="0" i="0" u="none" baseline="0"/>
              <a:t>Χαμηλότερο κόστος καυσίμου</a:t>
            </a:r>
          </a:p>
          <a:p>
            <a:pPr lvl="1" algn="l" rtl="0"/>
            <a:r>
              <a:rPr lang="el" b="0" i="0" u="none" baseline="0"/>
              <a:t>Χαμηλότερες εκπομπές</a:t>
            </a:r>
          </a:p>
        </p:txBody>
      </p:sp>
      <p:sp>
        <p:nvSpPr>
          <p:cNvPr id="3" name="Pladsholder til tekst 2">
            <a:extLst>
              <a:ext uri="{FF2B5EF4-FFF2-40B4-BE49-F238E27FC236}">
                <a16:creationId xmlns:a16="http://schemas.microsoft.com/office/drawing/2014/main" id="{5E14D470-1100-DB57-6FFC-F0A2A13682CA}"/>
              </a:ext>
            </a:extLst>
          </p:cNvPr>
          <p:cNvSpPr>
            <a:spLocks noGrp="1"/>
          </p:cNvSpPr>
          <p:nvPr>
            <p:ph type="body" sz="quarter" idx="13"/>
          </p:nvPr>
        </p:nvSpPr>
        <p:spPr/>
        <p:txBody>
          <a:bodyPr/>
          <a:lstStyle/>
          <a:p>
            <a:pPr algn="l" rtl="0"/>
            <a:r>
              <a:rPr lang="el" sz="1600" b="1" i="0" u="none" baseline="0"/>
              <a:t>Ενεργειακά αποδοτικός λέβητας</a:t>
            </a:r>
          </a:p>
        </p:txBody>
      </p:sp>
      <p:sp>
        <p:nvSpPr>
          <p:cNvPr id="4" name="Pladsholder til indhold 3">
            <a:extLst>
              <a:ext uri="{FF2B5EF4-FFF2-40B4-BE49-F238E27FC236}">
                <a16:creationId xmlns:a16="http://schemas.microsoft.com/office/drawing/2014/main" id="{EA508C21-FB96-152B-2E0E-653C54B4EEE4}"/>
              </a:ext>
            </a:extLst>
          </p:cNvPr>
          <p:cNvSpPr>
            <a:spLocks noGrp="1"/>
          </p:cNvSpPr>
          <p:nvPr>
            <p:ph sz="quarter" idx="23"/>
          </p:nvPr>
        </p:nvSpPr>
        <p:spPr/>
        <p:txBody>
          <a:bodyPr/>
          <a:lstStyle/>
          <a:p>
            <a:pPr algn="l" rtl="0"/>
            <a:r>
              <a:rPr lang="el" b="0" i="0" u="none" baseline="0"/>
              <a:t>Πιο ακριβής δοσολογία απορρυπαντικού μέσω ηλεκτρομαγνητικών βαλβίδων </a:t>
            </a:r>
            <a:br>
              <a:rPr lang="el"/>
            </a:br>
            <a:endParaRPr lang="el" noProof="0" dirty="0"/>
          </a:p>
          <a:p>
            <a:endParaRPr lang="el" noProof="0" dirty="0"/>
          </a:p>
          <a:p>
            <a:pPr algn="l" rtl="0"/>
            <a:r>
              <a:rPr lang="el" b="0" i="0" u="none" baseline="0"/>
              <a:t>Αξία για τον πελάτη</a:t>
            </a:r>
          </a:p>
          <a:p>
            <a:pPr lvl="1" algn="l" rtl="0"/>
            <a:r>
              <a:rPr lang="el" b="0" i="0" u="none" baseline="0"/>
              <a:t>Χαμηλότερο κόστος απορρυπαντικών</a:t>
            </a:r>
          </a:p>
        </p:txBody>
      </p:sp>
      <p:sp>
        <p:nvSpPr>
          <p:cNvPr id="5" name="Pladsholder til tekst 4">
            <a:extLst>
              <a:ext uri="{FF2B5EF4-FFF2-40B4-BE49-F238E27FC236}">
                <a16:creationId xmlns:a16="http://schemas.microsoft.com/office/drawing/2014/main" id="{2DCED94B-D3F0-E8A6-639D-21CBD2847509}"/>
              </a:ext>
            </a:extLst>
          </p:cNvPr>
          <p:cNvSpPr>
            <a:spLocks noGrp="1"/>
          </p:cNvSpPr>
          <p:nvPr>
            <p:ph type="body" sz="quarter" idx="24"/>
          </p:nvPr>
        </p:nvSpPr>
        <p:spPr>
          <a:xfrm>
            <a:off x="3361796" y="1418899"/>
            <a:ext cx="2586038" cy="775354"/>
          </a:xfrm>
        </p:spPr>
        <p:txBody>
          <a:bodyPr/>
          <a:lstStyle/>
          <a:p>
            <a:pPr algn="l" rtl="0"/>
            <a:r>
              <a:rPr lang="el" sz="1600" b="1" i="0" u="none" baseline="0" dirty="0"/>
              <a:t>Δοσολογία απορρυπαντικού </a:t>
            </a:r>
            <a:br>
              <a:rPr lang="el" sz="1600" dirty="0"/>
            </a:br>
            <a:r>
              <a:rPr lang="el" sz="1600" b="1" i="0" u="none" baseline="0" dirty="0"/>
              <a:t>(σε εκκρεμότητα)</a:t>
            </a:r>
          </a:p>
        </p:txBody>
      </p:sp>
      <p:sp>
        <p:nvSpPr>
          <p:cNvPr id="6" name="Pladsholder til indhold 5">
            <a:extLst>
              <a:ext uri="{FF2B5EF4-FFF2-40B4-BE49-F238E27FC236}">
                <a16:creationId xmlns:a16="http://schemas.microsoft.com/office/drawing/2014/main" id="{C7C6E30C-A0AD-3126-A6D8-0A1DA3BE8150}"/>
              </a:ext>
            </a:extLst>
          </p:cNvPr>
          <p:cNvSpPr>
            <a:spLocks noGrp="1"/>
          </p:cNvSpPr>
          <p:nvPr>
            <p:ph sz="quarter" idx="25"/>
          </p:nvPr>
        </p:nvSpPr>
        <p:spPr/>
        <p:txBody>
          <a:bodyPr/>
          <a:lstStyle/>
          <a:p>
            <a:pPr algn="l" rtl="0"/>
            <a:r>
              <a:rPr lang="el" b="0" i="0" u="none" baseline="0"/>
              <a:t>Ακουστική ανίχνευση φλόγας</a:t>
            </a:r>
            <a:br>
              <a:rPr lang="el"/>
            </a:br>
            <a:endParaRPr lang="el" noProof="0" dirty="0"/>
          </a:p>
          <a:p>
            <a:pPr marL="0" indent="0" algn="l" rtl="0">
              <a:buNone/>
            </a:pPr>
            <a:br>
              <a:rPr lang="el"/>
            </a:br>
            <a:endParaRPr lang="el" noProof="0" dirty="0"/>
          </a:p>
          <a:p>
            <a:pPr algn="l" rtl="0"/>
            <a:r>
              <a:rPr lang="el" b="0" i="0" u="none" baseline="0"/>
              <a:t>Αξία για τον πελάτη</a:t>
            </a:r>
          </a:p>
          <a:p>
            <a:pPr lvl="1" algn="l" rtl="0"/>
            <a:r>
              <a:rPr lang="el" b="0" i="0" u="none" baseline="0"/>
              <a:t>Ανίχνευση φλόγας χωρίς δυνατότητα σέρβις</a:t>
            </a:r>
          </a:p>
          <a:p>
            <a:pPr lvl="1" algn="l" rtl="0"/>
            <a:r>
              <a:rPr lang="el" b="0" i="0" u="none" baseline="0"/>
              <a:t>Αποτρέπει την πλήρωση του λέβητα με ντίζελ εάν η φλόγα δεν λειτουργεί</a:t>
            </a:r>
          </a:p>
        </p:txBody>
      </p:sp>
      <p:sp>
        <p:nvSpPr>
          <p:cNvPr id="7" name="Pladsholder til tekst 6">
            <a:extLst>
              <a:ext uri="{FF2B5EF4-FFF2-40B4-BE49-F238E27FC236}">
                <a16:creationId xmlns:a16="http://schemas.microsoft.com/office/drawing/2014/main" id="{14B71315-BF08-60BF-D917-F4F97DE4F3C1}"/>
              </a:ext>
            </a:extLst>
          </p:cNvPr>
          <p:cNvSpPr>
            <a:spLocks noGrp="1"/>
          </p:cNvSpPr>
          <p:nvPr>
            <p:ph type="body" sz="quarter" idx="26"/>
          </p:nvPr>
        </p:nvSpPr>
        <p:spPr/>
        <p:txBody>
          <a:bodyPr/>
          <a:lstStyle/>
          <a:p>
            <a:pPr algn="l" rtl="0"/>
            <a:r>
              <a:rPr lang="el" sz="1600" b="1" i="0" u="none" baseline="0"/>
              <a:t>Ανίχνευση φλόγας </a:t>
            </a:r>
            <a:br>
              <a:rPr lang="el" sz="1600"/>
            </a:br>
            <a:r>
              <a:rPr lang="el" sz="1600" b="1" i="0" u="none" baseline="0"/>
              <a:t>(σε εκκρεμότητα)</a:t>
            </a:r>
          </a:p>
        </p:txBody>
      </p:sp>
      <p:sp>
        <p:nvSpPr>
          <p:cNvPr id="8" name="Pladsholder til indhold 7">
            <a:extLst>
              <a:ext uri="{FF2B5EF4-FFF2-40B4-BE49-F238E27FC236}">
                <a16:creationId xmlns:a16="http://schemas.microsoft.com/office/drawing/2014/main" id="{E0BBDC4B-A08C-3CE4-BE84-6CC73632DC86}"/>
              </a:ext>
            </a:extLst>
          </p:cNvPr>
          <p:cNvSpPr>
            <a:spLocks noGrp="1"/>
          </p:cNvSpPr>
          <p:nvPr>
            <p:ph sz="quarter" idx="27"/>
          </p:nvPr>
        </p:nvSpPr>
        <p:spPr/>
        <p:txBody>
          <a:bodyPr/>
          <a:lstStyle/>
          <a:p>
            <a:pPr algn="l" rtl="0"/>
            <a:r>
              <a:rPr lang="el" b="0" i="0" u="none" baseline="0"/>
              <a:t>Βοηθά τον χρήστη να συντηρεί το μηχάνημα και να επιδιορθώνει μικρότερα προβλήματα </a:t>
            </a:r>
          </a:p>
          <a:p>
            <a:endParaRPr lang="el" noProof="0" dirty="0"/>
          </a:p>
          <a:p>
            <a:pPr algn="l" rtl="0"/>
            <a:r>
              <a:rPr lang="el" b="0" i="0" u="none" baseline="0"/>
              <a:t>Αξία για τον πελάτη</a:t>
            </a:r>
          </a:p>
          <a:p>
            <a:pPr lvl="1" algn="l" rtl="0"/>
            <a:r>
              <a:rPr lang="el" b="0" i="0" u="none" baseline="0"/>
              <a:t>Αυξάνει τον χρόνο λειτουργίας </a:t>
            </a:r>
          </a:p>
          <a:p>
            <a:pPr lvl="1" algn="l" rtl="0"/>
            <a:r>
              <a:rPr lang="el" b="0" i="0" u="none" baseline="0"/>
              <a:t>Αυξάνει τη διάρκεια ζωής του προϊόντος </a:t>
            </a:r>
          </a:p>
        </p:txBody>
      </p:sp>
      <p:sp>
        <p:nvSpPr>
          <p:cNvPr id="9" name="Pladsholder til tekst 8">
            <a:extLst>
              <a:ext uri="{FF2B5EF4-FFF2-40B4-BE49-F238E27FC236}">
                <a16:creationId xmlns:a16="http://schemas.microsoft.com/office/drawing/2014/main" id="{3C72CF44-C01F-94D5-10A4-A9D5F0FFB3C8}"/>
              </a:ext>
            </a:extLst>
          </p:cNvPr>
          <p:cNvSpPr>
            <a:spLocks noGrp="1"/>
          </p:cNvSpPr>
          <p:nvPr>
            <p:ph type="body" sz="quarter" idx="28"/>
          </p:nvPr>
        </p:nvSpPr>
        <p:spPr>
          <a:xfrm>
            <a:off x="9124585" y="1459131"/>
            <a:ext cx="2586038" cy="775354"/>
          </a:xfrm>
        </p:spPr>
        <p:txBody>
          <a:bodyPr/>
          <a:lstStyle/>
          <a:p>
            <a:pPr algn="l" rtl="0"/>
            <a:r>
              <a:rPr lang="el" sz="1600" b="1" i="0" u="none" baseline="0" dirty="0"/>
              <a:t>Ψηφιακή διεπαφή χρήστη (σε εκκρεμότητα) </a:t>
            </a:r>
          </a:p>
        </p:txBody>
      </p:sp>
      <p:sp>
        <p:nvSpPr>
          <p:cNvPr id="10" name="Pladsholder til sidefod 9">
            <a:extLst>
              <a:ext uri="{FF2B5EF4-FFF2-40B4-BE49-F238E27FC236}">
                <a16:creationId xmlns:a16="http://schemas.microsoft.com/office/drawing/2014/main" id="{897D5DCA-8F36-BB10-843F-E7B2837447DD}"/>
              </a:ext>
            </a:extLst>
          </p:cNvPr>
          <p:cNvSpPr>
            <a:spLocks noGrp="1"/>
          </p:cNvSpPr>
          <p:nvPr>
            <p:ph type="ftr" sz="quarter" idx="30"/>
          </p:nvPr>
        </p:nvSpPr>
        <p:spPr/>
        <p:txBody>
          <a:bodyPr/>
          <a:lstStyle/>
          <a:p>
            <a:pPr algn="l" rtl="0"/>
            <a:r>
              <a:rPr lang="el" b="0" i="0" u="none" baseline="0"/>
              <a:t>ΕΜΠΙΣΤΕΥΤΙΚΕΣ ΠΛΗΡΟΦΟΡΙΕΣ ΕΤΑΙΡΕΙΑΣ</a:t>
            </a:r>
          </a:p>
        </p:txBody>
      </p:sp>
      <p:sp>
        <p:nvSpPr>
          <p:cNvPr id="11" name="Pladsholder til slidenummer 10">
            <a:extLst>
              <a:ext uri="{FF2B5EF4-FFF2-40B4-BE49-F238E27FC236}">
                <a16:creationId xmlns:a16="http://schemas.microsoft.com/office/drawing/2014/main" id="{AFF67C63-8AB0-BFB9-689F-9940E32E349A}"/>
              </a:ext>
            </a:extLst>
          </p:cNvPr>
          <p:cNvSpPr>
            <a:spLocks noGrp="1"/>
          </p:cNvSpPr>
          <p:nvPr>
            <p:ph type="sldNum" sz="quarter" idx="31"/>
          </p:nvPr>
        </p:nvSpPr>
        <p:spPr/>
        <p:txBody>
          <a:bodyPr/>
          <a:lstStyle/>
          <a:p>
            <a:pPr algn="l" rtl="0"/>
            <a:fld id="{6C385236-B7BA-4938-9EA6-6DEC8CA653D7}" type="slidenum">
              <a:rPr/>
              <a:pPr algn="l" rtl="0"/>
              <a:t>36</a:t>
            </a:fld>
            <a:endParaRPr lang="el" noProof="0" dirty="0"/>
          </a:p>
        </p:txBody>
      </p:sp>
      <p:sp>
        <p:nvSpPr>
          <p:cNvPr id="12" name="Pladsholder til tekst 11">
            <a:extLst>
              <a:ext uri="{FF2B5EF4-FFF2-40B4-BE49-F238E27FC236}">
                <a16:creationId xmlns:a16="http://schemas.microsoft.com/office/drawing/2014/main" id="{08ACE587-A9DF-7FBE-E0BC-03358297AD6B}"/>
              </a:ext>
            </a:extLst>
          </p:cNvPr>
          <p:cNvSpPr>
            <a:spLocks noGrp="1"/>
          </p:cNvSpPr>
          <p:nvPr>
            <p:ph type="body" sz="quarter" idx="14"/>
          </p:nvPr>
        </p:nvSpPr>
        <p:spPr/>
        <p:txBody>
          <a:bodyPr/>
          <a:lstStyle/>
          <a:p>
            <a:pPr algn="l" rtl="0"/>
            <a:r>
              <a:rPr lang="el" b="0" i="0" u="none" baseline="0"/>
              <a:t>Αύξηση της αξίας για τον πελάτη και του συνολικού κόστους ιδιοκτησίας</a:t>
            </a:r>
          </a:p>
        </p:txBody>
      </p:sp>
      <p:sp>
        <p:nvSpPr>
          <p:cNvPr id="13" name="Titel 12">
            <a:extLst>
              <a:ext uri="{FF2B5EF4-FFF2-40B4-BE49-F238E27FC236}">
                <a16:creationId xmlns:a16="http://schemas.microsoft.com/office/drawing/2014/main" id="{1A63BFDE-3A06-3755-57A8-BDF9CA0B7DE1}"/>
              </a:ext>
            </a:extLst>
          </p:cNvPr>
          <p:cNvSpPr>
            <a:spLocks noGrp="1"/>
          </p:cNvSpPr>
          <p:nvPr>
            <p:ph type="title"/>
          </p:nvPr>
        </p:nvSpPr>
        <p:spPr/>
        <p:txBody>
          <a:bodyPr/>
          <a:lstStyle/>
          <a:p>
            <a:pPr algn="l" rtl="0"/>
            <a:r>
              <a:rPr lang="el" b="1" i="0" u="none" baseline="0"/>
              <a:t>Διπλώματα ευρεσιτεχνίας</a:t>
            </a:r>
          </a:p>
        </p:txBody>
      </p:sp>
    </p:spTree>
    <p:extLst>
      <p:ext uri="{BB962C8B-B14F-4D97-AF65-F5344CB8AC3E}">
        <p14:creationId xmlns:p14="http://schemas.microsoft.com/office/powerpoint/2010/main" val="4044137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pPr algn="l" rtl="0"/>
            <a:r>
              <a:rPr lang="el" b="1" i="0" u="none" baseline="0"/>
              <a:t>9</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pPr algn="l" rtl="0"/>
            <a:r>
              <a:rPr lang="el" b="0" i="0" u="none" baseline="0"/>
              <a:t>Σύνοψη προϊόντος</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pPr algn="l" rtl="0"/>
            <a:fld id="{6C385236-B7BA-4938-9EA6-6DEC8CA653D7}" type="slidenum">
              <a:rPr/>
              <a:pPr algn="l" rtl="0"/>
              <a:t>37</a:t>
            </a:fld>
            <a:endParaRPr lang="el" noProof="0" dirty="0"/>
          </a:p>
        </p:txBody>
      </p:sp>
    </p:spTree>
    <p:extLst>
      <p:ext uri="{BB962C8B-B14F-4D97-AF65-F5344CB8AC3E}">
        <p14:creationId xmlns:p14="http://schemas.microsoft.com/office/powerpoint/2010/main" val="16266423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FCA17E-1825-3576-CFB1-0480A70B7B84}"/>
              </a:ext>
            </a:extLst>
          </p:cNvPr>
          <p:cNvSpPr>
            <a:spLocks noGrp="1"/>
          </p:cNvSpPr>
          <p:nvPr>
            <p:ph type="ftr" sz="quarter" idx="21"/>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9C5FB165-8BB4-E48D-579B-DDF52240A9A8}"/>
              </a:ext>
            </a:extLst>
          </p:cNvPr>
          <p:cNvSpPr>
            <a:spLocks noGrp="1"/>
          </p:cNvSpPr>
          <p:nvPr>
            <p:ph type="sldNum" sz="quarter" idx="22"/>
          </p:nvPr>
        </p:nvSpPr>
        <p:spPr/>
        <p:txBody>
          <a:bodyPr/>
          <a:lstStyle/>
          <a:p>
            <a:pPr algn="l" rtl="0"/>
            <a:fld id="{6C385236-B7BA-4938-9EA6-6DEC8CA653D7}" type="slidenum">
              <a:rPr/>
              <a:pPr algn="l" rtl="0"/>
              <a:t>38</a:t>
            </a:fld>
            <a:endParaRPr lang="el" noProof="0" dirty="0"/>
          </a:p>
        </p:txBody>
      </p:sp>
      <p:sp>
        <p:nvSpPr>
          <p:cNvPr id="4" name="Content Placeholder 3">
            <a:extLst>
              <a:ext uri="{FF2B5EF4-FFF2-40B4-BE49-F238E27FC236}">
                <a16:creationId xmlns:a16="http://schemas.microsoft.com/office/drawing/2014/main" id="{263B7DE7-4429-2248-6677-D3892DBB29DF}"/>
              </a:ext>
            </a:extLst>
          </p:cNvPr>
          <p:cNvSpPr>
            <a:spLocks noGrp="1"/>
          </p:cNvSpPr>
          <p:nvPr>
            <p:ph sz="quarter" idx="18"/>
          </p:nvPr>
        </p:nvSpPr>
        <p:spPr/>
        <p:txBody>
          <a:bodyPr vert="horz" lIns="216000" tIns="216000" rIns="180000" bIns="216000" rtlCol="0" anchor="t">
            <a:noAutofit/>
          </a:bodyPr>
          <a:lstStyle/>
          <a:p>
            <a:pPr marL="0" indent="0" algn="ctr" rtl="0">
              <a:lnSpc>
                <a:spcPct val="90000"/>
              </a:lnSpc>
              <a:buNone/>
            </a:pPr>
            <a:endParaRPr lang="el" sz="1200" b="1" noProof="0" dirty="0"/>
          </a:p>
          <a:p>
            <a:pPr marL="0" indent="0" algn="ctr" rtl="0">
              <a:lnSpc>
                <a:spcPct val="90000"/>
              </a:lnSpc>
              <a:buNone/>
            </a:pPr>
            <a:r>
              <a:rPr lang="el" sz="1200" b="1" i="0" u="none" baseline="0"/>
              <a:t>MH35-85 - Advanced σειρά </a:t>
            </a:r>
            <a:endParaRPr lang="el" sz="1200" b="1" noProof="0" dirty="0">
              <a:ea typeface="Roboto Light"/>
              <a:cs typeface="Roboto Light"/>
            </a:endParaRPr>
          </a:p>
          <a:p>
            <a:pPr marL="0" indent="0" algn="ctr" rtl="0">
              <a:lnSpc>
                <a:spcPct val="90000"/>
              </a:lnSpc>
              <a:buNone/>
            </a:pPr>
            <a:endParaRPr lang="el" sz="1200" b="1" noProof="0" dirty="0"/>
          </a:p>
          <a:p>
            <a:pPr marL="0" indent="0" algn="l" rtl="0">
              <a:lnSpc>
                <a:spcPct val="90000"/>
              </a:lnSpc>
              <a:buNone/>
            </a:pPr>
            <a:r>
              <a:rPr lang="el" sz="1200" b="1" i="0" u="none" baseline="0"/>
              <a:t>Πελάτες-στόχοι:</a:t>
            </a:r>
            <a:endParaRPr lang="el" sz="1200" b="1" noProof="0" dirty="0">
              <a:ea typeface="Roboto Light"/>
              <a:cs typeface="Roboto Light"/>
            </a:endParaRPr>
          </a:p>
          <a:p>
            <a:pPr marL="198755" indent="-198755" algn="l" rtl="0">
              <a:lnSpc>
                <a:spcPct val="90000"/>
              </a:lnSpc>
              <a:defRPr sz="1600" b="0"/>
            </a:pPr>
            <a:r>
              <a:rPr lang="el" sz="1200" b="0" i="0" u="none" baseline="0"/>
              <a:t>Επαγγελματίες χρήστες που χρειάζονται συνεχή, εντατικό καθαρισμό</a:t>
            </a:r>
            <a:endParaRPr lang="el" sz="1200" noProof="0" dirty="0">
              <a:ea typeface="Roboto Light"/>
              <a:cs typeface="Roboto Light"/>
            </a:endParaRPr>
          </a:p>
          <a:p>
            <a:pPr marL="198755" indent="-198755" algn="l" rtl="0">
              <a:lnSpc>
                <a:spcPct val="90000"/>
              </a:lnSpc>
              <a:defRPr sz="1600" b="0"/>
            </a:pPr>
            <a:r>
              <a:rPr lang="el" sz="1200" b="0" i="0" u="none" baseline="0"/>
              <a:t>Επαγγελματίες με υψηλές απαιτήσεις</a:t>
            </a:r>
            <a:br>
              <a:rPr lang="el" sz="1200"/>
            </a:br>
            <a:endParaRPr lang="el" sz="1200" noProof="0" dirty="0">
              <a:ea typeface="Roboto Light"/>
              <a:cs typeface="Roboto Light"/>
            </a:endParaRPr>
          </a:p>
          <a:p>
            <a:pPr marL="0" indent="0" algn="l" rtl="0">
              <a:lnSpc>
                <a:spcPct val="90000"/>
              </a:lnSpc>
              <a:buNone/>
              <a:defRPr sz="1600" b="0"/>
            </a:pPr>
            <a:r>
              <a:rPr lang="el" sz="1200" b="1" i="0" u="none" baseline="0"/>
              <a:t>Βασικές ανάγκες:</a:t>
            </a:r>
            <a:endParaRPr lang="el" sz="1200" b="1" noProof="0" dirty="0">
              <a:ea typeface="Roboto Light"/>
              <a:cs typeface="Roboto Light"/>
            </a:endParaRPr>
          </a:p>
          <a:p>
            <a:pPr marL="198755" indent="-198755" algn="l" rtl="0">
              <a:lnSpc>
                <a:spcPct val="90000"/>
              </a:lnSpc>
              <a:defRPr sz="1600" b="0"/>
            </a:pPr>
            <a:r>
              <a:rPr lang="el" sz="1200" b="0" i="0" u="none" baseline="0"/>
              <a:t>Υψηλή απόδοση για έντονη βρωμιά και γράσα</a:t>
            </a:r>
            <a:endParaRPr lang="el" sz="1200" noProof="0" dirty="0">
              <a:ea typeface="Roboto Light"/>
              <a:cs typeface="Roboto Light"/>
            </a:endParaRPr>
          </a:p>
          <a:p>
            <a:pPr marL="198755" indent="-198755" algn="l" rtl="0">
              <a:lnSpc>
                <a:spcPct val="90000"/>
              </a:lnSpc>
              <a:defRPr sz="1600" b="0"/>
            </a:pPr>
            <a:r>
              <a:rPr lang="el" sz="1200" b="0" i="0" u="none" baseline="0"/>
              <a:t>Καυστήρας χαμηλής κατανάλωσης καυσίμου και μεγάλη αξιοπιστία χρόνου λειτουργίας</a:t>
            </a:r>
            <a:endParaRPr lang="el" sz="1200" noProof="0" dirty="0">
              <a:ea typeface="Roboto Light"/>
              <a:cs typeface="Roboto Light"/>
            </a:endParaRPr>
          </a:p>
          <a:p>
            <a:pPr marL="198755" indent="-198755" algn="l" rtl="0">
              <a:lnSpc>
                <a:spcPct val="90000"/>
              </a:lnSpc>
              <a:defRPr sz="1600" b="0"/>
            </a:pPr>
            <a:r>
              <a:rPr lang="el" sz="1200" b="0" i="0" u="none" baseline="0"/>
              <a:t>Εύκολη συντήρηση και βελτιστοποίηση χρόνου λειτουργίας</a:t>
            </a:r>
            <a:br>
              <a:rPr lang="el" sz="1200"/>
            </a:br>
            <a:endParaRPr lang="el" sz="1200" noProof="0" dirty="0">
              <a:ea typeface="Roboto Light"/>
              <a:cs typeface="Roboto Light"/>
            </a:endParaRPr>
          </a:p>
          <a:p>
            <a:pPr marL="0" indent="0" algn="l" rtl="0">
              <a:lnSpc>
                <a:spcPct val="90000"/>
              </a:lnSpc>
              <a:buNone/>
              <a:defRPr sz="1600" b="0"/>
            </a:pPr>
            <a:r>
              <a:rPr lang="el" sz="1200" b="1" i="0" u="none" baseline="0"/>
              <a:t>Εστίαση σε χαρακτηριστικά: </a:t>
            </a:r>
            <a:endParaRPr lang="el" sz="1200" b="1" noProof="0" dirty="0">
              <a:ea typeface="Roboto Light"/>
              <a:cs typeface="Roboto Light"/>
            </a:endParaRPr>
          </a:p>
          <a:p>
            <a:pPr marL="198755" indent="-198755" algn="l" rtl="0">
              <a:lnSpc>
                <a:spcPct val="90000"/>
              </a:lnSpc>
              <a:defRPr sz="1600" b="0"/>
            </a:pPr>
            <a:r>
              <a:rPr lang="el" sz="1200" b="0" i="0" u="none" baseline="0"/>
              <a:t>Προηγμένα χειριστήρια, αποδοτικότητα, δυνατότητα συντήρησης</a:t>
            </a:r>
            <a:endParaRPr lang="el" sz="1200" noProof="0" dirty="0">
              <a:ea typeface="Roboto Light"/>
              <a:cs typeface="Roboto Light"/>
            </a:endParaRPr>
          </a:p>
          <a:p>
            <a:pPr marL="0" indent="0" algn="l" rtl="0">
              <a:lnSpc>
                <a:spcPct val="90000"/>
              </a:lnSpc>
              <a:buNone/>
              <a:defRPr sz="1600" b="0"/>
            </a:pPr>
            <a:endParaRPr lang="el" sz="1200" noProof="0" dirty="0"/>
          </a:p>
          <a:p>
            <a:pPr marL="0" indent="0" algn="l" rtl="0">
              <a:lnSpc>
                <a:spcPct val="90000"/>
              </a:lnSpc>
              <a:buNone/>
              <a:defRPr sz="1600" b="0"/>
            </a:pPr>
            <a:r>
              <a:rPr lang="el" sz="1200" b="1" i="0" u="none" baseline="0"/>
              <a:t>Προτεραιότητες: </a:t>
            </a:r>
            <a:endParaRPr lang="el" sz="1200" b="1" noProof="0" dirty="0">
              <a:ea typeface="Roboto Light"/>
              <a:cs typeface="Roboto Light"/>
            </a:endParaRPr>
          </a:p>
          <a:p>
            <a:pPr marL="198755" indent="-198755" algn="l" rtl="0">
              <a:lnSpc>
                <a:spcPct val="90000"/>
              </a:lnSpc>
              <a:defRPr sz="1600" b="0"/>
            </a:pPr>
            <a:r>
              <a:rPr lang="el" sz="1200" b="0" i="0" u="none" baseline="0"/>
              <a:t>Απόδοση, αποτελεσματικότητα, ανθεκτικότητα</a:t>
            </a:r>
            <a:endParaRPr lang="el" sz="1200" noProof="0" dirty="0">
              <a:ea typeface="Roboto Light"/>
              <a:cs typeface="Roboto Light"/>
            </a:endParaRPr>
          </a:p>
          <a:p>
            <a:pPr marL="0" indent="0" algn="l" rtl="0">
              <a:lnSpc>
                <a:spcPct val="90000"/>
              </a:lnSpc>
              <a:buNone/>
              <a:defRPr sz="1600" b="0"/>
            </a:pPr>
            <a:endParaRPr lang="el" sz="1200" noProof="0" dirty="0"/>
          </a:p>
          <a:p>
            <a:pPr marL="0" indent="0" algn="l" rtl="0">
              <a:lnSpc>
                <a:spcPct val="90000"/>
              </a:lnSpc>
              <a:buNone/>
              <a:defRPr sz="1600" b="0"/>
            </a:pPr>
            <a:r>
              <a:rPr lang="el" sz="1200" b="1" i="0" u="none" baseline="0"/>
              <a:t>Βασική κινητοποίηση:</a:t>
            </a:r>
            <a:r>
              <a:rPr lang="el" sz="1200" b="0" i="0" u="none" baseline="0"/>
              <a:t> </a:t>
            </a:r>
          </a:p>
          <a:p>
            <a:pPr marL="198755" indent="-198755" algn="l" rtl="0">
              <a:lnSpc>
                <a:spcPct val="90000"/>
              </a:lnSpc>
              <a:defRPr sz="1600" b="0"/>
            </a:pPr>
            <a:r>
              <a:rPr lang="el" sz="1200" b="0" i="0" u="none" baseline="0"/>
              <a:t>«Μια ισχυρή και αποδοτική λύση, σχεδιασμένη για απαιτητικές εφαρμογές.»</a:t>
            </a:r>
            <a:endParaRPr lang="el" sz="1200" noProof="0" dirty="0">
              <a:ea typeface="Roboto Light"/>
              <a:cs typeface="Roboto Light"/>
            </a:endParaRPr>
          </a:p>
          <a:p>
            <a:pPr marL="198755" indent="-198755" algn="l" rtl="0"/>
            <a:endParaRPr lang="el" sz="1200" noProof="0" dirty="0">
              <a:ea typeface="Roboto Light"/>
              <a:cs typeface="Roboto Light"/>
            </a:endParaRPr>
          </a:p>
        </p:txBody>
      </p:sp>
      <p:sp>
        <p:nvSpPr>
          <p:cNvPr id="5" name="Content Placeholder 4">
            <a:extLst>
              <a:ext uri="{FF2B5EF4-FFF2-40B4-BE49-F238E27FC236}">
                <a16:creationId xmlns:a16="http://schemas.microsoft.com/office/drawing/2014/main" id="{DC442222-46A3-5044-F8C9-497C84DE0055}"/>
              </a:ext>
            </a:extLst>
          </p:cNvPr>
          <p:cNvSpPr>
            <a:spLocks noGrp="1"/>
          </p:cNvSpPr>
          <p:nvPr>
            <p:ph sz="quarter" idx="23"/>
          </p:nvPr>
        </p:nvSpPr>
        <p:spPr/>
        <p:txBody>
          <a:bodyPr vert="horz" lIns="216000" tIns="216000" rIns="180000" bIns="216000" rtlCol="0" anchor="t">
            <a:noAutofit/>
          </a:bodyPr>
          <a:lstStyle/>
          <a:p>
            <a:pPr marL="0" indent="0" algn="ctr" rtl="0">
              <a:lnSpc>
                <a:spcPct val="90000"/>
              </a:lnSpc>
              <a:buNone/>
            </a:pPr>
            <a:endParaRPr lang="el" sz="1200" b="1" noProof="0" dirty="0"/>
          </a:p>
          <a:p>
            <a:pPr marL="0" indent="0" algn="ctr" rtl="0">
              <a:lnSpc>
                <a:spcPct val="90000"/>
              </a:lnSpc>
              <a:buNone/>
            </a:pPr>
            <a:r>
              <a:rPr lang="el" sz="1200" b="1" i="0" u="none" baseline="0"/>
              <a:t>MH20-70 - Standard σειρά </a:t>
            </a:r>
          </a:p>
          <a:p>
            <a:pPr marL="198755" indent="-198755" algn="l" rtl="0">
              <a:lnSpc>
                <a:spcPct val="90000"/>
              </a:lnSpc>
            </a:pPr>
            <a:endParaRPr lang="el" sz="1200" b="1" noProof="0" dirty="0">
              <a:ea typeface="Roboto Light"/>
              <a:cs typeface="Roboto Light"/>
            </a:endParaRPr>
          </a:p>
          <a:p>
            <a:pPr marL="0" indent="0" algn="l" rtl="0">
              <a:lnSpc>
                <a:spcPct val="90000"/>
              </a:lnSpc>
              <a:buNone/>
            </a:pPr>
            <a:r>
              <a:rPr lang="el" sz="1200" b="1" i="0" u="none" baseline="0"/>
              <a:t>Πελάτες-στόχοι:</a:t>
            </a:r>
            <a:endParaRPr lang="el" sz="1200" b="1" noProof="0" dirty="0">
              <a:ea typeface="Roboto Light"/>
              <a:cs typeface="Roboto Light"/>
            </a:endParaRPr>
          </a:p>
          <a:p>
            <a:pPr marL="198755" indent="-198755" algn="l" rtl="0">
              <a:lnSpc>
                <a:spcPct val="90000"/>
              </a:lnSpc>
              <a:defRPr sz="1600" b="0"/>
            </a:pPr>
            <a:r>
              <a:rPr lang="el" sz="1200" b="0" i="0" u="none" baseline="0"/>
              <a:t>Επαγγελματίες με περιορισμένο προϋπολογισμό</a:t>
            </a:r>
            <a:endParaRPr lang="el" sz="1200" noProof="0" dirty="0">
              <a:ea typeface="Roboto Light"/>
              <a:cs typeface="Roboto Light"/>
            </a:endParaRPr>
          </a:p>
          <a:p>
            <a:pPr marL="198755" indent="-198755" algn="l" rtl="0">
              <a:lnSpc>
                <a:spcPct val="90000"/>
              </a:lnSpc>
              <a:defRPr sz="1600" b="0"/>
            </a:pPr>
            <a:r>
              <a:rPr lang="el" sz="1200" b="0" i="0" u="none" baseline="0"/>
              <a:t>Για χρήστες που χρειάζονται μόνο βασικές λειτουργίες </a:t>
            </a:r>
            <a:br>
              <a:rPr lang="el" sz="1200"/>
            </a:br>
            <a:endParaRPr lang="el" sz="1200" noProof="0" dirty="0">
              <a:ea typeface="Roboto Light"/>
              <a:cs typeface="Roboto Light"/>
            </a:endParaRPr>
          </a:p>
          <a:p>
            <a:pPr marL="0" indent="0" algn="l" rtl="0">
              <a:lnSpc>
                <a:spcPct val="90000"/>
              </a:lnSpc>
              <a:buNone/>
              <a:defRPr sz="1600" b="0"/>
            </a:pPr>
            <a:r>
              <a:rPr lang="el" sz="1200" b="1" i="0" u="none" baseline="0"/>
              <a:t>Βασικές ανάγκες:</a:t>
            </a:r>
            <a:endParaRPr lang="el" sz="1200" b="1" noProof="0" dirty="0">
              <a:ea typeface="Roboto Light"/>
              <a:cs typeface="Roboto Light"/>
            </a:endParaRPr>
          </a:p>
          <a:p>
            <a:pPr marL="198755" indent="-198755" algn="l" rtl="0">
              <a:lnSpc>
                <a:spcPct val="90000"/>
              </a:lnSpc>
              <a:defRPr sz="1600" b="0"/>
            </a:pPr>
            <a:r>
              <a:rPr lang="el" sz="1200" b="0" i="0" u="none" baseline="0"/>
              <a:t>Γρήγορος και ευέλικτος καθαρισμός εργαλείων, οχημάτων και επιφανειών</a:t>
            </a:r>
            <a:endParaRPr lang="el" sz="1200" noProof="0" dirty="0">
              <a:ea typeface="Roboto Light"/>
              <a:cs typeface="Roboto Light"/>
            </a:endParaRPr>
          </a:p>
          <a:p>
            <a:pPr marL="198755" indent="-198755" algn="l" rtl="0">
              <a:lnSpc>
                <a:spcPct val="90000"/>
              </a:lnSpc>
              <a:defRPr sz="1600" b="0"/>
            </a:pPr>
            <a:r>
              <a:rPr lang="el" sz="1200" b="0" i="0" u="none" baseline="0"/>
              <a:t>Μικρού μεγέθους σχεδιασμός και εύκολη μετακίνηση</a:t>
            </a:r>
            <a:endParaRPr lang="el" sz="1200" noProof="0" dirty="0">
              <a:ea typeface="Roboto Light"/>
              <a:cs typeface="Roboto Light"/>
            </a:endParaRPr>
          </a:p>
          <a:p>
            <a:pPr marL="198755" indent="-198755" algn="l" rtl="0">
              <a:lnSpc>
                <a:spcPct val="90000"/>
              </a:lnSpc>
              <a:defRPr sz="1600" b="0"/>
            </a:pPr>
            <a:r>
              <a:rPr lang="el" sz="1200" b="0" i="0" u="none" baseline="0"/>
              <a:t>Αξιόπιστη απόδοση και χαμηλό λειτουργικό κόστος</a:t>
            </a:r>
            <a:br>
              <a:rPr lang="el" sz="1200"/>
            </a:br>
            <a:endParaRPr lang="el" sz="1200" noProof="0" dirty="0">
              <a:ea typeface="Roboto Light"/>
              <a:cs typeface="Roboto Light"/>
            </a:endParaRPr>
          </a:p>
          <a:p>
            <a:pPr marL="0" indent="0" algn="l" rtl="0">
              <a:lnSpc>
                <a:spcPct val="90000"/>
              </a:lnSpc>
              <a:buNone/>
              <a:defRPr sz="1600" b="0"/>
            </a:pPr>
            <a:r>
              <a:rPr lang="el" sz="1200" b="1" i="0" u="none" baseline="0"/>
              <a:t>Εστίαση σε χαρακτηριστικά: </a:t>
            </a:r>
            <a:endParaRPr lang="el" sz="1200" b="1" noProof="0" dirty="0">
              <a:ea typeface="Roboto Light"/>
              <a:cs typeface="Roboto Light"/>
            </a:endParaRPr>
          </a:p>
          <a:p>
            <a:pPr marL="198755" indent="-198755" algn="l" rtl="0">
              <a:lnSpc>
                <a:spcPct val="90000"/>
              </a:lnSpc>
              <a:defRPr sz="1600" b="0"/>
            </a:pPr>
            <a:r>
              <a:rPr lang="el" sz="1200" b="0" i="0" u="none" baseline="0"/>
              <a:t>Κύρια λειτουργία καθαρισμού</a:t>
            </a:r>
            <a:endParaRPr lang="el" sz="1200" noProof="0" dirty="0">
              <a:ea typeface="Roboto Light"/>
              <a:cs typeface="Roboto Light"/>
            </a:endParaRPr>
          </a:p>
          <a:p>
            <a:pPr marL="198755" indent="-198755" algn="l" rtl="0">
              <a:lnSpc>
                <a:spcPct val="90000"/>
              </a:lnSpc>
              <a:defRPr sz="1600" b="0"/>
            </a:pPr>
            <a:endParaRPr lang="el" sz="1200" noProof="0" dirty="0">
              <a:ea typeface="Roboto Light"/>
              <a:cs typeface="Roboto Light"/>
            </a:endParaRPr>
          </a:p>
          <a:p>
            <a:pPr marL="0" indent="0" algn="l" rtl="0">
              <a:lnSpc>
                <a:spcPct val="90000"/>
              </a:lnSpc>
              <a:buNone/>
              <a:defRPr sz="1600" b="0"/>
            </a:pPr>
            <a:r>
              <a:rPr lang="el" sz="1200" b="1" i="0" u="none" baseline="0"/>
              <a:t>Προτεραιότητες: </a:t>
            </a:r>
            <a:endParaRPr lang="el" sz="1200" b="1" noProof="0" dirty="0">
              <a:ea typeface="Roboto Light"/>
              <a:cs typeface="Roboto Light"/>
            </a:endParaRPr>
          </a:p>
          <a:p>
            <a:pPr marL="198755" indent="-198755" algn="l" rtl="0">
              <a:lnSpc>
                <a:spcPct val="90000"/>
              </a:lnSpc>
              <a:defRPr sz="1600" b="0"/>
            </a:pPr>
            <a:r>
              <a:rPr lang="el" sz="1200" b="0" i="0" u="none" baseline="0"/>
              <a:t>Προσιτή τιμή, ευκολία χρήσης</a:t>
            </a:r>
            <a:endParaRPr lang="el" sz="1200" noProof="0" dirty="0">
              <a:ea typeface="Roboto Light"/>
              <a:cs typeface="Roboto Light"/>
            </a:endParaRPr>
          </a:p>
          <a:p>
            <a:pPr marL="198755" indent="-198755" algn="l" rtl="0">
              <a:lnSpc>
                <a:spcPct val="90000"/>
              </a:lnSpc>
              <a:defRPr sz="1600" b="0"/>
            </a:pPr>
            <a:endParaRPr lang="el" sz="1200" noProof="0" dirty="0">
              <a:ea typeface="Roboto Light"/>
              <a:cs typeface="Roboto Light"/>
            </a:endParaRPr>
          </a:p>
          <a:p>
            <a:pPr marL="0" indent="0" algn="l" rtl="0">
              <a:lnSpc>
                <a:spcPct val="90000"/>
              </a:lnSpc>
              <a:buNone/>
              <a:defRPr sz="1600" b="0"/>
            </a:pPr>
            <a:r>
              <a:rPr lang="el" sz="1200" b="1" i="0" u="none" baseline="0"/>
              <a:t>Βασική κινητοποίηση: </a:t>
            </a:r>
          </a:p>
          <a:p>
            <a:pPr marL="198755" indent="-198755" algn="l" rtl="0">
              <a:lnSpc>
                <a:spcPct val="90000"/>
              </a:lnSpc>
              <a:defRPr sz="1600" b="0"/>
            </a:pPr>
            <a:r>
              <a:rPr lang="el" sz="1200" b="0" i="0" u="none" baseline="0"/>
              <a:t>«Ένα απλό, αποτελεσματικό και οικονομικό μηχάνημα καθαρισμού με ζεστό νερό για καθημερινή χρήση».</a:t>
            </a:r>
            <a:endParaRPr lang="el" sz="1200" noProof="0" dirty="0">
              <a:ea typeface="Roboto Light"/>
              <a:cs typeface="Roboto Light"/>
            </a:endParaRPr>
          </a:p>
          <a:p>
            <a:pPr marL="198755" indent="-198755" algn="l" rtl="0"/>
            <a:endParaRPr lang="el" sz="1200" noProof="0" dirty="0">
              <a:ea typeface="Roboto Light"/>
              <a:cs typeface="Roboto Light"/>
            </a:endParaRPr>
          </a:p>
        </p:txBody>
      </p:sp>
      <p:sp>
        <p:nvSpPr>
          <p:cNvPr id="6" name="Text Placeholder 5">
            <a:extLst>
              <a:ext uri="{FF2B5EF4-FFF2-40B4-BE49-F238E27FC236}">
                <a16:creationId xmlns:a16="http://schemas.microsoft.com/office/drawing/2014/main" id="{9ED3FA59-0907-A693-AA59-60B08A7B3960}"/>
              </a:ext>
            </a:extLst>
          </p:cNvPr>
          <p:cNvSpPr>
            <a:spLocks noGrp="1"/>
          </p:cNvSpPr>
          <p:nvPr>
            <p:ph type="body" sz="quarter" idx="14"/>
          </p:nvPr>
        </p:nvSpPr>
        <p:spPr/>
        <p:txBody>
          <a:bodyPr/>
          <a:lstStyle/>
          <a:p>
            <a:pPr algn="l" rtl="0"/>
            <a:r>
              <a:rPr lang="el" b="0" i="0" u="none" baseline="0"/>
              <a:t>Προφίλ πελατών</a:t>
            </a:r>
          </a:p>
        </p:txBody>
      </p:sp>
      <p:sp>
        <p:nvSpPr>
          <p:cNvPr id="7" name="Title 6">
            <a:extLst>
              <a:ext uri="{FF2B5EF4-FFF2-40B4-BE49-F238E27FC236}">
                <a16:creationId xmlns:a16="http://schemas.microsoft.com/office/drawing/2014/main" id="{73C231A8-D010-A064-F0BF-776C1E65918A}"/>
              </a:ext>
            </a:extLst>
          </p:cNvPr>
          <p:cNvSpPr>
            <a:spLocks noGrp="1"/>
          </p:cNvSpPr>
          <p:nvPr>
            <p:ph type="title"/>
          </p:nvPr>
        </p:nvSpPr>
        <p:spPr/>
        <p:txBody>
          <a:bodyPr/>
          <a:lstStyle/>
          <a:p>
            <a:pPr algn="l" rtl="0"/>
            <a:r>
              <a:rPr lang="el" b="1" i="0" u="none" baseline="0"/>
              <a:t>Σειρά MH </a:t>
            </a:r>
          </a:p>
        </p:txBody>
      </p:sp>
    </p:spTree>
    <p:extLst>
      <p:ext uri="{BB962C8B-B14F-4D97-AF65-F5344CB8AC3E}">
        <p14:creationId xmlns:p14="http://schemas.microsoft.com/office/powerpoint/2010/main" val="13874485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43D2-E8FD-85D3-0A02-5B0ED624FD15}"/>
            </a:ext>
          </a:extLst>
        </p:cNvPr>
        <p:cNvGrpSpPr/>
        <p:nvPr/>
      </p:nvGrpSpPr>
      <p:grpSpPr>
        <a:xfrm>
          <a:off x="0" y="0"/>
          <a:ext cx="0" cy="0"/>
          <a:chOff x="0" y="0"/>
          <a:chExt cx="0" cy="0"/>
        </a:xfrm>
      </p:grpSpPr>
      <p:sp>
        <p:nvSpPr>
          <p:cNvPr id="33" name="Content Placeholder 1">
            <a:extLst>
              <a:ext uri="{FF2B5EF4-FFF2-40B4-BE49-F238E27FC236}">
                <a16:creationId xmlns:a16="http://schemas.microsoft.com/office/drawing/2014/main" id="{E98B5A43-9FC8-30F0-F586-72E487536EA8}"/>
              </a:ext>
            </a:extLst>
          </p:cNvPr>
          <p:cNvSpPr>
            <a:spLocks noGrp="1"/>
          </p:cNvSpPr>
          <p:nvPr>
            <p:ph type="body" sz="quarter" idx="18"/>
          </p:nvPr>
        </p:nvSpPr>
        <p:spPr>
          <a:xfrm>
            <a:off x="475521" y="1402365"/>
            <a:ext cx="11712575" cy="629133"/>
          </a:xfrm>
        </p:spPr>
        <p:txBody>
          <a:bodyPr anchor="t">
            <a:normAutofit fontScale="92500" lnSpcReduction="10000"/>
          </a:bodyPr>
          <a:lstStyle/>
          <a:p>
            <a:pPr marL="0" indent="0" algn="l" rtl="0">
              <a:buNone/>
            </a:pPr>
            <a:r>
              <a:rPr lang="el" sz="1600" b="0" i="0" u="none" baseline="0"/>
              <a:t>Με τη σειρά MH, οι πελάτες μπορούν να επιλέξουν το επίπεδο απόδοσης που ταιριάζει στην επιχείρησή τους — από οικονομικό καθαρισμό έως εξαιρετική παραγωγικότητα. Κάθε μοντέλο διαθέτει τη δοκιμασμένη τεχνολογία ζεστού νερού και την αξιόπιστη ποιότητα της Nilfisk, διασφαλίζοντας ανθεκτικότητα και απόδοση για όλες τις ανάγκες και όλους τους προϋπολογισμούς.</a:t>
            </a:r>
          </a:p>
          <a:p>
            <a:endParaRPr lang="el" sz="1200" noProof="0" dirty="0"/>
          </a:p>
          <a:p>
            <a:endParaRPr lang="el" sz="1200" noProof="0" dirty="0"/>
          </a:p>
          <a:p>
            <a:endParaRPr lang="el" sz="1200" noProof="0" dirty="0"/>
          </a:p>
          <a:p>
            <a:endParaRPr lang="el" sz="1200" noProof="0" dirty="0"/>
          </a:p>
          <a:p>
            <a:endParaRPr lang="el" sz="1200" noProof="0" dirty="0"/>
          </a:p>
          <a:p>
            <a:endParaRPr lang="el" sz="1200" noProof="0" dirty="0"/>
          </a:p>
          <a:p>
            <a:endParaRPr lang="el" sz="1200" noProof="0" dirty="0"/>
          </a:p>
          <a:p>
            <a:pPr marL="0" indent="0" algn="l" rtl="0">
              <a:buNone/>
            </a:pPr>
            <a:endParaRPr lang="el" sz="1200" b="1" noProof="0" dirty="0">
              <a:ea typeface="Roboto Light" panose="02000000000000000000" pitchFamily="2" charset="0"/>
            </a:endParaRPr>
          </a:p>
        </p:txBody>
      </p:sp>
      <p:sp>
        <p:nvSpPr>
          <p:cNvPr id="5" name="Footer Placeholder 4">
            <a:extLst>
              <a:ext uri="{FF2B5EF4-FFF2-40B4-BE49-F238E27FC236}">
                <a16:creationId xmlns:a16="http://schemas.microsoft.com/office/drawing/2014/main" id="{D9598061-C2F4-86A0-50E4-C29547F38333}"/>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15FAC226-9B57-BE5C-B650-70933AF83332}"/>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lgn="l" rtl="0">
                <a:spcAft>
                  <a:spcPts val="600"/>
                </a:spcAft>
              </a:pPr>
              <a:t>39</a:t>
            </a:fld>
            <a:endParaRPr lang="el" noProof="0" dirty="0"/>
          </a:p>
        </p:txBody>
      </p:sp>
      <p:sp>
        <p:nvSpPr>
          <p:cNvPr id="3" name="Text Placeholder 2">
            <a:extLst>
              <a:ext uri="{FF2B5EF4-FFF2-40B4-BE49-F238E27FC236}">
                <a16:creationId xmlns:a16="http://schemas.microsoft.com/office/drawing/2014/main" id="{5AAF8AD2-4320-4F97-B3FA-F0BBA1EA27F1}"/>
              </a:ext>
            </a:extLst>
          </p:cNvPr>
          <p:cNvSpPr>
            <a:spLocks noGrp="1"/>
          </p:cNvSpPr>
          <p:nvPr>
            <p:ph type="body" sz="quarter" idx="14"/>
          </p:nvPr>
        </p:nvSpPr>
        <p:spPr>
          <a:xfrm>
            <a:off x="475521" y="873877"/>
            <a:ext cx="5507038" cy="376456"/>
          </a:xfrm>
        </p:spPr>
        <p:txBody>
          <a:bodyPr>
            <a:normAutofit/>
          </a:bodyPr>
          <a:lstStyle/>
          <a:p>
            <a:pPr algn="l" rtl="0"/>
            <a:r>
              <a:rPr lang="el" b="0" i="0" u="none" baseline="0"/>
              <a:t>Μία σειρά, δύο επιτυχίες</a:t>
            </a:r>
          </a:p>
        </p:txBody>
      </p:sp>
      <p:sp>
        <p:nvSpPr>
          <p:cNvPr id="4" name="Title 3">
            <a:extLst>
              <a:ext uri="{FF2B5EF4-FFF2-40B4-BE49-F238E27FC236}">
                <a16:creationId xmlns:a16="http://schemas.microsoft.com/office/drawing/2014/main" id="{5CBDBBC9-F880-2E52-46BC-23287B019AED}"/>
              </a:ext>
            </a:extLst>
          </p:cNvPr>
          <p:cNvSpPr>
            <a:spLocks noGrp="1"/>
          </p:cNvSpPr>
          <p:nvPr>
            <p:ph type="title"/>
          </p:nvPr>
        </p:nvSpPr>
        <p:spPr>
          <a:xfrm>
            <a:off x="479425" y="494490"/>
            <a:ext cx="5506081" cy="388013"/>
          </a:xfrm>
        </p:spPr>
        <p:txBody>
          <a:bodyPr anchor="t">
            <a:normAutofit/>
          </a:bodyPr>
          <a:lstStyle/>
          <a:p>
            <a:pPr algn="l" rtl="0"/>
            <a:r>
              <a:rPr lang="el" sz="2400" b="1" i="0" u="none" baseline="0"/>
              <a:t>Η σειρά MH </a:t>
            </a:r>
          </a:p>
        </p:txBody>
      </p:sp>
      <p:sp>
        <p:nvSpPr>
          <p:cNvPr id="2" name="Content Placeholder 1">
            <a:extLst>
              <a:ext uri="{FF2B5EF4-FFF2-40B4-BE49-F238E27FC236}">
                <a16:creationId xmlns:a16="http://schemas.microsoft.com/office/drawing/2014/main" id="{8073CB79-1EE7-2504-0A01-E657ED21E55F}"/>
              </a:ext>
            </a:extLst>
          </p:cNvPr>
          <p:cNvSpPr txBox="1">
            <a:spLocks/>
          </p:cNvSpPr>
          <p:nvPr/>
        </p:nvSpPr>
        <p:spPr>
          <a:xfrm>
            <a:off x="6244429" y="1845058"/>
            <a:ext cx="5149479" cy="4870450"/>
          </a:xfrm>
          <a:prstGeom prst="rect">
            <a:avLst/>
          </a:prstGeom>
          <a:noFill/>
        </p:spPr>
        <p:txBody>
          <a:bodyPr vert="horz" lIns="0" tIns="0" rIns="0" bIns="0" rtlCol="0" anchor="t">
            <a:norm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sz="1200" noProof="0" dirty="0"/>
          </a:p>
          <a:p>
            <a:pPr marL="198755" indent="-198755" algn="l" rtl="0"/>
            <a:endParaRPr lang="el" sz="1200" noProof="0" dirty="0">
              <a:ea typeface="Roboto Light"/>
              <a:cs typeface="Roboto Light"/>
            </a:endParaRPr>
          </a:p>
          <a:p>
            <a:pPr marL="0" indent="0" algn="l" rtl="0">
              <a:buNone/>
            </a:pPr>
            <a:endParaRPr lang="el" sz="1200" noProof="0" dirty="0"/>
          </a:p>
          <a:p>
            <a:pPr marL="0" indent="0" algn="l" rtl="0">
              <a:buNone/>
            </a:pPr>
            <a:r>
              <a:rPr lang="el" sz="1600" b="1" i="0" u="none" baseline="0">
                <a:solidFill>
                  <a:schemeClr val="accent3"/>
                </a:solidFill>
              </a:rPr>
              <a:t>Standard σειρά (MH20-70)</a:t>
            </a:r>
          </a:p>
          <a:p>
            <a:pPr marL="0" indent="0" algn="l" rtl="0">
              <a:buNone/>
            </a:pPr>
            <a:r>
              <a:rPr lang="el" sz="1200" b="1" i="0" u="none" baseline="0"/>
              <a:t>Αξιόπιστο, αποδοτικό και κατασκευασμένο για αξία</a:t>
            </a:r>
            <a:endParaRPr lang="el" sz="1200" noProof="0" dirty="0"/>
          </a:p>
          <a:p>
            <a:pPr marL="198755" indent="-198755" algn="l" rtl="0"/>
            <a:r>
              <a:rPr lang="el" sz="1200" b="0" i="0" u="none" baseline="0"/>
              <a:t>Εξοπλισμένο με λέβητα EcoPower, που παρέχει </a:t>
            </a:r>
            <a:r>
              <a:rPr lang="el" b="0" i="0" u="none" baseline="0"/>
              <a:t>~ </a:t>
            </a:r>
            <a:r>
              <a:rPr lang="el" sz="1200" b="0" i="0" u="none" baseline="0"/>
              <a:t> 92% ενεργειακή αποδοτικότητα</a:t>
            </a:r>
            <a:endParaRPr lang="el" sz="1200" noProof="0" dirty="0">
              <a:ea typeface="Roboto Light"/>
              <a:cs typeface="Roboto Light"/>
            </a:endParaRPr>
          </a:p>
          <a:p>
            <a:pPr marL="198755" indent="-198755" algn="l" rtl="0"/>
            <a:r>
              <a:rPr lang="el" sz="1200" b="0" i="0" u="none" baseline="0">
                <a:ea typeface="Roboto Light"/>
                <a:cs typeface="Roboto Light"/>
              </a:rPr>
              <a:t>Βραχίονας ψεκασμού γενικής χρήσης και απλό περιστροφικό χειριστήριο για διαισθητικό χειρισμό</a:t>
            </a:r>
          </a:p>
          <a:p>
            <a:pPr marL="198755" indent="-198755" algn="l" rtl="0"/>
            <a:r>
              <a:rPr lang="el" sz="1200" b="0" i="0" u="none" baseline="0"/>
              <a:t>Πιστοποίηση EUnited για αποδοτικότητα και χαμηλή ρύπανση</a:t>
            </a:r>
            <a:endParaRPr lang="el" sz="1200" noProof="0" dirty="0">
              <a:ea typeface="Roboto Light"/>
              <a:cs typeface="Roboto Light"/>
            </a:endParaRPr>
          </a:p>
          <a:p>
            <a:pPr marL="198755" indent="-198755" algn="l" rtl="0"/>
            <a:r>
              <a:rPr lang="el" sz="1200" b="0" i="0" u="none" baseline="0"/>
              <a:t>Συμβατό με βιοκαύσιμα για μειωμένες εκπομπές και καθαρότερη λειτουργία</a:t>
            </a:r>
            <a:endParaRPr lang="el" sz="1200" noProof="0" dirty="0">
              <a:ea typeface="Roboto Light"/>
              <a:cs typeface="Roboto Light"/>
            </a:endParaRPr>
          </a:p>
          <a:p>
            <a:pPr marL="0" indent="0" algn="l" rtl="0">
              <a:buNone/>
            </a:pPr>
            <a:endParaRPr lang="el" sz="1200" noProof="0" dirty="0"/>
          </a:p>
          <a:p>
            <a:pPr marL="198755" indent="-198755" algn="l" rtl="0">
              <a:buFont typeface="Wingdings" panose="05000000000000000000" pitchFamily="2" charset="2"/>
              <a:buChar char="ü"/>
            </a:pPr>
            <a:r>
              <a:rPr lang="el" sz="1200" b="0" i="0" u="none" baseline="0"/>
              <a:t>Δοκιμασμένη ποιότητα Nilfisk</a:t>
            </a:r>
            <a:endParaRPr lang="el" sz="1200" noProof="0" dirty="0">
              <a:ea typeface="Roboto Light"/>
              <a:cs typeface="Roboto Light"/>
            </a:endParaRPr>
          </a:p>
          <a:p>
            <a:pPr marL="198755" indent="-198755" algn="l" rtl="0">
              <a:buFont typeface="Wingdings" panose="05000000000000000000" pitchFamily="2" charset="2"/>
              <a:buChar char="ü"/>
            </a:pPr>
            <a:r>
              <a:rPr lang="el" sz="1200" b="0" i="0" u="none" baseline="0"/>
              <a:t>Ευκολία χρήσης </a:t>
            </a:r>
            <a:endParaRPr lang="el" sz="1200" noProof="0" dirty="0">
              <a:ea typeface="Roboto Light"/>
              <a:cs typeface="Roboto Light"/>
            </a:endParaRPr>
          </a:p>
          <a:p>
            <a:pPr marL="198755" indent="-198755" algn="l" rtl="0">
              <a:buFont typeface="Wingdings" panose="05000000000000000000" pitchFamily="2" charset="2"/>
              <a:buChar char="ü"/>
            </a:pPr>
            <a:r>
              <a:rPr lang="el" sz="1200" b="0" i="0" u="none" baseline="0"/>
              <a:t>Χαμηλό λειτουργικό κόστος και αξιόπιστα αποτελέσματα</a:t>
            </a:r>
            <a:endParaRPr lang="el" sz="1200" noProof="0" dirty="0">
              <a:ea typeface="Roboto Light"/>
              <a:cs typeface="Roboto Light"/>
            </a:endParaRPr>
          </a:p>
          <a:p>
            <a:pPr marL="0" indent="0" algn="l" rtl="0">
              <a:buFont typeface="Arial" panose="020B0604020202020204" pitchFamily="34" charset="0"/>
              <a:buNone/>
            </a:pPr>
            <a:endParaRPr lang="el" sz="1200" b="1" noProof="0" dirty="0">
              <a:ea typeface="Roboto Light" panose="02000000000000000000" pitchFamily="2" charset="0"/>
            </a:endParaRPr>
          </a:p>
        </p:txBody>
      </p:sp>
      <p:sp>
        <p:nvSpPr>
          <p:cNvPr id="7" name="Content Placeholder 1">
            <a:extLst>
              <a:ext uri="{FF2B5EF4-FFF2-40B4-BE49-F238E27FC236}">
                <a16:creationId xmlns:a16="http://schemas.microsoft.com/office/drawing/2014/main" id="{BAB01AD1-ED53-7382-4030-6ED7115D090E}"/>
              </a:ext>
            </a:extLst>
          </p:cNvPr>
          <p:cNvSpPr txBox="1">
            <a:spLocks/>
          </p:cNvSpPr>
          <p:nvPr/>
        </p:nvSpPr>
        <p:spPr>
          <a:xfrm>
            <a:off x="605179" y="1402365"/>
            <a:ext cx="5149479" cy="4870450"/>
          </a:xfrm>
          <a:prstGeom prst="rect">
            <a:avLst/>
          </a:prstGeom>
          <a:noFill/>
        </p:spPr>
        <p:txBody>
          <a:bodyPr vert="horz" lIns="0" tIns="0" rIns="0" bIns="0" rtlCol="0" anchor="t">
            <a:normAutofit lnSpcReduction="10000"/>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sz="1200" noProof="0" dirty="0"/>
          </a:p>
          <a:p>
            <a:pPr marL="198755" indent="-198755" algn="l" rtl="0"/>
            <a:endParaRPr lang="el" sz="1200" noProof="0" dirty="0">
              <a:ea typeface="Roboto Light"/>
              <a:cs typeface="Roboto Light"/>
            </a:endParaRPr>
          </a:p>
          <a:p>
            <a:pPr marL="198755" indent="-198755" algn="l" rtl="0"/>
            <a:endParaRPr lang="el" sz="1200" noProof="0" dirty="0">
              <a:ea typeface="Roboto Light"/>
              <a:cs typeface="Roboto Light"/>
            </a:endParaRPr>
          </a:p>
          <a:p>
            <a:pPr marL="198755" indent="-198755" algn="l" rtl="0"/>
            <a:endParaRPr lang="el" sz="1200" noProof="0" dirty="0">
              <a:ea typeface="Roboto Light"/>
              <a:cs typeface="Roboto Light"/>
            </a:endParaRPr>
          </a:p>
          <a:p>
            <a:pPr marL="0" indent="0" algn="l" rtl="0">
              <a:buNone/>
            </a:pPr>
            <a:endParaRPr lang="el" sz="1600" noProof="0" dirty="0"/>
          </a:p>
          <a:p>
            <a:pPr marL="0" indent="0" algn="l" rtl="0">
              <a:buNone/>
            </a:pPr>
            <a:r>
              <a:rPr lang="el" sz="1600" b="1" i="0" u="none" baseline="0">
                <a:solidFill>
                  <a:schemeClr val="accent3"/>
                </a:solidFill>
              </a:rPr>
              <a:t>Advanced σειρά (MH35-85)</a:t>
            </a:r>
            <a:endParaRPr lang="el" sz="1600" b="1" noProof="0" dirty="0">
              <a:solidFill>
                <a:schemeClr val="accent3"/>
              </a:solidFill>
              <a:ea typeface="Roboto Light"/>
              <a:cs typeface="Roboto Light"/>
            </a:endParaRPr>
          </a:p>
          <a:p>
            <a:pPr marL="0" indent="0" algn="l" rtl="0">
              <a:buNone/>
            </a:pPr>
            <a:r>
              <a:rPr lang="el" sz="1200" b="1" i="0" u="none" baseline="0"/>
              <a:t>Προηγμένη απόδοση με μέγιστο χρόνο λειτουργίας</a:t>
            </a:r>
            <a:endParaRPr lang="el" sz="1200" noProof="0" dirty="0"/>
          </a:p>
          <a:p>
            <a:pPr marL="198755" indent="-198755" algn="l" rtl="0"/>
            <a:r>
              <a:rPr lang="el" sz="1200" b="0" i="0" u="none" baseline="0"/>
              <a:t>Διαθέτει τον κατοχυρωμένο με δίπλωμα ευρεσιτεχνίας ενεργειακά αποδοτικό λέβητα, που παρέχει </a:t>
            </a:r>
            <a:r>
              <a:rPr lang="el" b="0" i="0" u="none" baseline="0"/>
              <a:t>~</a:t>
            </a:r>
            <a:r>
              <a:rPr lang="el" sz="1200" b="0" i="0" u="none" baseline="0"/>
              <a:t> 96% αποδοτικότητα</a:t>
            </a:r>
            <a:endParaRPr lang="el" sz="1200" noProof="0" dirty="0">
              <a:ea typeface="Roboto Light"/>
              <a:cs typeface="Roboto Light"/>
            </a:endParaRPr>
          </a:p>
          <a:p>
            <a:pPr marL="198755" indent="-198755" algn="l" rtl="0"/>
            <a:r>
              <a:rPr lang="el" sz="1200" b="0" i="0" u="none" baseline="0"/>
              <a:t>Ο ρυθμιζόμενος βραχίονας ψεκασμού Tornado και το εσωτερικό σύστημα απορρυπαντικού διασφαλίζουν καθαρισμό ακριβείας και μειωμένα απόβλητα</a:t>
            </a:r>
            <a:endParaRPr lang="el" sz="1200" noProof="0" dirty="0">
              <a:ea typeface="Roboto Light"/>
              <a:cs typeface="Roboto Light"/>
            </a:endParaRPr>
          </a:p>
          <a:p>
            <a:pPr marL="198755" indent="-198755" algn="l" rtl="0"/>
            <a:r>
              <a:rPr lang="el" sz="1200" b="0" i="0" u="none" baseline="0"/>
              <a:t>Περιλαμβάνει αισθητήρες καυσίμου και φλόγας για βελτιστοποιημένη απόδοση</a:t>
            </a:r>
            <a:endParaRPr lang="el" sz="1200" noProof="0" dirty="0">
              <a:ea typeface="Roboto Light"/>
              <a:cs typeface="Roboto Light"/>
            </a:endParaRPr>
          </a:p>
          <a:p>
            <a:pPr marL="198755" indent="-198755" algn="l" rtl="0"/>
            <a:r>
              <a:rPr lang="el" sz="1200" b="0" i="0" u="none" baseline="0"/>
              <a:t>Σχεδιασμένο για χρήστες με βαριές απαιτήσεις που επιθυμούν τον καλύτερο χρόνο λειτουργίας και έλεγχο</a:t>
            </a:r>
          </a:p>
          <a:p>
            <a:pPr marL="198755" indent="-198755" algn="l" rtl="0"/>
            <a:r>
              <a:rPr lang="el" sz="1200" b="0" i="0" u="none" baseline="0"/>
              <a:t>Πιστοποίηση EUnited και συμβατό με βιοκαύσιμα για μειωμένες εκπομπές και καθαρότερη λειτουργία</a:t>
            </a:r>
            <a:endParaRPr lang="el" sz="1200" noProof="0" dirty="0">
              <a:ea typeface="Roboto Light"/>
              <a:cs typeface="Roboto Light"/>
            </a:endParaRPr>
          </a:p>
          <a:p>
            <a:pPr marL="198755" indent="-198755" algn="l" rtl="0"/>
            <a:endParaRPr lang="el" sz="1200" noProof="0" dirty="0">
              <a:ea typeface="Roboto Light"/>
              <a:cs typeface="Roboto Light"/>
            </a:endParaRPr>
          </a:p>
          <a:p>
            <a:pPr marL="198755" indent="-198755" algn="l" rtl="0">
              <a:buFont typeface="Wingdings" panose="05000000000000000000" pitchFamily="2" charset="2"/>
              <a:buChar char="ü"/>
            </a:pPr>
            <a:r>
              <a:rPr lang="el" sz="1200" b="0" i="0" u="none" baseline="0"/>
              <a:t> Πιο έξυπνη λειτουργία με ψηφιακή οθόνη και διαγνωστικό έλεγχο</a:t>
            </a:r>
            <a:endParaRPr lang="el" sz="1200" noProof="0" dirty="0">
              <a:ea typeface="Roboto Light"/>
              <a:cs typeface="Roboto Light"/>
            </a:endParaRPr>
          </a:p>
          <a:p>
            <a:pPr marL="198755" indent="-198755" algn="l" rtl="0">
              <a:buFont typeface="Wingdings" panose="05000000000000000000" pitchFamily="2" charset="2"/>
              <a:buChar char="ü"/>
            </a:pPr>
            <a:r>
              <a:rPr lang="el" sz="1200" b="0" i="0" u="none" baseline="0"/>
              <a:t> Κατασκευασμένο για συνεχή λειτουργία και καθαρισμό βαρέως τύπου</a:t>
            </a:r>
            <a:endParaRPr lang="el" sz="1200" noProof="0" dirty="0">
              <a:ea typeface="Roboto Light"/>
              <a:cs typeface="Roboto Light"/>
            </a:endParaRPr>
          </a:p>
          <a:p>
            <a:pPr marL="198755" indent="-198755" algn="l" rtl="0">
              <a:buFont typeface="Wingdings" panose="05000000000000000000" pitchFamily="2" charset="2"/>
              <a:buChar char="ü"/>
            </a:pPr>
            <a:r>
              <a:rPr lang="el" sz="1200" b="0" i="0" u="none" baseline="0"/>
              <a:t> Χαμηλότερο συνολικό κόστος ιδιοκτησίας μέσω προηγμένου ελέγχου και αποδοτικότητας</a:t>
            </a:r>
            <a:endParaRPr lang="el" sz="1200" noProof="0" dirty="0">
              <a:ea typeface="Roboto Light"/>
              <a:cs typeface="Roboto Light"/>
            </a:endParaRPr>
          </a:p>
          <a:p>
            <a:pPr marL="0" indent="0" algn="l" rtl="0">
              <a:buFont typeface="Arial" panose="020B0604020202020204" pitchFamily="34" charset="0"/>
              <a:buNone/>
            </a:pPr>
            <a:endParaRPr lang="el" sz="1200" b="1" noProof="0" dirty="0">
              <a:ea typeface="Roboto Light" panose="02000000000000000000" pitchFamily="2" charset="0"/>
            </a:endParaRPr>
          </a:p>
        </p:txBody>
      </p:sp>
    </p:spTree>
    <p:extLst>
      <p:ext uri="{BB962C8B-B14F-4D97-AF65-F5344CB8AC3E}">
        <p14:creationId xmlns:p14="http://schemas.microsoft.com/office/powerpoint/2010/main" val="108090598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0342B61-BCB7-D89E-E8A6-853CB34B3D75}"/>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D910D15D-859F-25B6-9A34-4C0DB5A4049E}"/>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spcAft>
                  <a:spcPts val="600"/>
                </a:spcAft>
              </a:pPr>
              <a:t>4</a:t>
            </a:fld>
            <a:endParaRPr lang="el" noProof="0" dirty="0"/>
          </a:p>
        </p:txBody>
      </p:sp>
      <p:sp>
        <p:nvSpPr>
          <p:cNvPr id="6" name="Text Placeholder 5">
            <a:extLst>
              <a:ext uri="{FF2B5EF4-FFF2-40B4-BE49-F238E27FC236}">
                <a16:creationId xmlns:a16="http://schemas.microsoft.com/office/drawing/2014/main" id="{180A98F6-D27E-D01E-FD68-66D2ACA89342}"/>
              </a:ext>
            </a:extLst>
          </p:cNvPr>
          <p:cNvSpPr>
            <a:spLocks noGrp="1"/>
          </p:cNvSpPr>
          <p:nvPr>
            <p:ph type="body" sz="quarter" idx="14"/>
          </p:nvPr>
        </p:nvSpPr>
        <p:spPr>
          <a:xfrm>
            <a:off x="475521" y="873877"/>
            <a:ext cx="5507038" cy="376456"/>
          </a:xfrm>
        </p:spPr>
        <p:txBody>
          <a:bodyPr>
            <a:normAutofit/>
          </a:bodyPr>
          <a:lstStyle/>
          <a:p>
            <a:pPr algn="l" rtl="0"/>
            <a:r>
              <a:rPr lang="el" b="0" i="0" u="none" baseline="0"/>
              <a:t>Νέα σειρά MH</a:t>
            </a:r>
          </a:p>
        </p:txBody>
      </p:sp>
      <p:sp>
        <p:nvSpPr>
          <p:cNvPr id="7" name="Title 6">
            <a:extLst>
              <a:ext uri="{FF2B5EF4-FFF2-40B4-BE49-F238E27FC236}">
                <a16:creationId xmlns:a16="http://schemas.microsoft.com/office/drawing/2014/main" id="{68B90BBB-48BC-BCE5-E227-0A6DF1A130D1}"/>
              </a:ext>
            </a:extLst>
          </p:cNvPr>
          <p:cNvSpPr>
            <a:spLocks noGrp="1"/>
          </p:cNvSpPr>
          <p:nvPr>
            <p:ph type="title"/>
          </p:nvPr>
        </p:nvSpPr>
        <p:spPr>
          <a:xfrm>
            <a:off x="479425" y="494490"/>
            <a:ext cx="5506081" cy="388013"/>
          </a:xfrm>
        </p:spPr>
        <p:txBody>
          <a:bodyPr anchor="t">
            <a:noAutofit/>
          </a:bodyPr>
          <a:lstStyle/>
          <a:p>
            <a:pPr algn="l" rtl="0"/>
            <a:r>
              <a:rPr lang="el" b="1" i="0" u="none" baseline="0"/>
              <a:t>Πρόταση αξίας </a:t>
            </a:r>
          </a:p>
        </p:txBody>
      </p:sp>
      <p:sp>
        <p:nvSpPr>
          <p:cNvPr id="11" name="Text Placeholder 14">
            <a:extLst>
              <a:ext uri="{FF2B5EF4-FFF2-40B4-BE49-F238E27FC236}">
                <a16:creationId xmlns:a16="http://schemas.microsoft.com/office/drawing/2014/main" id="{1B3E529D-20E8-DDCA-7758-9A2AD5DA819A}"/>
              </a:ext>
            </a:extLst>
          </p:cNvPr>
          <p:cNvSpPr txBox="1">
            <a:spLocks/>
          </p:cNvSpPr>
          <p:nvPr/>
        </p:nvSpPr>
        <p:spPr>
          <a:xfrm>
            <a:off x="404010" y="2350196"/>
            <a:ext cx="3638865" cy="1581551"/>
          </a:xfrm>
          <a:prstGeom prst="rect">
            <a:avLst/>
          </a:prstGeom>
          <a:noFill/>
        </p:spPr>
        <p:txBody>
          <a:bodyPr vert="horz" lIns="0" tIns="0" rIns="0" bIns="0" rtlCol="0" anchor="ctr">
            <a:no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rtl="0">
              <a:lnSpc>
                <a:spcPct val="120000"/>
              </a:lnSpc>
              <a:spcBef>
                <a:spcPts val="336"/>
              </a:spcBef>
              <a:buNone/>
            </a:pPr>
            <a:r>
              <a:rPr lang="el" sz="1200" b="0" i="0" u="none" baseline="0" dirty="0"/>
              <a:t>Η επιτυχία σας βρίσκεται στο επίκεντρο των λύσεών μας.</a:t>
            </a:r>
            <a:endParaRPr lang="el" sz="1200" noProof="0" dirty="0">
              <a:ea typeface="Roboto Light"/>
              <a:cs typeface="Roboto Light"/>
            </a:endParaRPr>
          </a:p>
          <a:p>
            <a:pPr marL="0" indent="0" algn="ctr" rtl="0">
              <a:lnSpc>
                <a:spcPct val="120000"/>
              </a:lnSpc>
              <a:spcBef>
                <a:spcPts val="336"/>
              </a:spcBef>
              <a:buNone/>
            </a:pPr>
            <a:endParaRPr lang="el" sz="1200" noProof="0" dirty="0">
              <a:ea typeface="Roboto Light"/>
              <a:cs typeface="Roboto Light"/>
            </a:endParaRPr>
          </a:p>
          <a:p>
            <a:pPr marL="0" indent="0" algn="ctr" rtl="0">
              <a:lnSpc>
                <a:spcPct val="150000"/>
              </a:lnSpc>
              <a:buNone/>
            </a:pPr>
            <a:r>
              <a:rPr lang="el" sz="1200" b="0" i="0" u="none" baseline="0" dirty="0"/>
              <a:t>Τα ευέλικτα πλυ</a:t>
            </a:r>
            <a:r>
              <a:rPr lang="el-GR" sz="1200" dirty="0" err="1"/>
              <a:t>στικά</a:t>
            </a:r>
            <a:r>
              <a:rPr lang="el" sz="1200" b="0" i="0" u="none" baseline="0" dirty="0"/>
              <a:t> υψηλής πίεσης με ζεστό νερό και τεχνολογία λέβητα συμβατή με βιοκαύσιμα είναι βελτιστοποιημένα για τις πιο δύσκολες ανάγκες καθαρισμού, βοηθώντας τους χειριστές να εργάζονται όσο το δυνατόν πιο αποτελεσματικά, ώστε η ομάδα σας να αναπτύσσεται και η επιχείρησή σας να ευδοκιμεί.</a:t>
            </a:r>
            <a:endParaRPr lang="el" sz="1200" noProof="0" dirty="0">
              <a:ea typeface="Roboto Light"/>
              <a:cs typeface="Roboto Light"/>
            </a:endParaRPr>
          </a:p>
        </p:txBody>
      </p:sp>
      <p:pic>
        <p:nvPicPr>
          <p:cNvPr id="12" name="Picture 11">
            <a:extLst>
              <a:ext uri="{FF2B5EF4-FFF2-40B4-BE49-F238E27FC236}">
                <a16:creationId xmlns:a16="http://schemas.microsoft.com/office/drawing/2014/main" id="{8128DF8E-4B06-9D89-D0B8-2D903854C9D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252913" y="0"/>
            <a:ext cx="7939087" cy="6284890"/>
          </a:xfrm>
          <a:prstGeom prst="rect">
            <a:avLst/>
          </a:prstGeom>
        </p:spPr>
      </p:pic>
    </p:spTree>
    <p:extLst>
      <p:ext uri="{BB962C8B-B14F-4D97-AF65-F5344CB8AC3E}">
        <p14:creationId xmlns:p14="http://schemas.microsoft.com/office/powerpoint/2010/main" val="267007459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B7E0895-CA40-036A-A70F-9A367AB8FDF9}"/>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rtl="0">
              <a:spcAft>
                <a:spcPts val="600"/>
              </a:spcAft>
            </a:pPr>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5182AE44-825B-6F93-C4C7-DE4A62BBBF03}"/>
              </a:ext>
            </a:extLst>
          </p:cNvPr>
          <p:cNvSpPr>
            <a:spLocks noGrp="1"/>
          </p:cNvSpPr>
          <p:nvPr>
            <p:ph type="sldNum" sz="quarter" idx="22"/>
          </p:nvPr>
        </p:nvSpPr>
        <p:spPr>
          <a:xfrm>
            <a:off x="479426" y="6529068"/>
            <a:ext cx="270170" cy="153888"/>
          </a:xfrm>
        </p:spPr>
        <p:txBody>
          <a:bodyPr wrap="square" anchor="ctr">
            <a:normAutofit/>
          </a:bodyPr>
          <a:lstStyle/>
          <a:p>
            <a:pPr algn="l" rtl="0">
              <a:spcAft>
                <a:spcPts val="600"/>
              </a:spcAft>
            </a:pPr>
            <a:fld id="{6C385236-B7BA-4938-9EA6-6DEC8CA653D7}" type="slidenum">
              <a:rPr/>
              <a:pPr algn="l" rtl="0">
                <a:spcAft>
                  <a:spcPts val="600"/>
                </a:spcAft>
              </a:pPr>
              <a:t>40</a:t>
            </a:fld>
            <a:endParaRPr lang="el" noProof="0" dirty="0"/>
          </a:p>
        </p:txBody>
      </p:sp>
      <p:sp>
        <p:nvSpPr>
          <p:cNvPr id="3" name="Text Placeholder 2">
            <a:extLst>
              <a:ext uri="{FF2B5EF4-FFF2-40B4-BE49-F238E27FC236}">
                <a16:creationId xmlns:a16="http://schemas.microsoft.com/office/drawing/2014/main" id="{126917F8-B97D-6391-E0DA-06663538E17A}"/>
              </a:ext>
            </a:extLst>
          </p:cNvPr>
          <p:cNvSpPr>
            <a:spLocks noGrp="1"/>
          </p:cNvSpPr>
          <p:nvPr>
            <p:ph sz="quarter" idx="18"/>
          </p:nvPr>
        </p:nvSpPr>
        <p:spPr>
          <a:xfrm>
            <a:off x="1663700" y="1419951"/>
            <a:ext cx="4265050" cy="3526699"/>
          </a:xfrm>
          <a:effectLst/>
        </p:spPr>
        <p:txBody>
          <a:bodyPr lIns="0" tIns="0" rIns="0" bIns="0">
            <a:normAutofit lnSpcReduction="10000"/>
          </a:bodyPr>
          <a:lstStyle/>
          <a:p>
            <a:pPr marL="0" indent="0" algn="l" rtl="0">
              <a:buNone/>
            </a:pPr>
            <a:r>
              <a:rPr lang="el" b="1" i="0" u="none" baseline="0">
                <a:latin typeface="+mj-lt"/>
                <a:ea typeface="+mj-lt"/>
                <a:cs typeface="+mj-lt"/>
              </a:rPr>
              <a:t>Απόδοση</a:t>
            </a:r>
          </a:p>
          <a:p>
            <a:pPr marL="180000" lvl="1" indent="-180000" algn="l" rtl="0">
              <a:buFont typeface="Arial" panose="020B0604020202020204" pitchFamily="34" charset="0"/>
              <a:buChar char="•"/>
            </a:pPr>
            <a:r>
              <a:rPr lang="el" b="0" i="0" u="none" baseline="0"/>
              <a:t>Κορυφαία στον κλάδο τεχνολογία λέβητα με αποδοτικότητα ~ 96%</a:t>
            </a:r>
          </a:p>
          <a:p>
            <a:pPr marL="180000" lvl="1" indent="-180000" algn="l" rtl="0">
              <a:buFont typeface="Arial" panose="020B0604020202020204" pitchFamily="34" charset="0"/>
              <a:buChar char="•"/>
            </a:pPr>
            <a:r>
              <a:rPr lang="el" b="0" i="0" u="none" baseline="0"/>
              <a:t>Οι καλύτερες αντλίες στην κατηγορία τους και ακροφύσια υψηλής απόδοσης </a:t>
            </a:r>
          </a:p>
          <a:p>
            <a:pPr marL="0" indent="0" algn="l" rtl="0">
              <a:buNone/>
            </a:pPr>
            <a:endParaRPr lang="el" b="1" noProof="0" dirty="0"/>
          </a:p>
          <a:p>
            <a:pPr marL="0" indent="0" algn="l" rtl="0">
              <a:buNone/>
            </a:pPr>
            <a:r>
              <a:rPr lang="el" b="1" i="0" u="none" baseline="0">
                <a:latin typeface="+mj-lt"/>
                <a:ea typeface="+mj-lt"/>
                <a:cs typeface="+mj-lt"/>
              </a:rPr>
              <a:t>Έλεγχος</a:t>
            </a:r>
          </a:p>
          <a:p>
            <a:pPr marL="180000" lvl="1" indent="-180000" algn="l" rtl="0">
              <a:buFont typeface="Arial" panose="020B0604020202020204" pitchFamily="34" charset="0"/>
              <a:buChar char="•"/>
            </a:pPr>
            <a:r>
              <a:rPr lang="el" b="0" i="0" u="none" baseline="0"/>
              <a:t>Προσαρμόστε το μηχάνημα στις προτιμώμενες ρυθμίσεις καθαρισμού </a:t>
            </a:r>
          </a:p>
          <a:p>
            <a:pPr marL="180000" lvl="1" indent="-180000" algn="l" rtl="0">
              <a:buFont typeface="Arial" panose="020B0604020202020204" pitchFamily="34" charset="0"/>
              <a:buChar char="•"/>
            </a:pPr>
            <a:r>
              <a:rPr lang="el" b="0" i="0" u="none" baseline="0"/>
              <a:t>Ρυθμίσεις με δυνατότητα κλειδώματος </a:t>
            </a:r>
          </a:p>
          <a:p>
            <a:pPr marL="0" indent="0" algn="l" rtl="0">
              <a:buNone/>
            </a:pPr>
            <a:endParaRPr lang="el" b="1" noProof="0" dirty="0"/>
          </a:p>
          <a:p>
            <a:pPr marL="0" indent="0" algn="l" rtl="0">
              <a:buNone/>
            </a:pPr>
            <a:r>
              <a:rPr lang="el" b="1" i="0" u="none" baseline="0">
                <a:latin typeface="+mj-lt"/>
                <a:ea typeface="+mj-lt"/>
                <a:cs typeface="+mj-lt"/>
              </a:rPr>
              <a:t>Βιωσιμότητα</a:t>
            </a:r>
          </a:p>
          <a:p>
            <a:pPr marL="180000" lvl="1" indent="-180000" algn="l" rtl="0">
              <a:buFont typeface="Arial" panose="020B0604020202020204" pitchFamily="34" charset="0"/>
              <a:buChar char="•"/>
            </a:pPr>
            <a:r>
              <a:rPr lang="el" b="0" i="0" u="none" baseline="0"/>
              <a:t>Συμβατότητα με βιοντίζελ </a:t>
            </a:r>
          </a:p>
          <a:p>
            <a:pPr marL="180000" lvl="1" indent="-180000" algn="l" rtl="0">
              <a:buFont typeface="Arial" panose="020B0604020202020204" pitchFamily="34" charset="0"/>
              <a:buChar char="•"/>
            </a:pPr>
            <a:r>
              <a:rPr lang="el" b="0" i="0" u="none" baseline="0"/>
              <a:t>Αποδοτική κατανάλωση καυσίμου </a:t>
            </a:r>
          </a:p>
          <a:p>
            <a:pPr marL="180000" lvl="1" indent="-180000" algn="l" rtl="0">
              <a:buFont typeface="Arial" panose="020B0604020202020204" pitchFamily="34" charset="0"/>
              <a:buChar char="•"/>
            </a:pPr>
            <a:r>
              <a:rPr lang="el" b="0" i="0" u="none" baseline="0"/>
              <a:t>Ακριβής δοσολογία απορρυπαντικού</a:t>
            </a:r>
          </a:p>
        </p:txBody>
      </p:sp>
      <p:sp>
        <p:nvSpPr>
          <p:cNvPr id="13" name="Text Placeholder 5">
            <a:extLst>
              <a:ext uri="{FF2B5EF4-FFF2-40B4-BE49-F238E27FC236}">
                <a16:creationId xmlns:a16="http://schemas.microsoft.com/office/drawing/2014/main" id="{06FC5C2E-8346-A7B0-43ED-B58E2ABF00E7}"/>
              </a:ext>
            </a:extLst>
          </p:cNvPr>
          <p:cNvSpPr>
            <a:spLocks noGrp="1"/>
          </p:cNvSpPr>
          <p:nvPr>
            <p:ph type="body" sz="quarter" idx="14"/>
          </p:nvPr>
        </p:nvSpPr>
        <p:spPr>
          <a:xfrm>
            <a:off x="475521" y="873877"/>
            <a:ext cx="11235102" cy="376456"/>
          </a:xfrm>
        </p:spPr>
        <p:txBody>
          <a:bodyPr/>
          <a:lstStyle/>
          <a:p>
            <a:pPr algn="l" rtl="0"/>
            <a:r>
              <a:rPr lang="el" b="0" i="0" u="none" baseline="0"/>
              <a:t>MH35-85</a:t>
            </a:r>
          </a:p>
        </p:txBody>
      </p:sp>
      <p:sp>
        <p:nvSpPr>
          <p:cNvPr id="7" name="Title 6">
            <a:extLst>
              <a:ext uri="{FF2B5EF4-FFF2-40B4-BE49-F238E27FC236}">
                <a16:creationId xmlns:a16="http://schemas.microsoft.com/office/drawing/2014/main" id="{B20A6CF9-A546-8F89-007B-AB5B30F399E1}"/>
              </a:ext>
            </a:extLst>
          </p:cNvPr>
          <p:cNvSpPr>
            <a:spLocks noGrp="1"/>
          </p:cNvSpPr>
          <p:nvPr>
            <p:ph type="title"/>
          </p:nvPr>
        </p:nvSpPr>
        <p:spPr>
          <a:xfrm>
            <a:off x="479425" y="494490"/>
            <a:ext cx="11233150" cy="388013"/>
          </a:xfrm>
        </p:spPr>
        <p:txBody>
          <a:bodyPr anchor="t">
            <a:noAutofit/>
          </a:bodyPr>
          <a:lstStyle/>
          <a:p>
            <a:pPr algn="l" rtl="0"/>
            <a:r>
              <a:rPr lang="el" b="1" i="0" u="none" baseline="0"/>
              <a:t>Κυριότερα σημεία πώλησης </a:t>
            </a:r>
          </a:p>
        </p:txBody>
      </p:sp>
      <p:pic>
        <p:nvPicPr>
          <p:cNvPr id="8" name="Picture 7">
            <a:extLst>
              <a:ext uri="{FF2B5EF4-FFF2-40B4-BE49-F238E27FC236}">
                <a16:creationId xmlns:a16="http://schemas.microsoft.com/office/drawing/2014/main" id="{128C2B62-B7CF-6F1E-325D-834FBFCFA32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200775" y="0"/>
            <a:ext cx="5991225" cy="6283325"/>
          </a:xfrm>
          <a:prstGeom prst="rect">
            <a:avLst/>
          </a:prstGeom>
        </p:spPr>
      </p:pic>
      <p:pic>
        <p:nvPicPr>
          <p:cNvPr id="9" name="Graphic 8">
            <a:extLst>
              <a:ext uri="{FF2B5EF4-FFF2-40B4-BE49-F238E27FC236}">
                <a16:creationId xmlns:a16="http://schemas.microsoft.com/office/drawing/2014/main" id="{964E10CC-74BA-ECCF-4589-DB8A6A691B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521" y="1441515"/>
            <a:ext cx="847574" cy="475468"/>
          </a:xfrm>
          <a:prstGeom prst="rect">
            <a:avLst/>
          </a:prstGeom>
        </p:spPr>
      </p:pic>
      <p:pic>
        <p:nvPicPr>
          <p:cNvPr id="10" name="Graphic 9">
            <a:extLst>
              <a:ext uri="{FF2B5EF4-FFF2-40B4-BE49-F238E27FC236}">
                <a16:creationId xmlns:a16="http://schemas.microsoft.com/office/drawing/2014/main" id="{5D1B5076-60B1-F419-66B6-5C5BD8238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447" y="3683442"/>
            <a:ext cx="682898" cy="682898"/>
          </a:xfrm>
          <a:prstGeom prst="rect">
            <a:avLst/>
          </a:prstGeom>
        </p:spPr>
      </p:pic>
      <p:pic>
        <p:nvPicPr>
          <p:cNvPr id="12" name="Graphic 11">
            <a:extLst>
              <a:ext uri="{FF2B5EF4-FFF2-40B4-BE49-F238E27FC236}">
                <a16:creationId xmlns:a16="http://schemas.microsoft.com/office/drawing/2014/main" id="{A177B03E-4E9D-14A5-78DE-6EC0E69BF9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5760" y="2697791"/>
            <a:ext cx="716585" cy="731209"/>
          </a:xfrm>
          <a:prstGeom prst="rect">
            <a:avLst/>
          </a:prstGeom>
        </p:spPr>
      </p:pic>
    </p:spTree>
    <p:extLst>
      <p:ext uri="{BB962C8B-B14F-4D97-AF65-F5344CB8AC3E}">
        <p14:creationId xmlns:p14="http://schemas.microsoft.com/office/powerpoint/2010/main" val="38114883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p:txBody>
          <a:bodyPr/>
          <a:lstStyle/>
          <a:p>
            <a:pPr algn="l" rtl="0"/>
            <a:r>
              <a:rPr lang="el" b="1" i="0" u="none" baseline="0"/>
              <a:t>10</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pPr algn="l" rtl="0"/>
            <a:r>
              <a:rPr lang="el" b="0" i="0" u="none" baseline="0"/>
              <a:t>Τεχνικές προδιαγραφές</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pPr algn="l" rtl="0"/>
            <a:fld id="{6C385236-B7BA-4938-9EA6-6DEC8CA653D7}" type="slidenum">
              <a:rPr/>
              <a:pPr algn="l" rtl="0"/>
              <a:t>41</a:t>
            </a:fld>
            <a:endParaRPr lang="el" noProof="0" dirty="0"/>
          </a:p>
        </p:txBody>
      </p:sp>
    </p:spTree>
    <p:extLst>
      <p:ext uri="{BB962C8B-B14F-4D97-AF65-F5344CB8AC3E}">
        <p14:creationId xmlns:p14="http://schemas.microsoft.com/office/powerpoint/2010/main" val="103861717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F8C57-08EE-7130-449D-8E7CF0F3DDA7}"/>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DF5BF84-D519-4B06-9718-401E557F5E63}"/>
              </a:ext>
            </a:extLst>
          </p:cNvPr>
          <p:cNvSpPr>
            <a:spLocks noGrp="1"/>
          </p:cNvSpPr>
          <p:nvPr>
            <p:ph type="body" sz="quarter" idx="14"/>
          </p:nvPr>
        </p:nvSpPr>
        <p:spPr/>
        <p:txBody>
          <a:bodyPr/>
          <a:lstStyle/>
          <a:p>
            <a:pPr algn="l" rtl="0"/>
            <a:r>
              <a:rPr lang="el" b="0" i="0" u="none" baseline="0"/>
              <a:t>Μοντέλα Advanced σειράς - τεχνικές προδιαγραφές</a:t>
            </a:r>
          </a:p>
        </p:txBody>
      </p:sp>
      <p:sp>
        <p:nvSpPr>
          <p:cNvPr id="4" name="Titel 3">
            <a:extLst>
              <a:ext uri="{FF2B5EF4-FFF2-40B4-BE49-F238E27FC236}">
                <a16:creationId xmlns:a16="http://schemas.microsoft.com/office/drawing/2014/main" id="{12327CFB-59AB-4CDB-B523-AB56645EB496}"/>
              </a:ext>
            </a:extLst>
          </p:cNvPr>
          <p:cNvSpPr>
            <a:spLocks noGrp="1"/>
          </p:cNvSpPr>
          <p:nvPr>
            <p:ph type="title"/>
          </p:nvPr>
        </p:nvSpPr>
        <p:spPr/>
        <p:txBody>
          <a:bodyPr/>
          <a:lstStyle/>
          <a:p>
            <a:pPr algn="l" rtl="0"/>
            <a:r>
              <a:rPr lang="el" b="1" i="0" u="none" baseline="0"/>
              <a:t>MH35</a:t>
            </a:r>
          </a:p>
        </p:txBody>
      </p:sp>
      <p:sp>
        <p:nvSpPr>
          <p:cNvPr id="5" name="Pladsholder til sidefod 4">
            <a:extLst>
              <a:ext uri="{FF2B5EF4-FFF2-40B4-BE49-F238E27FC236}">
                <a16:creationId xmlns:a16="http://schemas.microsoft.com/office/drawing/2014/main" id="{5C0B466D-E7FF-E61B-D5CD-C6D29A595BAD}"/>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79A041E5-1E8F-9132-F7FC-45F1FF3C2948}"/>
              </a:ext>
            </a:extLst>
          </p:cNvPr>
          <p:cNvSpPr>
            <a:spLocks noGrp="1"/>
          </p:cNvSpPr>
          <p:nvPr>
            <p:ph type="sldNum" sz="quarter" idx="17"/>
          </p:nvPr>
        </p:nvSpPr>
        <p:spPr/>
        <p:txBody>
          <a:bodyPr/>
          <a:lstStyle/>
          <a:p>
            <a:pPr algn="l" rtl="0"/>
            <a:fld id="{6C385236-B7BA-4938-9EA6-6DEC8CA653D7}" type="slidenum">
              <a:rPr/>
              <a:pPr algn="l" rtl="0"/>
              <a:t>42</a:t>
            </a:fld>
            <a:endParaRPr lang="el" noProof="0" dirty="0"/>
          </a:p>
        </p:txBody>
      </p:sp>
      <p:graphicFrame>
        <p:nvGraphicFramePr>
          <p:cNvPr id="9" name="Pladsholder til indhold 8">
            <a:extLst>
              <a:ext uri="{FF2B5EF4-FFF2-40B4-BE49-F238E27FC236}">
                <a16:creationId xmlns:a16="http://schemas.microsoft.com/office/drawing/2014/main" id="{AAF437A8-891B-571E-4D26-EB672C41CB3D}"/>
              </a:ext>
            </a:extLst>
          </p:cNvPr>
          <p:cNvGraphicFramePr>
            <a:graphicFrameLocks noGrp="1"/>
          </p:cNvGraphicFramePr>
          <p:nvPr>
            <p:ph sz="quarter" idx="13"/>
            <p:extLst>
              <p:ext uri="{D42A27DB-BD31-4B8C-83A1-F6EECF244321}">
                <p14:modId xmlns:p14="http://schemas.microsoft.com/office/powerpoint/2010/main" val="3571163291"/>
              </p:ext>
            </p:extLst>
          </p:nvPr>
        </p:nvGraphicFramePr>
        <p:xfrm>
          <a:off x="479425" y="1350236"/>
          <a:ext cx="11232000" cy="5054555"/>
        </p:xfrm>
        <a:graphic>
          <a:graphicData uri="http://schemas.openxmlformats.org/drawingml/2006/table">
            <a:tbl>
              <a:tblPr>
                <a:tableStyleId>{2D5ABB26-0587-4C30-8999-92F81FD0307C}</a:tableStyleId>
              </a:tblPr>
              <a:tblGrid>
                <a:gridCol w="2052000">
                  <a:extLst>
                    <a:ext uri="{9D8B030D-6E8A-4147-A177-3AD203B41FA5}">
                      <a16:colId xmlns:a16="http://schemas.microsoft.com/office/drawing/2014/main" val="2183510017"/>
                    </a:ext>
                  </a:extLst>
                </a:gridCol>
                <a:gridCol w="612000">
                  <a:extLst>
                    <a:ext uri="{9D8B030D-6E8A-4147-A177-3AD203B41FA5}">
                      <a16:colId xmlns:a16="http://schemas.microsoft.com/office/drawing/2014/main" val="933127575"/>
                    </a:ext>
                  </a:extLst>
                </a:gridCol>
                <a:gridCol w="2142000">
                  <a:extLst>
                    <a:ext uri="{9D8B030D-6E8A-4147-A177-3AD203B41FA5}">
                      <a16:colId xmlns:a16="http://schemas.microsoft.com/office/drawing/2014/main" val="2961561199"/>
                    </a:ext>
                  </a:extLst>
                </a:gridCol>
                <a:gridCol w="2142000">
                  <a:extLst>
                    <a:ext uri="{9D8B030D-6E8A-4147-A177-3AD203B41FA5}">
                      <a16:colId xmlns:a16="http://schemas.microsoft.com/office/drawing/2014/main" val="2584571107"/>
                    </a:ext>
                  </a:extLst>
                </a:gridCol>
                <a:gridCol w="2142000">
                  <a:extLst>
                    <a:ext uri="{9D8B030D-6E8A-4147-A177-3AD203B41FA5}">
                      <a16:colId xmlns:a16="http://schemas.microsoft.com/office/drawing/2014/main" val="2524797807"/>
                    </a:ext>
                  </a:extLst>
                </a:gridCol>
                <a:gridCol w="2142000">
                  <a:extLst>
                    <a:ext uri="{9D8B030D-6E8A-4147-A177-3AD203B41FA5}">
                      <a16:colId xmlns:a16="http://schemas.microsoft.com/office/drawing/2014/main" val="1956460252"/>
                    </a:ext>
                  </a:extLst>
                </a:gridCol>
              </a:tblGrid>
              <a:tr h="344621">
                <a:tc>
                  <a:txBody>
                    <a:bodyPr/>
                    <a:lstStyle/>
                    <a:p>
                      <a:pPr algn="l" rtl="0" fontAlgn="b">
                        <a:buNone/>
                      </a:pPr>
                      <a:r>
                        <a:rPr lang="el" sz="900" b="1" i="0" u="none" strike="noStrike" baseline="0">
                          <a:solidFill>
                            <a:schemeClr val="tx1"/>
                          </a:solidFill>
                          <a:effectLst/>
                          <a:latin typeface="+mj-lt"/>
                          <a:ea typeface="+mj-lt"/>
                          <a:cs typeface="+mj-lt"/>
                        </a:rPr>
                        <a:t>Μοντέλο</a:t>
                      </a:r>
                      <a:endParaRPr lang="el"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rtl="0" fontAlgn="b">
                        <a:buNone/>
                      </a:pPr>
                      <a:r>
                        <a:rPr lang="el" sz="900" b="0" i="0" u="none" strike="noStrike" baseline="0">
                          <a:solidFill>
                            <a:schemeClr val="tx1"/>
                          </a:solidFill>
                          <a:effectLst/>
                          <a:latin typeface="+mj-lt"/>
                          <a:ea typeface="+mj-lt"/>
                          <a:cs typeface="+mj-lt"/>
                        </a:rPr>
                        <a:t> </a:t>
                      </a:r>
                      <a:endParaRPr lang="el"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MH35C-180/780 PAX </a:t>
                      </a:r>
                      <a:br>
                        <a:rPr lang="el" sz="900" b="1" u="none" strike="noStrike">
                          <a:solidFill>
                            <a:schemeClr val="tx1"/>
                          </a:solidFill>
                          <a:effectLst/>
                          <a:latin typeface="+mj-lt"/>
                        </a:rPr>
                      </a:br>
                      <a:r>
                        <a:rPr lang="el" sz="900" b="1" i="0" u="none" strike="noStrike" baseline="0">
                          <a:solidFill>
                            <a:schemeClr val="tx1"/>
                          </a:solidFill>
                          <a:effectLst/>
                          <a:latin typeface="+mj-lt"/>
                          <a:ea typeface="+mj-lt"/>
                          <a:cs typeface="+mj-lt"/>
                        </a:rPr>
                        <a:t>230-400/3/50 NO </a:t>
                      </a:r>
                      <a:endParaRPr lang="el"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MH35C-180/780 PAX </a:t>
                      </a:r>
                      <a:br>
                        <a:rPr lang="el" sz="900" b="1" u="none" strike="noStrike">
                          <a:solidFill>
                            <a:schemeClr val="tx1"/>
                          </a:solidFill>
                          <a:effectLst/>
                          <a:latin typeface="+mj-lt"/>
                        </a:rPr>
                      </a:br>
                      <a:r>
                        <a:rPr lang="el" sz="900" b="1" i="0" u="none" strike="noStrike" baseline="0">
                          <a:solidFill>
                            <a:schemeClr val="tx1"/>
                          </a:solidFill>
                          <a:effectLst/>
                          <a:latin typeface="+mj-lt"/>
                          <a:ea typeface="+mj-lt"/>
                          <a:cs typeface="+mj-lt"/>
                        </a:rPr>
                        <a:t>400/3/50 EU </a:t>
                      </a:r>
                      <a:endParaRPr lang="el"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MH35C-145/600 PA </a:t>
                      </a:r>
                      <a:br>
                        <a:rPr lang="el" sz="900" b="1" u="none" strike="noStrike">
                          <a:solidFill>
                            <a:schemeClr val="tx1"/>
                          </a:solidFill>
                          <a:effectLst/>
                          <a:latin typeface="+mj-lt"/>
                        </a:rPr>
                      </a:br>
                      <a:r>
                        <a:rPr lang="el" sz="900" b="1" i="0" u="none" strike="noStrike" baseline="0">
                          <a:solidFill>
                            <a:schemeClr val="tx1"/>
                          </a:solidFill>
                          <a:effectLst/>
                          <a:latin typeface="+mj-lt"/>
                          <a:ea typeface="+mj-lt"/>
                          <a:cs typeface="+mj-lt"/>
                        </a:rPr>
                        <a:t>230/1/50 EU </a:t>
                      </a:r>
                      <a:endParaRPr lang="el"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MH35C-145/600 PAX </a:t>
                      </a:r>
                      <a:br>
                        <a:rPr lang="el" sz="900" b="1" u="none" strike="noStrike">
                          <a:solidFill>
                            <a:schemeClr val="tx1"/>
                          </a:solidFill>
                          <a:effectLst/>
                          <a:latin typeface="+mj-lt"/>
                        </a:rPr>
                      </a:br>
                      <a:r>
                        <a:rPr lang="el" sz="900" b="1" i="0" u="none" strike="noStrike" baseline="0">
                          <a:solidFill>
                            <a:schemeClr val="tx1"/>
                          </a:solidFill>
                          <a:effectLst/>
                          <a:latin typeface="+mj-lt"/>
                          <a:ea typeface="+mj-lt"/>
                          <a:cs typeface="+mj-lt"/>
                        </a:rPr>
                        <a:t>230/1/50 EU</a:t>
                      </a:r>
                      <a:endParaRPr lang="el" sz="900" b="1" i="0" u="none" strike="noStrike" noProof="0" dirty="0">
                        <a:solidFill>
                          <a:schemeClr val="tx1"/>
                        </a:solidFill>
                        <a:effectLst/>
                        <a:latin typeface="+mj-lt"/>
                      </a:endParaRPr>
                    </a:p>
                  </a:txBody>
                  <a:tcPr marL="36000" marR="36000" marT="32400" marB="324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rtl="0" fontAlgn="b">
                        <a:buNone/>
                      </a:pPr>
                      <a:r>
                        <a:rPr lang="el" sz="900" b="0" i="0" u="none" strike="noStrike" baseline="0">
                          <a:solidFill>
                            <a:schemeClr val="tx1"/>
                          </a:solidFill>
                          <a:effectLst/>
                          <a:latin typeface="+mn-lt"/>
                          <a:ea typeface="+mn-lt"/>
                          <a:cs typeface="+mn-lt"/>
                        </a:rPr>
                        <a:t>Αριθμός είδους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107147153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107147155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rtl="0" fontAlgn="b">
                        <a:buNone/>
                      </a:pPr>
                      <a:r>
                        <a:rPr lang="el" sz="900" b="0" i="0" u="none" strike="noStrike" baseline="0">
                          <a:solidFill>
                            <a:schemeClr val="tx1"/>
                          </a:solidFill>
                          <a:effectLst/>
                          <a:latin typeface="+mn-lt"/>
                          <a:ea typeface="+mn-lt"/>
                          <a:cs typeface="+mn-lt"/>
                        </a:rPr>
                        <a:t>Τάση τροφοδοσίας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V/ph/Hz</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230-400/3/50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rtl="0" fontAlgn="b">
                        <a:buNone/>
                      </a:pPr>
                      <a:r>
                        <a:rPr lang="el" sz="900" b="0" i="0" u="none" strike="noStrike" baseline="0">
                          <a:solidFill>
                            <a:schemeClr val="tx1"/>
                          </a:solidFill>
                          <a:effectLst/>
                          <a:latin typeface="+mn-lt"/>
                          <a:ea typeface="+mn-lt"/>
                          <a:cs typeface="+mn-lt"/>
                        </a:rPr>
                        <a:t>Ασφάλεια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rtl="0" fontAlgn="b">
                        <a:buNone/>
                      </a:pPr>
                      <a:r>
                        <a:rPr lang="el" sz="900" b="0" i="0" u="none" strike="noStrike" baseline="0">
                          <a:solidFill>
                            <a:schemeClr val="tx1"/>
                          </a:solidFill>
                          <a:effectLst/>
                          <a:latin typeface="+mn-lt"/>
                          <a:ea typeface="+mn-lt"/>
                          <a:cs typeface="+mn-lt"/>
                        </a:rPr>
                        <a:t>Ονομαστική ισχύς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3,7</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3,7</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rtl="0" fontAlgn="b">
                        <a:buNone/>
                      </a:pPr>
                      <a:r>
                        <a:rPr lang="el" sz="900" b="0" i="0" u="none" strike="noStrike" baseline="0">
                          <a:solidFill>
                            <a:schemeClr val="tx1"/>
                          </a:solidFill>
                          <a:effectLst/>
                          <a:latin typeface="+mn-lt"/>
                          <a:ea typeface="+mn-lt"/>
                          <a:cs typeface="+mn-lt"/>
                        </a:rPr>
                        <a:t>Πίεση λειτουργίας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180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180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145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145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rtl="0" fontAlgn="b">
                        <a:buNone/>
                      </a:pPr>
                      <a:r>
                        <a:rPr lang="el" sz="900" b="0" i="0" u="none" strike="noStrike" baseline="0">
                          <a:solidFill>
                            <a:schemeClr val="tx1"/>
                          </a:solidFill>
                          <a:effectLst/>
                          <a:latin typeface="+mn-lt"/>
                          <a:ea typeface="+mn-lt"/>
                          <a:cs typeface="+mn-lt"/>
                        </a:rPr>
                        <a:t>Παροχή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ροή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780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780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600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600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rtl="0" fontAlgn="b">
                        <a:buNone/>
                      </a:pPr>
                      <a:r>
                        <a:rPr lang="el" sz="900" b="0" i="0" u="none" strike="noStrike" baseline="0">
                          <a:solidFill>
                            <a:schemeClr val="tx1"/>
                          </a:solidFill>
                          <a:effectLst/>
                          <a:latin typeface="+mn-lt"/>
                          <a:ea typeface="+mn-lt"/>
                          <a:cs typeface="+mn-lt"/>
                        </a:rPr>
                        <a:t>Ελάχ.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rtl="0" fontAlgn="b">
                        <a:buNone/>
                      </a:pPr>
                      <a:r>
                        <a:rPr lang="el" sz="900" b="0" i="0" u="none" strike="noStrike" baseline="0">
                          <a:solidFill>
                            <a:schemeClr val="tx1"/>
                          </a:solidFill>
                          <a:effectLst/>
                          <a:latin typeface="+mn-lt"/>
                          <a:ea typeface="+mn-lt"/>
                          <a:cs typeface="+mn-lt"/>
                        </a:rPr>
                        <a:t>Διαστάσεις συσκευασίας ΜxΠxΥ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mm</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rtl="0" fontAlgn="b">
                        <a:buNone/>
                      </a:pPr>
                      <a:r>
                        <a:rPr lang="el" sz="900" b="0" i="0" u="none" strike="noStrike" baseline="0">
                          <a:solidFill>
                            <a:schemeClr val="tx1"/>
                          </a:solidFill>
                          <a:effectLst/>
                          <a:latin typeface="+mn-lt"/>
                          <a:ea typeface="+mn-lt"/>
                          <a:cs typeface="+mn-lt"/>
                        </a:rPr>
                        <a:t>Βάρος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143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142</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135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138</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πίεσης LPA.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ισχύος LWA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102</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102</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99</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99</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rtl="0" fontAlgn="b">
                        <a:buNone/>
                      </a:pPr>
                      <a:r>
                        <a:rPr lang="el" sz="900" b="0" i="0" u="none" strike="noStrike" baseline="0">
                          <a:solidFill>
                            <a:schemeClr val="tx1"/>
                          </a:solidFill>
                          <a:effectLst/>
                          <a:latin typeface="+mn-lt"/>
                          <a:ea typeface="+mn-lt"/>
                          <a:cs typeface="+mn-lt"/>
                        </a:rPr>
                        <a:t>Δυναμική καθαρισμού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4,2</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4,2</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rtl="0" fontAlgn="b">
                        <a:buNone/>
                      </a:pPr>
                      <a:r>
                        <a:rPr lang="el" sz="900" b="0" i="0" u="none" strike="noStrike" baseline="0">
                          <a:solidFill>
                            <a:schemeClr val="tx1"/>
                          </a:solidFill>
                          <a:effectLst/>
                          <a:latin typeface="+mn-lt"/>
                          <a:ea typeface="+mn-lt"/>
                          <a:cs typeface="+mn-lt"/>
                        </a:rPr>
                        <a:t>Μέγεθος ακροφυσίου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0400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0400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0340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0340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νερού (θερμό αέρας/ατμός)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rtl="0" fontAlgn="b">
                        <a:buNone/>
                      </a:pPr>
                      <a:r>
                        <a:rPr lang="el" sz="900" b="0" i="0" u="none" strike="noStrike" baseline="0">
                          <a:solidFill>
                            <a:schemeClr val="tx1"/>
                          </a:solidFill>
                          <a:effectLst/>
                          <a:latin typeface="+mn-lt"/>
                          <a:ea typeface="+mn-lt"/>
                          <a:cs typeface="+mn-lt"/>
                        </a:rPr>
                        <a:t>Κατανάλωση καυσίμου delta T 45°C</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rtl="0" fontAlgn="b">
                        <a:buNone/>
                      </a:pPr>
                      <a:r>
                        <a:rPr lang="el" sz="900" b="0" i="0" u="none" strike="noStrike" baseline="0">
                          <a:solidFill>
                            <a:schemeClr val="tx1"/>
                          </a:solidFill>
                          <a:effectLst/>
                          <a:latin typeface="+mn-lt"/>
                          <a:ea typeface="+mn-lt"/>
                          <a:cs typeface="+mn-lt"/>
                        </a:rPr>
                        <a:t>Θερμική απόδοση</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καυσίμου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rtl="0" fontAlgn="b">
                        <a:buNone/>
                      </a:pPr>
                      <a:r>
                        <a:rPr lang="el" sz="900" b="0" i="0" u="none" strike="noStrike" baseline="0">
                          <a:solidFill>
                            <a:schemeClr val="tx1"/>
                          </a:solidFill>
                          <a:effectLst/>
                          <a:latin typeface="+mn-lt"/>
                          <a:ea typeface="+mn-lt"/>
                          <a:cs typeface="+mn-lt"/>
                        </a:rPr>
                        <a:t>Τύπος καυσίμου λέβητα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απορρυπαντικού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2400" marB="324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392734009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BB6DC-9C06-F9E2-F5F0-0A8851C2477D}"/>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BF21C82-4B46-3F58-0D80-17C3880FA732}"/>
              </a:ext>
            </a:extLst>
          </p:cNvPr>
          <p:cNvSpPr>
            <a:spLocks noGrp="1"/>
          </p:cNvSpPr>
          <p:nvPr>
            <p:ph type="body" sz="quarter" idx="14"/>
          </p:nvPr>
        </p:nvSpPr>
        <p:spPr/>
        <p:txBody>
          <a:bodyPr/>
          <a:lstStyle/>
          <a:p>
            <a:pPr algn="l" rtl="0"/>
            <a:r>
              <a:rPr lang="el" b="0" i="0" u="none" baseline="0"/>
              <a:t>Μοντέλα Advanced σειράς - τεχνικές προδιαγραφές</a:t>
            </a:r>
          </a:p>
        </p:txBody>
      </p:sp>
      <p:sp>
        <p:nvSpPr>
          <p:cNvPr id="4" name="Titel 3">
            <a:extLst>
              <a:ext uri="{FF2B5EF4-FFF2-40B4-BE49-F238E27FC236}">
                <a16:creationId xmlns:a16="http://schemas.microsoft.com/office/drawing/2014/main" id="{3EDF3DFA-B791-47D8-758C-20B843A782BD}"/>
              </a:ext>
            </a:extLst>
          </p:cNvPr>
          <p:cNvSpPr>
            <a:spLocks noGrp="1"/>
          </p:cNvSpPr>
          <p:nvPr>
            <p:ph type="title"/>
          </p:nvPr>
        </p:nvSpPr>
        <p:spPr/>
        <p:txBody>
          <a:bodyPr/>
          <a:lstStyle/>
          <a:p>
            <a:pPr algn="l" rtl="0"/>
            <a:r>
              <a:rPr lang="el" b="1" i="0" u="none" baseline="0"/>
              <a:t>MH45</a:t>
            </a:r>
          </a:p>
        </p:txBody>
      </p:sp>
      <p:sp>
        <p:nvSpPr>
          <p:cNvPr id="5" name="Pladsholder til sidefod 4">
            <a:extLst>
              <a:ext uri="{FF2B5EF4-FFF2-40B4-BE49-F238E27FC236}">
                <a16:creationId xmlns:a16="http://schemas.microsoft.com/office/drawing/2014/main" id="{CC840DC7-1CA5-C5D8-DA07-1CBAD0B7E2FA}"/>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34EAEC5A-0AA6-803B-D09C-B909333AD5B5}"/>
              </a:ext>
            </a:extLst>
          </p:cNvPr>
          <p:cNvSpPr>
            <a:spLocks noGrp="1"/>
          </p:cNvSpPr>
          <p:nvPr>
            <p:ph type="sldNum" sz="quarter" idx="17"/>
          </p:nvPr>
        </p:nvSpPr>
        <p:spPr/>
        <p:txBody>
          <a:bodyPr/>
          <a:lstStyle/>
          <a:p>
            <a:pPr algn="l" rtl="0"/>
            <a:fld id="{6C385236-B7BA-4938-9EA6-6DEC8CA653D7}" type="slidenum">
              <a:rPr/>
              <a:pPr algn="l" rtl="0"/>
              <a:t>43</a:t>
            </a:fld>
            <a:endParaRPr lang="el" noProof="0" dirty="0"/>
          </a:p>
        </p:txBody>
      </p:sp>
      <p:graphicFrame>
        <p:nvGraphicFramePr>
          <p:cNvPr id="9" name="Pladsholder til indhold 8">
            <a:extLst>
              <a:ext uri="{FF2B5EF4-FFF2-40B4-BE49-F238E27FC236}">
                <a16:creationId xmlns:a16="http://schemas.microsoft.com/office/drawing/2014/main" id="{7EEF4A17-D486-7955-22FA-2A88814F956A}"/>
              </a:ext>
            </a:extLst>
          </p:cNvPr>
          <p:cNvGraphicFramePr>
            <a:graphicFrameLocks noGrp="1"/>
          </p:cNvGraphicFramePr>
          <p:nvPr>
            <p:ph sz="quarter" idx="13"/>
            <p:extLst>
              <p:ext uri="{D42A27DB-BD31-4B8C-83A1-F6EECF244321}">
                <p14:modId xmlns:p14="http://schemas.microsoft.com/office/powerpoint/2010/main" val="1202256387"/>
              </p:ext>
            </p:extLst>
          </p:nvPr>
        </p:nvGraphicFramePr>
        <p:xfrm>
          <a:off x="479425" y="1350236"/>
          <a:ext cx="11232000" cy="5077800"/>
        </p:xfrm>
        <a:graphic>
          <a:graphicData uri="http://schemas.openxmlformats.org/drawingml/2006/table">
            <a:tbl>
              <a:tblPr>
                <a:tableStyleId>{2D5ABB26-0587-4C30-8999-92F81FD0307C}</a:tableStyleId>
              </a:tblPr>
              <a:tblGrid>
                <a:gridCol w="2052000">
                  <a:extLst>
                    <a:ext uri="{9D8B030D-6E8A-4147-A177-3AD203B41FA5}">
                      <a16:colId xmlns:a16="http://schemas.microsoft.com/office/drawing/2014/main" val="2183510017"/>
                    </a:ext>
                  </a:extLst>
                </a:gridCol>
                <a:gridCol w="612000">
                  <a:extLst>
                    <a:ext uri="{9D8B030D-6E8A-4147-A177-3AD203B41FA5}">
                      <a16:colId xmlns:a16="http://schemas.microsoft.com/office/drawing/2014/main" val="933127575"/>
                    </a:ext>
                  </a:extLst>
                </a:gridCol>
                <a:gridCol w="1224000">
                  <a:extLst>
                    <a:ext uri="{9D8B030D-6E8A-4147-A177-3AD203B41FA5}">
                      <a16:colId xmlns:a16="http://schemas.microsoft.com/office/drawing/2014/main" val="1172706971"/>
                    </a:ext>
                  </a:extLst>
                </a:gridCol>
                <a:gridCol w="1224000">
                  <a:extLst>
                    <a:ext uri="{9D8B030D-6E8A-4147-A177-3AD203B41FA5}">
                      <a16:colId xmlns:a16="http://schemas.microsoft.com/office/drawing/2014/main" val="1804881975"/>
                    </a:ext>
                  </a:extLst>
                </a:gridCol>
                <a:gridCol w="1224000">
                  <a:extLst>
                    <a:ext uri="{9D8B030D-6E8A-4147-A177-3AD203B41FA5}">
                      <a16:colId xmlns:a16="http://schemas.microsoft.com/office/drawing/2014/main" val="753635853"/>
                    </a:ext>
                  </a:extLst>
                </a:gridCol>
                <a:gridCol w="1224000">
                  <a:extLst>
                    <a:ext uri="{9D8B030D-6E8A-4147-A177-3AD203B41FA5}">
                      <a16:colId xmlns:a16="http://schemas.microsoft.com/office/drawing/2014/main" val="2961561199"/>
                    </a:ext>
                  </a:extLst>
                </a:gridCol>
                <a:gridCol w="1224000">
                  <a:extLst>
                    <a:ext uri="{9D8B030D-6E8A-4147-A177-3AD203B41FA5}">
                      <a16:colId xmlns:a16="http://schemas.microsoft.com/office/drawing/2014/main" val="2584571107"/>
                    </a:ext>
                  </a:extLst>
                </a:gridCol>
                <a:gridCol w="1224000">
                  <a:extLst>
                    <a:ext uri="{9D8B030D-6E8A-4147-A177-3AD203B41FA5}">
                      <a16:colId xmlns:a16="http://schemas.microsoft.com/office/drawing/2014/main" val="2524797807"/>
                    </a:ext>
                  </a:extLst>
                </a:gridCol>
                <a:gridCol w="1224000">
                  <a:extLst>
                    <a:ext uri="{9D8B030D-6E8A-4147-A177-3AD203B41FA5}">
                      <a16:colId xmlns:a16="http://schemas.microsoft.com/office/drawing/2014/main" val="1956460252"/>
                    </a:ext>
                  </a:extLst>
                </a:gridCol>
              </a:tblGrid>
              <a:tr h="344621">
                <a:tc>
                  <a:txBody>
                    <a:bodyPr/>
                    <a:lstStyle/>
                    <a:p>
                      <a:pPr algn="l" rtl="0" fontAlgn="b">
                        <a:buNone/>
                      </a:pPr>
                      <a:r>
                        <a:rPr lang="el" sz="900" b="1" i="0" u="none" strike="noStrike" baseline="0">
                          <a:solidFill>
                            <a:schemeClr val="tx1"/>
                          </a:solidFill>
                          <a:effectLst/>
                          <a:latin typeface="+mj-lt"/>
                          <a:ea typeface="+mj-lt"/>
                          <a:cs typeface="+mj-lt"/>
                        </a:rPr>
                        <a:t>Μοντέλο</a:t>
                      </a:r>
                      <a:endParaRPr lang="el"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rtl="0" fontAlgn="b">
                        <a:buNone/>
                      </a:pPr>
                      <a:r>
                        <a:rPr lang="el" sz="900" b="0" i="0" u="none" strike="noStrike" baseline="0">
                          <a:solidFill>
                            <a:schemeClr val="tx1"/>
                          </a:solidFill>
                          <a:effectLst/>
                          <a:latin typeface="+mj-lt"/>
                          <a:ea typeface="+mj-lt"/>
                          <a:cs typeface="+mj-lt"/>
                        </a:rPr>
                        <a:t> </a:t>
                      </a:r>
                      <a:endParaRPr lang="el"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MH45M-100/680 PA 230/1/50 UK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MH45M-100/680 PAX 230/1/50 UK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MH45M-200/960 FA 230-400/3/50 NO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MH45M-200/960 FA 400/3/50 EU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MH45M-200/960</a:t>
                      </a:r>
                    </a:p>
                    <a:p>
                      <a:pPr algn="ctr" rtl="0" fontAlgn="ctr">
                        <a:buNone/>
                      </a:pPr>
                      <a:r>
                        <a:rPr lang="el" sz="900" b="1" i="0" u="none" strike="noStrike" baseline="0">
                          <a:solidFill>
                            <a:schemeClr val="tx1"/>
                          </a:solidFill>
                          <a:effectLst/>
                          <a:latin typeface="+mj-lt"/>
                          <a:ea typeface="+mj-lt"/>
                          <a:cs typeface="+mj-lt"/>
                        </a:rPr>
                        <a:t>FAX 230-400/3/50 NO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MH45M-200/960 FAX 400/3/50 EU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MH45M-200/960 PAX 400/3/50 EU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rtl="0" fontAlgn="b">
                        <a:buNone/>
                      </a:pPr>
                      <a:r>
                        <a:rPr lang="el" sz="900" b="0" i="0" u="none" strike="noStrike" baseline="0">
                          <a:solidFill>
                            <a:schemeClr val="tx1"/>
                          </a:solidFill>
                          <a:effectLst/>
                          <a:latin typeface="+mn-lt"/>
                          <a:ea typeface="+mn-lt"/>
                          <a:cs typeface="+mn-lt"/>
                        </a:rPr>
                        <a:t>Αριθμός είδους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107147123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107147124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107147117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107147118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rtl="0" fontAlgn="b">
                        <a:buNone/>
                      </a:pPr>
                      <a:r>
                        <a:rPr lang="el" sz="900" b="0" i="0" u="none" strike="noStrike" baseline="0">
                          <a:solidFill>
                            <a:schemeClr val="tx1"/>
                          </a:solidFill>
                          <a:effectLst/>
                          <a:latin typeface="+mn-lt"/>
                          <a:ea typeface="+mn-lt"/>
                          <a:cs typeface="+mn-lt"/>
                        </a:rPr>
                        <a:t>Τάση τροφοδοσίας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V/ph/Hz</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rtl="0" fontAlgn="b">
                        <a:buNone/>
                      </a:pPr>
                      <a:r>
                        <a:rPr lang="el" sz="900" b="0" i="0" u="none" strike="noStrike" baseline="0">
                          <a:solidFill>
                            <a:schemeClr val="tx1"/>
                          </a:solidFill>
                          <a:effectLst/>
                          <a:latin typeface="+mn-lt"/>
                          <a:ea typeface="+mn-lt"/>
                          <a:cs typeface="+mn-lt"/>
                        </a:rPr>
                        <a:t>Ασφάλεια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CC13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C25/C16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C25/C16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rtl="0" fontAlgn="b">
                        <a:buNone/>
                      </a:pPr>
                      <a:r>
                        <a:rPr lang="el" sz="900" b="0" i="0" u="none" strike="noStrike" baseline="0">
                          <a:solidFill>
                            <a:schemeClr val="tx1"/>
                          </a:solidFill>
                          <a:effectLst/>
                          <a:latin typeface="+mn-lt"/>
                          <a:ea typeface="+mn-lt"/>
                          <a:cs typeface="+mn-lt"/>
                        </a:rPr>
                        <a:t>Ονομαστική ισχύς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7,2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rtl="0" fontAlgn="b">
                        <a:buNone/>
                      </a:pPr>
                      <a:r>
                        <a:rPr lang="el" sz="900" b="0" i="0" u="none" strike="noStrike" baseline="0">
                          <a:solidFill>
                            <a:schemeClr val="tx1"/>
                          </a:solidFill>
                          <a:effectLst/>
                          <a:latin typeface="+mn-lt"/>
                          <a:ea typeface="+mn-lt"/>
                          <a:cs typeface="+mn-lt"/>
                        </a:rPr>
                        <a:t>Πίεση λειτουργίας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200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rtl="0" fontAlgn="b">
                        <a:buNone/>
                      </a:pPr>
                      <a:r>
                        <a:rPr lang="el" sz="900" b="0" i="0" u="none" strike="noStrike" baseline="0">
                          <a:solidFill>
                            <a:schemeClr val="tx1"/>
                          </a:solidFill>
                          <a:effectLst/>
                          <a:latin typeface="+mn-lt"/>
                          <a:ea typeface="+mn-lt"/>
                          <a:cs typeface="+mn-lt"/>
                        </a:rPr>
                        <a:t>Παροχή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890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ροή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680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680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960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rtl="0" fontAlgn="b">
                        <a:buNone/>
                      </a:pPr>
                      <a:r>
                        <a:rPr lang="el" sz="900" b="0" i="0" u="none" strike="noStrike" baseline="0">
                          <a:solidFill>
                            <a:schemeClr val="tx1"/>
                          </a:solidFill>
                          <a:effectLst/>
                          <a:latin typeface="+mn-lt"/>
                          <a:ea typeface="+mn-lt"/>
                          <a:cs typeface="+mn-lt"/>
                        </a:rPr>
                        <a:t>Ελάχ.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rtl="0" fontAlgn="b">
                        <a:buNone/>
                      </a:pPr>
                      <a:r>
                        <a:rPr lang="el" sz="900" b="0" i="0" u="none" strike="noStrike" baseline="0">
                          <a:solidFill>
                            <a:schemeClr val="tx1"/>
                          </a:solidFill>
                          <a:effectLst/>
                          <a:latin typeface="+mn-lt"/>
                          <a:ea typeface="+mn-lt"/>
                          <a:cs typeface="+mn-lt"/>
                        </a:rPr>
                        <a:t>Διαστάσεις συσκευασίας ΜxΠxΥ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mm</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1010x700x1016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rtl="0" fontAlgn="b">
                        <a:buNone/>
                      </a:pPr>
                      <a:r>
                        <a:rPr lang="el" sz="900" b="0" i="0" u="none" strike="noStrike" baseline="0">
                          <a:solidFill>
                            <a:schemeClr val="tx1"/>
                          </a:solidFill>
                          <a:effectLst/>
                          <a:latin typeface="+mn-lt"/>
                          <a:ea typeface="+mn-lt"/>
                          <a:cs typeface="+mn-lt"/>
                        </a:rPr>
                        <a:t>Βάρος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168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167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165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165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πίεσης LPA.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ισχύος LWA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rtl="0" fontAlgn="b">
                        <a:buNone/>
                      </a:pPr>
                      <a:r>
                        <a:rPr lang="el" sz="900" b="0" i="0" u="none" strike="noStrike" baseline="0">
                          <a:solidFill>
                            <a:schemeClr val="tx1"/>
                          </a:solidFill>
                          <a:effectLst/>
                          <a:latin typeface="+mn-lt"/>
                          <a:ea typeface="+mn-lt"/>
                          <a:cs typeface="+mn-lt"/>
                        </a:rPr>
                        <a:t>Δυναμική καθαρισμού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5,5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rtl="0" fontAlgn="b">
                        <a:buNone/>
                      </a:pPr>
                      <a:r>
                        <a:rPr lang="el" sz="900" b="0" i="0" u="none" strike="noStrike" baseline="0">
                          <a:solidFill>
                            <a:schemeClr val="tx1"/>
                          </a:solidFill>
                          <a:effectLst/>
                          <a:latin typeface="+mn-lt"/>
                          <a:ea typeface="+mn-lt"/>
                          <a:cs typeface="+mn-lt"/>
                        </a:rPr>
                        <a:t>Μέγεθος ακροφυσίου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0475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0475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4750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4750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4750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4750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0475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νερού (θερμό αέρας/ατμός)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rtl="0" fontAlgn="b">
                        <a:buNone/>
                      </a:pPr>
                      <a:r>
                        <a:rPr lang="el" sz="900" b="0" i="0" u="none" strike="noStrike" baseline="0">
                          <a:solidFill>
                            <a:schemeClr val="tx1"/>
                          </a:solidFill>
                          <a:effectLst/>
                          <a:latin typeface="+mn-lt"/>
                          <a:ea typeface="+mn-lt"/>
                          <a:cs typeface="+mn-lt"/>
                        </a:rPr>
                        <a:t>Κατανάλωση καυσίμου delta T 45°C</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rtl="0" fontAlgn="b">
                        <a:buNone/>
                      </a:pPr>
                      <a:r>
                        <a:rPr lang="el" sz="900" b="0" i="0" u="none" strike="noStrike" baseline="0">
                          <a:solidFill>
                            <a:schemeClr val="tx1"/>
                          </a:solidFill>
                          <a:effectLst/>
                          <a:latin typeface="+mn-lt"/>
                          <a:ea typeface="+mn-lt"/>
                          <a:cs typeface="+mn-lt"/>
                        </a:rPr>
                        <a:t>Θερμική απόδοση</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51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καυσίμου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rtl="0" fontAlgn="b">
                        <a:buNone/>
                      </a:pPr>
                      <a:r>
                        <a:rPr lang="el" sz="900" b="0" i="0" u="none" strike="noStrike" baseline="0">
                          <a:solidFill>
                            <a:schemeClr val="tx1"/>
                          </a:solidFill>
                          <a:effectLst/>
                          <a:latin typeface="+mn-lt"/>
                          <a:ea typeface="+mn-lt"/>
                          <a:cs typeface="+mn-lt"/>
                        </a:rPr>
                        <a:t>Τύπος καυσίμου λέβητα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απορρυπαντικού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1x10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2453874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FC105-F4FB-5E6C-5AE6-7F9AB9D1B944}"/>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FC4B61E-C411-6AFE-80A2-1F30724760AE}"/>
              </a:ext>
            </a:extLst>
          </p:cNvPr>
          <p:cNvSpPr>
            <a:spLocks noGrp="1"/>
          </p:cNvSpPr>
          <p:nvPr>
            <p:ph type="body" sz="quarter" idx="14"/>
          </p:nvPr>
        </p:nvSpPr>
        <p:spPr/>
        <p:txBody>
          <a:bodyPr/>
          <a:lstStyle/>
          <a:p>
            <a:pPr algn="l" rtl="0"/>
            <a:r>
              <a:rPr lang="el" b="0" i="0" u="none" baseline="0"/>
              <a:t>Μοντέλα Advanced σειράς - τεχνικές προδιαγραφές</a:t>
            </a:r>
          </a:p>
        </p:txBody>
      </p:sp>
      <p:sp>
        <p:nvSpPr>
          <p:cNvPr id="4" name="Titel 3">
            <a:extLst>
              <a:ext uri="{FF2B5EF4-FFF2-40B4-BE49-F238E27FC236}">
                <a16:creationId xmlns:a16="http://schemas.microsoft.com/office/drawing/2014/main" id="{78A8EC66-6077-2BED-E422-44562E3434E2}"/>
              </a:ext>
            </a:extLst>
          </p:cNvPr>
          <p:cNvSpPr>
            <a:spLocks noGrp="1"/>
          </p:cNvSpPr>
          <p:nvPr>
            <p:ph type="title"/>
          </p:nvPr>
        </p:nvSpPr>
        <p:spPr/>
        <p:txBody>
          <a:bodyPr/>
          <a:lstStyle/>
          <a:p>
            <a:pPr algn="l" rtl="0"/>
            <a:r>
              <a:rPr lang="el" b="1" i="0" u="none" baseline="0"/>
              <a:t>MH55</a:t>
            </a:r>
          </a:p>
        </p:txBody>
      </p:sp>
      <p:sp>
        <p:nvSpPr>
          <p:cNvPr id="5" name="Pladsholder til sidefod 4">
            <a:extLst>
              <a:ext uri="{FF2B5EF4-FFF2-40B4-BE49-F238E27FC236}">
                <a16:creationId xmlns:a16="http://schemas.microsoft.com/office/drawing/2014/main" id="{89E604BC-C0A6-1960-62E4-5FEBD658FCB0}"/>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5CD93E64-5545-0E85-D803-D9A53F36946D}"/>
              </a:ext>
            </a:extLst>
          </p:cNvPr>
          <p:cNvSpPr>
            <a:spLocks noGrp="1"/>
          </p:cNvSpPr>
          <p:nvPr>
            <p:ph type="sldNum" sz="quarter" idx="17"/>
          </p:nvPr>
        </p:nvSpPr>
        <p:spPr/>
        <p:txBody>
          <a:bodyPr/>
          <a:lstStyle/>
          <a:p>
            <a:pPr algn="l" rtl="0"/>
            <a:fld id="{6C385236-B7BA-4938-9EA6-6DEC8CA653D7}" type="slidenum">
              <a:rPr/>
              <a:pPr algn="l" rtl="0"/>
              <a:t>44</a:t>
            </a:fld>
            <a:endParaRPr lang="el" noProof="0" dirty="0"/>
          </a:p>
        </p:txBody>
      </p:sp>
      <p:graphicFrame>
        <p:nvGraphicFramePr>
          <p:cNvPr id="9" name="Pladsholder til indhold 8">
            <a:extLst>
              <a:ext uri="{FF2B5EF4-FFF2-40B4-BE49-F238E27FC236}">
                <a16:creationId xmlns:a16="http://schemas.microsoft.com/office/drawing/2014/main" id="{00B92448-5767-EA05-5607-91EFF076E58D}"/>
              </a:ext>
            </a:extLst>
          </p:cNvPr>
          <p:cNvGraphicFramePr>
            <a:graphicFrameLocks noGrp="1"/>
          </p:cNvGraphicFramePr>
          <p:nvPr>
            <p:ph sz="quarter" idx="13"/>
            <p:extLst>
              <p:ext uri="{D42A27DB-BD31-4B8C-83A1-F6EECF244321}">
                <p14:modId xmlns:p14="http://schemas.microsoft.com/office/powerpoint/2010/main" val="3400407322"/>
              </p:ext>
            </p:extLst>
          </p:nvPr>
        </p:nvGraphicFramePr>
        <p:xfrm>
          <a:off x="479425" y="1350236"/>
          <a:ext cx="11239200" cy="5077800"/>
        </p:xfrm>
        <a:graphic>
          <a:graphicData uri="http://schemas.openxmlformats.org/drawingml/2006/table">
            <a:tbl>
              <a:tblPr>
                <a:tableStyleId>{2D5ABB26-0587-4C30-8999-92F81FD0307C}</a:tableStyleId>
              </a:tblPr>
              <a:tblGrid>
                <a:gridCol w="2052000">
                  <a:extLst>
                    <a:ext uri="{9D8B030D-6E8A-4147-A177-3AD203B41FA5}">
                      <a16:colId xmlns:a16="http://schemas.microsoft.com/office/drawing/2014/main" val="2183510017"/>
                    </a:ext>
                  </a:extLst>
                </a:gridCol>
                <a:gridCol w="612000">
                  <a:extLst>
                    <a:ext uri="{9D8B030D-6E8A-4147-A177-3AD203B41FA5}">
                      <a16:colId xmlns:a16="http://schemas.microsoft.com/office/drawing/2014/main" val="933127575"/>
                    </a:ext>
                  </a:extLst>
                </a:gridCol>
                <a:gridCol w="1429200">
                  <a:extLst>
                    <a:ext uri="{9D8B030D-6E8A-4147-A177-3AD203B41FA5}">
                      <a16:colId xmlns:a16="http://schemas.microsoft.com/office/drawing/2014/main" val="1172706971"/>
                    </a:ext>
                  </a:extLst>
                </a:gridCol>
                <a:gridCol w="1429200">
                  <a:extLst>
                    <a:ext uri="{9D8B030D-6E8A-4147-A177-3AD203B41FA5}">
                      <a16:colId xmlns:a16="http://schemas.microsoft.com/office/drawing/2014/main" val="1804881975"/>
                    </a:ext>
                  </a:extLst>
                </a:gridCol>
                <a:gridCol w="1429200">
                  <a:extLst>
                    <a:ext uri="{9D8B030D-6E8A-4147-A177-3AD203B41FA5}">
                      <a16:colId xmlns:a16="http://schemas.microsoft.com/office/drawing/2014/main" val="753635853"/>
                    </a:ext>
                  </a:extLst>
                </a:gridCol>
                <a:gridCol w="1429200">
                  <a:extLst>
                    <a:ext uri="{9D8B030D-6E8A-4147-A177-3AD203B41FA5}">
                      <a16:colId xmlns:a16="http://schemas.microsoft.com/office/drawing/2014/main" val="2961561199"/>
                    </a:ext>
                  </a:extLst>
                </a:gridCol>
                <a:gridCol w="1429200">
                  <a:extLst>
                    <a:ext uri="{9D8B030D-6E8A-4147-A177-3AD203B41FA5}">
                      <a16:colId xmlns:a16="http://schemas.microsoft.com/office/drawing/2014/main" val="2584571107"/>
                    </a:ext>
                  </a:extLst>
                </a:gridCol>
                <a:gridCol w="1429200">
                  <a:extLst>
                    <a:ext uri="{9D8B030D-6E8A-4147-A177-3AD203B41FA5}">
                      <a16:colId xmlns:a16="http://schemas.microsoft.com/office/drawing/2014/main" val="2524797807"/>
                    </a:ext>
                  </a:extLst>
                </a:gridCol>
              </a:tblGrid>
              <a:tr h="344621">
                <a:tc>
                  <a:txBody>
                    <a:bodyPr/>
                    <a:lstStyle/>
                    <a:p>
                      <a:pPr algn="l" rtl="0" fontAlgn="b">
                        <a:buNone/>
                      </a:pPr>
                      <a:r>
                        <a:rPr lang="el" sz="900" b="1" i="0" u="none" strike="noStrike" baseline="0">
                          <a:solidFill>
                            <a:schemeClr val="tx1"/>
                          </a:solidFill>
                          <a:effectLst/>
                          <a:latin typeface="+mj-lt"/>
                          <a:ea typeface="+mj-lt"/>
                          <a:cs typeface="+mj-lt"/>
                        </a:rPr>
                        <a:t>Μοντέλο</a:t>
                      </a:r>
                      <a:endParaRPr lang="el" sz="900" b="1" i="0" u="none" strike="noStrike" noProof="0" dirty="0">
                        <a:solidFill>
                          <a:schemeClr val="tx1"/>
                        </a:solidFill>
                        <a:effectLst/>
                        <a:latin typeface="+mj-lt"/>
                      </a:endParaRPr>
                    </a:p>
                  </a:txBody>
                  <a:tcPr marL="90000" marR="0" marT="32400" marB="32400">
                    <a:lnB w="6350" cap="flat" cmpd="sng" algn="ctr">
                      <a:solidFill>
                        <a:schemeClr val="tx1"/>
                      </a:solidFill>
                      <a:prstDash val="solid"/>
                      <a:round/>
                      <a:headEnd type="none" w="med" len="med"/>
                      <a:tailEnd type="none" w="med" len="med"/>
                    </a:lnB>
                    <a:noFill/>
                  </a:tcPr>
                </a:tc>
                <a:tc>
                  <a:txBody>
                    <a:bodyPr/>
                    <a:lstStyle/>
                    <a:p>
                      <a:pPr algn="ctr" rtl="0" fontAlgn="b">
                        <a:buNone/>
                      </a:pPr>
                      <a:r>
                        <a:rPr lang="el" sz="900" b="0" i="0" u="none" strike="noStrike" baseline="0">
                          <a:solidFill>
                            <a:schemeClr val="tx1"/>
                          </a:solidFill>
                          <a:effectLst/>
                          <a:latin typeface="+mj-lt"/>
                          <a:ea typeface="+mj-lt"/>
                          <a:cs typeface="+mj-lt"/>
                        </a:rPr>
                        <a:t> </a:t>
                      </a:r>
                      <a:endParaRPr lang="el" sz="900" b="1" i="0" u="none" strike="noStrike" noProof="0" dirty="0">
                        <a:solidFill>
                          <a:schemeClr val="tx1"/>
                        </a:solidFill>
                        <a:effectLst/>
                        <a:latin typeface="+mj-lt"/>
                      </a:endParaRPr>
                    </a:p>
                  </a:txBody>
                  <a:tcPr marL="0" marR="0" marT="32400" marB="32400" anchor="b">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MH55M-100/760 PA 230/1/50 UK </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MH55M-100/760 PAX 230/1/50 UK</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MH55M-220/1100 FA 400/3/50 EU</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MH55M-220/1100 FAX 400/3/50 EU</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MH55M-220/1100 PAX 400/3/50 EU</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tc>
                  <a:txBody>
                    <a:bodyPr/>
                    <a:lstStyle/>
                    <a:p>
                      <a:pPr algn="ctr" rtl="0" fontAlgn="ctr">
                        <a:buNone/>
                      </a:pPr>
                      <a:r>
                        <a:rPr lang="el" sz="900" b="1" i="0" u="none" strike="noStrike" baseline="0">
                          <a:solidFill>
                            <a:schemeClr val="tx1"/>
                          </a:solidFill>
                          <a:effectLst/>
                          <a:latin typeface="+mj-lt"/>
                          <a:ea typeface="+mj-lt"/>
                          <a:cs typeface="+mj-lt"/>
                        </a:rPr>
                        <a:t>MH55M-220/1100 FAX 230-400/3/50 NO</a:t>
                      </a:r>
                      <a:endParaRPr lang="el" sz="900" b="1" i="0" u="none" strike="noStrike" noProof="0" dirty="0">
                        <a:solidFill>
                          <a:schemeClr val="tx1"/>
                        </a:solidFill>
                        <a:effectLst/>
                        <a:latin typeface="+mj-lt"/>
                      </a:endParaRPr>
                    </a:p>
                  </a:txBody>
                  <a:tcPr marL="36000" marR="36000" marT="36000" marB="36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312663"/>
                  </a:ext>
                </a:extLst>
              </a:tr>
              <a:tr h="208134">
                <a:tc>
                  <a:txBody>
                    <a:bodyPr/>
                    <a:lstStyle/>
                    <a:p>
                      <a:pPr algn="l" rtl="0" fontAlgn="b">
                        <a:buNone/>
                      </a:pPr>
                      <a:r>
                        <a:rPr lang="el" sz="900" b="0" i="0" u="none" strike="noStrike" baseline="0">
                          <a:solidFill>
                            <a:schemeClr val="tx1"/>
                          </a:solidFill>
                          <a:effectLst/>
                          <a:latin typeface="+mn-lt"/>
                          <a:ea typeface="+mn-lt"/>
                          <a:cs typeface="+mn-lt"/>
                        </a:rPr>
                        <a:t>Αριθμός είδους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107147125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107147126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107147109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107147121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88195909"/>
                  </a:ext>
                </a:extLst>
              </a:tr>
              <a:tr h="208134">
                <a:tc>
                  <a:txBody>
                    <a:bodyPr/>
                    <a:lstStyle/>
                    <a:p>
                      <a:pPr algn="l" rtl="0" fontAlgn="b">
                        <a:buNone/>
                      </a:pPr>
                      <a:r>
                        <a:rPr lang="el" sz="900" b="0" i="0" u="none" strike="noStrike" baseline="0">
                          <a:solidFill>
                            <a:schemeClr val="tx1"/>
                          </a:solidFill>
                          <a:effectLst/>
                          <a:latin typeface="+mn-lt"/>
                          <a:ea typeface="+mn-lt"/>
                          <a:cs typeface="+mn-lt"/>
                        </a:rPr>
                        <a:t>Τάση τροφοδοσίας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V/ph/Hz</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230/1/50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400/3/50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78500359"/>
                  </a:ext>
                </a:extLst>
              </a:tr>
              <a:tr h="208134">
                <a:tc>
                  <a:txBody>
                    <a:bodyPr/>
                    <a:lstStyle/>
                    <a:p>
                      <a:pPr algn="l" rtl="0" fontAlgn="b">
                        <a:buNone/>
                      </a:pPr>
                      <a:r>
                        <a:rPr lang="el" sz="900" b="0" i="0" u="none" strike="noStrike" baseline="0">
                          <a:solidFill>
                            <a:schemeClr val="tx1"/>
                          </a:solidFill>
                          <a:effectLst/>
                          <a:latin typeface="+mn-lt"/>
                          <a:ea typeface="+mn-lt"/>
                          <a:cs typeface="+mn-lt"/>
                        </a:rPr>
                        <a:t>Ασφάλεια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C25/C16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08499806"/>
                  </a:ext>
                </a:extLst>
              </a:tr>
              <a:tr h="208134">
                <a:tc>
                  <a:txBody>
                    <a:bodyPr/>
                    <a:lstStyle/>
                    <a:p>
                      <a:pPr algn="l" rtl="0" fontAlgn="b">
                        <a:buNone/>
                      </a:pPr>
                      <a:r>
                        <a:rPr lang="el" sz="900" b="0" i="0" u="none" strike="noStrike" baseline="0">
                          <a:solidFill>
                            <a:schemeClr val="tx1"/>
                          </a:solidFill>
                          <a:effectLst/>
                          <a:latin typeface="+mn-lt"/>
                          <a:ea typeface="+mn-lt"/>
                          <a:cs typeface="+mn-lt"/>
                        </a:rPr>
                        <a:t>Ονομαστική ισχύς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3267355"/>
                  </a:ext>
                </a:extLst>
              </a:tr>
              <a:tr h="208134">
                <a:tc>
                  <a:txBody>
                    <a:bodyPr/>
                    <a:lstStyle/>
                    <a:p>
                      <a:pPr algn="l" rtl="0" fontAlgn="b">
                        <a:buNone/>
                      </a:pPr>
                      <a:r>
                        <a:rPr lang="el" sz="900" b="0" i="0" u="none" strike="noStrike" baseline="0">
                          <a:solidFill>
                            <a:schemeClr val="tx1"/>
                          </a:solidFill>
                          <a:effectLst/>
                          <a:latin typeface="+mn-lt"/>
                          <a:ea typeface="+mn-lt"/>
                          <a:cs typeface="+mn-lt"/>
                        </a:rPr>
                        <a:t>Πίεση λειτουργίας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10971575"/>
                  </a:ext>
                </a:extLst>
              </a:tr>
              <a:tr h="208134">
                <a:tc>
                  <a:txBody>
                    <a:bodyPr/>
                    <a:lstStyle/>
                    <a:p>
                      <a:pPr algn="l" rtl="0" fontAlgn="b">
                        <a:buNone/>
                      </a:pPr>
                      <a:r>
                        <a:rPr lang="el" sz="900" b="0" i="0" u="none" strike="noStrike" baseline="0">
                          <a:solidFill>
                            <a:schemeClr val="tx1"/>
                          </a:solidFill>
                          <a:effectLst/>
                          <a:latin typeface="+mn-lt"/>
                          <a:ea typeface="+mn-lt"/>
                          <a:cs typeface="+mn-lt"/>
                        </a:rPr>
                        <a:t>Παροχή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680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680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7265945"/>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ροή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760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02278649"/>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571223817"/>
                  </a:ext>
                </a:extLst>
              </a:tr>
              <a:tr h="208134">
                <a:tc>
                  <a:txBody>
                    <a:bodyPr/>
                    <a:lstStyle/>
                    <a:p>
                      <a:pPr algn="l" rtl="0" fontAlgn="b">
                        <a:buNone/>
                      </a:pPr>
                      <a:r>
                        <a:rPr lang="el" sz="900" b="0" i="0" u="none" strike="noStrike" baseline="0">
                          <a:solidFill>
                            <a:schemeClr val="tx1"/>
                          </a:solidFill>
                          <a:effectLst/>
                          <a:latin typeface="+mn-lt"/>
                          <a:ea typeface="+mn-lt"/>
                          <a:cs typeface="+mn-lt"/>
                        </a:rPr>
                        <a:t>Μεγ.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14500944"/>
                  </a:ext>
                </a:extLst>
              </a:tr>
              <a:tr h="208134">
                <a:tc>
                  <a:txBody>
                    <a:bodyPr/>
                    <a:lstStyle/>
                    <a:p>
                      <a:pPr algn="l" rtl="0" fontAlgn="b">
                        <a:buNone/>
                      </a:pPr>
                      <a:r>
                        <a:rPr lang="el" sz="900" b="0" i="0" u="none" strike="noStrike" baseline="0">
                          <a:solidFill>
                            <a:schemeClr val="tx1"/>
                          </a:solidFill>
                          <a:effectLst/>
                          <a:latin typeface="+mn-lt"/>
                          <a:ea typeface="+mn-lt"/>
                          <a:cs typeface="+mn-lt"/>
                        </a:rPr>
                        <a:t>Ελάχ. πίεση εισόδου νερού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bar (Mpa)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53241979"/>
                  </a:ext>
                </a:extLst>
              </a:tr>
              <a:tr h="208134">
                <a:tc>
                  <a:txBody>
                    <a:bodyPr/>
                    <a:lstStyle/>
                    <a:p>
                      <a:pPr algn="l" rtl="0" fontAlgn="b">
                        <a:buNone/>
                      </a:pPr>
                      <a:r>
                        <a:rPr lang="el" sz="900" b="0" i="0" u="none" strike="noStrike" baseline="0">
                          <a:solidFill>
                            <a:schemeClr val="tx1"/>
                          </a:solidFill>
                          <a:effectLst/>
                          <a:latin typeface="+mn-lt"/>
                          <a:ea typeface="+mn-lt"/>
                          <a:cs typeface="+mn-lt"/>
                        </a:rPr>
                        <a:t>Διαστάσεις συσκευασίας ΜxΠxΥ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mm</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1188x700x1020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13780316"/>
                  </a:ext>
                </a:extLst>
              </a:tr>
              <a:tr h="208134">
                <a:tc>
                  <a:txBody>
                    <a:bodyPr/>
                    <a:lstStyle/>
                    <a:p>
                      <a:pPr algn="l" rtl="0" fontAlgn="b">
                        <a:buNone/>
                      </a:pPr>
                      <a:r>
                        <a:rPr lang="el" sz="900" b="0" i="0" u="none" strike="noStrike" baseline="0">
                          <a:solidFill>
                            <a:schemeClr val="tx1"/>
                          </a:solidFill>
                          <a:effectLst/>
                          <a:latin typeface="+mn-lt"/>
                          <a:ea typeface="+mn-lt"/>
                          <a:cs typeface="+mn-lt"/>
                        </a:rPr>
                        <a:t>Βάρος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187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190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213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209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214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51707252"/>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πίεσης LPA.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73</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77</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09261790"/>
                  </a:ext>
                </a:extLst>
              </a:tr>
              <a:tr h="208134">
                <a:tc>
                  <a:txBody>
                    <a:bodyPr/>
                    <a:lstStyle/>
                    <a:p>
                      <a:pPr algn="l" rtl="0" fontAlgn="b">
                        <a:buNone/>
                      </a:pPr>
                      <a:r>
                        <a:rPr lang="el" sz="900" b="0" i="0" u="none" strike="noStrike" baseline="0">
                          <a:solidFill>
                            <a:schemeClr val="tx1"/>
                          </a:solidFill>
                          <a:effectLst/>
                          <a:latin typeface="+mn-lt"/>
                          <a:ea typeface="+mn-lt"/>
                          <a:cs typeface="+mn-lt"/>
                        </a:rPr>
                        <a:t>Στάθμη ηχητικής ισχύος LWA</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dB(A)</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94</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23203888"/>
                  </a:ext>
                </a:extLst>
              </a:tr>
              <a:tr h="208134">
                <a:tc>
                  <a:txBody>
                    <a:bodyPr/>
                    <a:lstStyle/>
                    <a:p>
                      <a:pPr algn="l" rtl="0" fontAlgn="b">
                        <a:buNone/>
                      </a:pPr>
                      <a:r>
                        <a:rPr lang="el" sz="900" b="0" i="0" u="none" strike="noStrike" baseline="0">
                          <a:solidFill>
                            <a:schemeClr val="tx1"/>
                          </a:solidFill>
                          <a:effectLst/>
                          <a:latin typeface="+mn-lt"/>
                          <a:ea typeface="+mn-lt"/>
                          <a:cs typeface="+mn-lt"/>
                        </a:rPr>
                        <a:t>Δυναμική καθαρισμού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3,1</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6,6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0095805"/>
                  </a:ext>
                </a:extLst>
              </a:tr>
              <a:tr h="208134">
                <a:tc>
                  <a:txBody>
                    <a:bodyPr/>
                    <a:lstStyle/>
                    <a:p>
                      <a:pPr algn="l" rtl="0" fontAlgn="b">
                        <a:buNone/>
                      </a:pPr>
                      <a:r>
                        <a:rPr lang="el" sz="900" b="0" i="0" u="none" strike="noStrike" baseline="0">
                          <a:solidFill>
                            <a:schemeClr val="tx1"/>
                          </a:solidFill>
                          <a:effectLst/>
                          <a:latin typeface="+mn-lt"/>
                          <a:ea typeface="+mn-lt"/>
                          <a:cs typeface="+mn-lt"/>
                        </a:rPr>
                        <a:t>Μέγεθος ακροφυσίου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0500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0550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73522404"/>
                  </a:ext>
                </a:extLst>
              </a:tr>
              <a:tr h="208134">
                <a:tc>
                  <a:txBody>
                    <a:bodyPr/>
                    <a:lstStyle/>
                    <a:p>
                      <a:pPr algn="l" rtl="0" fontAlgn="b">
                        <a:buNone/>
                      </a:pPr>
                      <a:r>
                        <a:rPr lang="el" sz="900" b="0" i="0" u="none" strike="noStrike" baseline="0">
                          <a:solidFill>
                            <a:schemeClr val="tx1"/>
                          </a:solidFill>
                          <a:effectLst/>
                          <a:latin typeface="+mn-lt"/>
                          <a:ea typeface="+mn-lt"/>
                          <a:cs typeface="+mn-lt"/>
                        </a:rPr>
                        <a:t>Μέγ. θερμοκρασία νερού (θερμό αέρας/ατμός)</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°C</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90/150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14120434"/>
                  </a:ext>
                </a:extLst>
              </a:tr>
              <a:tr h="208134">
                <a:tc>
                  <a:txBody>
                    <a:bodyPr/>
                    <a:lstStyle/>
                    <a:p>
                      <a:pPr algn="l" rtl="0" fontAlgn="b">
                        <a:buNone/>
                      </a:pPr>
                      <a:r>
                        <a:rPr lang="el" sz="900" b="0" i="0" u="none" strike="noStrike" baseline="0">
                          <a:solidFill>
                            <a:schemeClr val="tx1"/>
                          </a:solidFill>
                          <a:effectLst/>
                          <a:latin typeface="+mn-lt"/>
                          <a:ea typeface="+mn-lt"/>
                          <a:cs typeface="+mn-lt"/>
                        </a:rPr>
                        <a:t>Κατανάλωση καυσίμου delta T 45°C</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kg/h</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2,9</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4,6</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66570824"/>
                  </a:ext>
                </a:extLst>
              </a:tr>
              <a:tr h="208134">
                <a:tc>
                  <a:txBody>
                    <a:bodyPr/>
                    <a:lstStyle/>
                    <a:p>
                      <a:pPr algn="l" rtl="0" fontAlgn="b">
                        <a:buNone/>
                      </a:pPr>
                      <a:r>
                        <a:rPr lang="el" sz="900" b="0" i="0" u="none" strike="noStrike" baseline="0">
                          <a:solidFill>
                            <a:schemeClr val="tx1"/>
                          </a:solidFill>
                          <a:effectLst/>
                          <a:latin typeface="+mn-lt"/>
                          <a:ea typeface="+mn-lt"/>
                          <a:cs typeface="+mn-lt"/>
                        </a:rPr>
                        <a:t>Θερμική απόδοση</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kW</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78</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85</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73834846"/>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καυσίμου</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30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97156900"/>
                  </a:ext>
                </a:extLst>
              </a:tr>
              <a:tr h="208134">
                <a:tc>
                  <a:txBody>
                    <a:bodyPr/>
                    <a:lstStyle/>
                    <a:p>
                      <a:pPr algn="l" rtl="0" fontAlgn="b">
                        <a:buNone/>
                      </a:pPr>
                      <a:r>
                        <a:rPr lang="el" sz="900" b="0" i="0" u="none" strike="noStrike" baseline="0">
                          <a:solidFill>
                            <a:schemeClr val="tx1"/>
                          </a:solidFill>
                          <a:effectLst/>
                          <a:latin typeface="+mn-lt"/>
                          <a:ea typeface="+mn-lt"/>
                          <a:cs typeface="+mn-lt"/>
                        </a:rPr>
                        <a:t>Τύπος καυσίμου λέβητα</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 </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Ντίζελ/βιοντίζελ</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69431621"/>
                  </a:ext>
                </a:extLst>
              </a:tr>
              <a:tr h="208134">
                <a:tc>
                  <a:txBody>
                    <a:bodyPr/>
                    <a:lstStyle/>
                    <a:p>
                      <a:pPr algn="l" rtl="0" fontAlgn="b">
                        <a:buNone/>
                      </a:pPr>
                      <a:r>
                        <a:rPr lang="el" sz="900" b="0" i="0" u="none" strike="noStrike" baseline="0">
                          <a:solidFill>
                            <a:schemeClr val="tx1"/>
                          </a:solidFill>
                          <a:effectLst/>
                          <a:latin typeface="+mn-lt"/>
                          <a:ea typeface="+mn-lt"/>
                          <a:cs typeface="+mn-lt"/>
                        </a:rPr>
                        <a:t>Δοχείο απορρυπαντικού</a:t>
                      </a:r>
                      <a:endParaRPr lang="el" sz="900" b="0" i="0" u="none" strike="noStrike" noProof="0" dirty="0">
                        <a:solidFill>
                          <a:schemeClr val="tx1"/>
                        </a:solidFill>
                        <a:effectLst/>
                        <a:latin typeface="+mn-lt"/>
                      </a:endParaRPr>
                    </a:p>
                  </a:txBody>
                  <a:tcPr marL="9000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gn="ctr" rtl="0" fontAlgn="b">
                        <a:buNone/>
                      </a:pPr>
                      <a:r>
                        <a:rPr lang="el" sz="900" b="0" i="0" u="none" strike="noStrike" baseline="0">
                          <a:solidFill>
                            <a:schemeClr val="tx1"/>
                          </a:solidFill>
                          <a:effectLst/>
                          <a:latin typeface="+mn-lt"/>
                          <a:ea typeface="+mn-lt"/>
                          <a:cs typeface="+mn-lt"/>
                        </a:rPr>
                        <a:t>l</a:t>
                      </a:r>
                      <a:endParaRPr lang="el" sz="900" b="0" i="0" u="none" strike="noStrike" noProof="0" dirty="0">
                        <a:solidFill>
                          <a:schemeClr val="tx1"/>
                        </a:solidFill>
                        <a:effectLst/>
                        <a:latin typeface="+mn-lt"/>
                      </a:endParaRPr>
                    </a:p>
                  </a:txBody>
                  <a:tcPr marL="0" marR="0" marT="32400" marB="3240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algn="ctr" rtl="0" fontAlgn="ctr">
                        <a:buNone/>
                      </a:pPr>
                      <a:r>
                        <a:rPr lang="el" sz="900" b="0" i="0" u="none" strike="noStrike" baseline="0" dirty="0">
                          <a:solidFill>
                            <a:schemeClr val="tx1"/>
                          </a:solidFill>
                          <a:effectLst/>
                          <a:latin typeface="+mn-lt"/>
                          <a:ea typeface="+mn-lt"/>
                          <a:cs typeface="+mn-lt"/>
                        </a:rPr>
                        <a:t>2x10</a:t>
                      </a:r>
                      <a:endParaRPr lang="el" sz="900" b="0" i="0" u="none" strike="noStrike" noProof="0" dirty="0">
                        <a:solidFill>
                          <a:schemeClr val="tx1"/>
                        </a:solidFill>
                        <a:effectLst/>
                        <a:latin typeface="+mn-lt"/>
                      </a:endParaRPr>
                    </a:p>
                  </a:txBody>
                  <a:tcPr marL="36000" marR="36000" marT="36000" marB="360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7405990"/>
                  </a:ext>
                </a:extLst>
              </a:tr>
            </a:tbl>
          </a:graphicData>
        </a:graphic>
      </p:graphicFrame>
    </p:spTree>
    <p:extLst>
      <p:ext uri="{BB962C8B-B14F-4D97-AF65-F5344CB8AC3E}">
        <p14:creationId xmlns:p14="http://schemas.microsoft.com/office/powerpoint/2010/main" val="10880266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D47BEE29-AF5C-8593-553A-7CE943ACA1A0}"/>
              </a:ext>
            </a:extLst>
          </p:cNvPr>
          <p:cNvGraphicFramePr>
            <a:graphicFrameLocks noGrp="1"/>
          </p:cNvGraphicFramePr>
          <p:nvPr>
            <p:ph sz="quarter" idx="13"/>
            <p:extLst>
              <p:ext uri="{D42A27DB-BD31-4B8C-83A1-F6EECF244321}">
                <p14:modId xmlns:p14="http://schemas.microsoft.com/office/powerpoint/2010/main" val="2187872711"/>
              </p:ext>
            </p:extLst>
          </p:nvPr>
        </p:nvGraphicFramePr>
        <p:xfrm>
          <a:off x="480795" y="1403720"/>
          <a:ext cx="11232000" cy="4870092"/>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2160000">
                  <a:extLst>
                    <a:ext uri="{9D8B030D-6E8A-4147-A177-3AD203B41FA5}">
                      <a16:colId xmlns:a16="http://schemas.microsoft.com/office/drawing/2014/main" val="348811325"/>
                    </a:ext>
                  </a:extLst>
                </a:gridCol>
                <a:gridCol w="2160000">
                  <a:extLst>
                    <a:ext uri="{9D8B030D-6E8A-4147-A177-3AD203B41FA5}">
                      <a16:colId xmlns:a16="http://schemas.microsoft.com/office/drawing/2014/main" val="2658713099"/>
                    </a:ext>
                  </a:extLst>
                </a:gridCol>
                <a:gridCol w="2160000">
                  <a:extLst>
                    <a:ext uri="{9D8B030D-6E8A-4147-A177-3AD203B41FA5}">
                      <a16:colId xmlns:a16="http://schemas.microsoft.com/office/drawing/2014/main" val="2317856389"/>
                    </a:ext>
                  </a:extLst>
                </a:gridCol>
                <a:gridCol w="2160000">
                  <a:extLst>
                    <a:ext uri="{9D8B030D-6E8A-4147-A177-3AD203B41FA5}">
                      <a16:colId xmlns:a16="http://schemas.microsoft.com/office/drawing/2014/main" val="3520540580"/>
                    </a:ext>
                  </a:extLst>
                </a:gridCol>
              </a:tblGrid>
              <a:tr h="255832">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j-lt"/>
                          <a:ea typeface="+mj-lt"/>
                          <a:cs typeface="+mj-lt"/>
                          <a:sym typeface=""/>
                        </a:rPr>
                        <a:t>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MH35C-180/780 PAX </a:t>
                      </a:r>
                    </a:p>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230-400/3/50 NO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MH35C-180/780 PAX </a:t>
                      </a:r>
                    </a:p>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400/3/50 EU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MH35C-145/600 PA </a:t>
                      </a:r>
                    </a:p>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230/1/50 EU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MH35C-145/600 PAX </a:t>
                      </a:r>
                    </a:p>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j-lt"/>
                          <a:cs typeface="+mj-lt"/>
                          <a:sym typeface=""/>
                        </a:rPr>
                        <a:t>230/1/50 EU</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107147116</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107147103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107147153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107147155</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Ενεργειακά αποδοτικός λέβητας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Λέβητες EcoPower™</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Βαθμός αποδοτικότητας EUnited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95</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95</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95</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95</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Υλικό κεφαλής αντλίας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NA3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NA3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NA3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NA3</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Υλικό εμβόλου</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Ανοξείδωτος χάλυβας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Ανοξείδωτος χάλυβας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Ανοξείδωτος χάλυβας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Ανοξείδωτος χάλυβας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Υλικό κεφαλής αντλίας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Ορείχαλκος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Ορείχαλκος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Ορείχαλκος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Ορείχαλκος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Αυτόματη εκκίνηση/διακοπή</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Καρούλι εύκαμπτου σωλήνα</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Βάση πιστολιού ψεκασμού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Περιστρεφόμενο άγκιστρο καλωδίου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Βάση διπλού βραχίονα ψεκασμού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Αισθητήρας καυσίμου</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Αισθητήρας φλόγας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Αισθητήρας θερμοκρασίας καυσαερίων</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Θάλαμος λέβητα από ανοξείδωτο χάλυβα</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Οθόνη ενδείξεων LCD</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Σύνδεση Bluetooth για σέρβις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Διαγνωστικός έλεγχος μηχανήματος και ανίχνευση βλαβών</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Αποθήκευση λόγχης ψεκασμού και πιστολιού ψεκασμού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Μονοφασικές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Τριφασικές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1450 σ.α.λ.</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Δοχείο απορρυπαντικού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Εσωτερικό απορρυπαντικό</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Ένδειξη σέρβις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Σύστημα απορρυπαντικού υψηλής πίεσης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Ρύθμιση πίεσης νερού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Δοχείο αντεπιστροφής νερού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Μπορεί να μεταφερθεί με περονοφόρο μηχάνημα</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Θυρίδα επιθεώρησης καυσίμου </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Ασφάλεια σε περίπτωση χαμηλής στάθμης λαδιού αντλίας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Ασφάλεια χαμηλής στάθμης νερού</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Προστασία από πέτρες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83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Θήκη φύλαξης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086F8216-969A-507C-5DAC-2BD253812C4C}"/>
              </a:ext>
            </a:extLst>
          </p:cNvPr>
          <p:cNvSpPr>
            <a:spLocks noGrp="1"/>
          </p:cNvSpPr>
          <p:nvPr>
            <p:ph type="body" sz="quarter" idx="14"/>
          </p:nvPr>
        </p:nvSpPr>
        <p:spPr/>
        <p:txBody>
          <a:bodyPr/>
          <a:lstStyle/>
          <a:p>
            <a:pPr algn="l" rtl="0"/>
            <a:r>
              <a:rPr lang="el" b="0" i="0" u="none" baseline="0"/>
              <a:t>Μοντέλα Advanced σειράς - χαρακτηριστικά</a:t>
            </a:r>
          </a:p>
        </p:txBody>
      </p:sp>
      <p:sp>
        <p:nvSpPr>
          <p:cNvPr id="4" name="Titel 3">
            <a:extLst>
              <a:ext uri="{FF2B5EF4-FFF2-40B4-BE49-F238E27FC236}">
                <a16:creationId xmlns:a16="http://schemas.microsoft.com/office/drawing/2014/main" id="{FAB471BC-98BF-B7BD-9442-31095E5A0AC0}"/>
              </a:ext>
            </a:extLst>
          </p:cNvPr>
          <p:cNvSpPr>
            <a:spLocks noGrp="1"/>
          </p:cNvSpPr>
          <p:nvPr>
            <p:ph type="title"/>
          </p:nvPr>
        </p:nvSpPr>
        <p:spPr/>
        <p:txBody>
          <a:bodyPr/>
          <a:lstStyle/>
          <a:p>
            <a:pPr algn="l" rtl="0"/>
            <a:r>
              <a:rPr lang="el" b="1" i="0" u="none" baseline="0"/>
              <a:t>MH35</a:t>
            </a:r>
          </a:p>
        </p:txBody>
      </p:sp>
      <p:sp>
        <p:nvSpPr>
          <p:cNvPr id="5" name="Pladsholder til sidefod 4">
            <a:extLst>
              <a:ext uri="{FF2B5EF4-FFF2-40B4-BE49-F238E27FC236}">
                <a16:creationId xmlns:a16="http://schemas.microsoft.com/office/drawing/2014/main" id="{EF2C4187-7523-50D0-03B7-E4AFA7CCCD18}"/>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9289CDF1-0BFC-9E45-7866-F9B8C6D11F76}"/>
              </a:ext>
            </a:extLst>
          </p:cNvPr>
          <p:cNvSpPr>
            <a:spLocks noGrp="1"/>
          </p:cNvSpPr>
          <p:nvPr>
            <p:ph type="sldNum" sz="quarter" idx="17"/>
          </p:nvPr>
        </p:nvSpPr>
        <p:spPr/>
        <p:txBody>
          <a:bodyPr/>
          <a:lstStyle/>
          <a:p>
            <a:pPr algn="l" rtl="0"/>
            <a:fld id="{6C385236-B7BA-4938-9EA6-6DEC8CA653D7}" type="slidenum">
              <a:rPr/>
              <a:pPr algn="l" rtl="0"/>
              <a:t>45</a:t>
            </a:fld>
            <a:endParaRPr lang="el" noProof="0" dirty="0"/>
          </a:p>
        </p:txBody>
      </p:sp>
    </p:spTree>
    <p:extLst>
      <p:ext uri="{BB962C8B-B14F-4D97-AF65-F5344CB8AC3E}">
        <p14:creationId xmlns:p14="http://schemas.microsoft.com/office/powerpoint/2010/main" val="300558094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422E8-BC4D-D00D-45C0-F0402DD272EA}"/>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F19A9D1-0EEB-6647-89EC-43A094FB4997}"/>
              </a:ext>
            </a:extLst>
          </p:cNvPr>
          <p:cNvGraphicFramePr>
            <a:graphicFrameLocks noGrp="1"/>
          </p:cNvGraphicFramePr>
          <p:nvPr>
            <p:ph sz="quarter" idx="13"/>
            <p:extLst>
              <p:ext uri="{D42A27DB-BD31-4B8C-83A1-F6EECF244321}">
                <p14:modId xmlns:p14="http://schemas.microsoft.com/office/powerpoint/2010/main" val="523342510"/>
              </p:ext>
            </p:extLst>
          </p:nvPr>
        </p:nvGraphicFramePr>
        <p:xfrm>
          <a:off x="480795" y="1382554"/>
          <a:ext cx="11235600" cy="4891256"/>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1234800">
                  <a:extLst>
                    <a:ext uri="{9D8B030D-6E8A-4147-A177-3AD203B41FA5}">
                      <a16:colId xmlns:a16="http://schemas.microsoft.com/office/drawing/2014/main" val="332438163"/>
                    </a:ext>
                  </a:extLst>
                </a:gridCol>
                <a:gridCol w="1234800">
                  <a:extLst>
                    <a:ext uri="{9D8B030D-6E8A-4147-A177-3AD203B41FA5}">
                      <a16:colId xmlns:a16="http://schemas.microsoft.com/office/drawing/2014/main" val="789653696"/>
                    </a:ext>
                  </a:extLst>
                </a:gridCol>
                <a:gridCol w="1234800">
                  <a:extLst>
                    <a:ext uri="{9D8B030D-6E8A-4147-A177-3AD203B41FA5}">
                      <a16:colId xmlns:a16="http://schemas.microsoft.com/office/drawing/2014/main" val="3844585882"/>
                    </a:ext>
                  </a:extLst>
                </a:gridCol>
                <a:gridCol w="1234800">
                  <a:extLst>
                    <a:ext uri="{9D8B030D-6E8A-4147-A177-3AD203B41FA5}">
                      <a16:colId xmlns:a16="http://schemas.microsoft.com/office/drawing/2014/main" val="348811325"/>
                    </a:ext>
                  </a:extLst>
                </a:gridCol>
                <a:gridCol w="1234800">
                  <a:extLst>
                    <a:ext uri="{9D8B030D-6E8A-4147-A177-3AD203B41FA5}">
                      <a16:colId xmlns:a16="http://schemas.microsoft.com/office/drawing/2014/main" val="2658713099"/>
                    </a:ext>
                  </a:extLst>
                </a:gridCol>
                <a:gridCol w="1234800">
                  <a:extLst>
                    <a:ext uri="{9D8B030D-6E8A-4147-A177-3AD203B41FA5}">
                      <a16:colId xmlns:a16="http://schemas.microsoft.com/office/drawing/2014/main" val="2317856389"/>
                    </a:ext>
                  </a:extLst>
                </a:gridCol>
                <a:gridCol w="1234800">
                  <a:extLst>
                    <a:ext uri="{9D8B030D-6E8A-4147-A177-3AD203B41FA5}">
                      <a16:colId xmlns:a16="http://schemas.microsoft.com/office/drawing/2014/main" val="3520540580"/>
                    </a:ext>
                  </a:extLst>
                </a:gridCol>
              </a:tblGrid>
              <a:tr h="27181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j-lt"/>
                          <a:ea typeface="+mj-lt"/>
                          <a:cs typeface="+mj-lt"/>
                          <a:sym typeface=""/>
                        </a:rPr>
                        <a:t>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MH45M-100/680 PA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230/1/50 UK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MH45M-100/680 PAX 230/1/50 UK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MH45M-200/960 FA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230-400/3/50 NO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MH45M-200/960 FA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400/3/50 EU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MH45M-200/960 FAX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230-400/3/50 NO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MH45M-200/960 FAX 400/3/50 EU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MH45M-200/960 PAX 400/3/50 EU </a:t>
                      </a:r>
                    </a:p>
                  </a:txBody>
                  <a:tcPr marL="0" marR="0" marT="18000" marB="18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 </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107147123</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107147124</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107147117</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107147104</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107147118</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107147105</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107147106</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Ενεργειακά αποδοτικός λέβητας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Λέβητες EcoPower™</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Βαθμός αποδοτικότητας EUnited (%)</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96</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Υλικό κεφαλής αντλίας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Υλικό εμβόλου</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Υλικό κεφαλής αντλίας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Αυτόματη εκκίνηση/διακοπή</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Καρούλι εύκαμπτου σωλήνα</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Βάση πιστολιού ψεκασμού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Περιστρεφόμενο άγκιστρο καλωδίου </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Βάση διπλού βραχίονα ψεκασμού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Αισθητήρας καυσίμου</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Αισθητήρας φλόγας </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Αισθητήρας θερμοκρασίας καυσαερίων</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Θάλαμος λέβητα από ανοξείδωτο χάλυβα</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Οθόνη ενδείξεων LCD</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Σύνδεση Bluetooth για σέρβις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Διαγνωστικός έλεγχος μηχανήματος και ανίχνευση βλαβών</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Αποθήκευση λόγχης ψεκασμού και πιστολιού ψεκασμού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Μονοφασικές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Τριφασικές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1450 σ.α.λ.</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Δοχείο απορρυπαντικού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Εσωτερικό απορρυπαντικό</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Ένδειξη σέρβις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Σύστημα απορρυπαντικού υψηλής πίεσης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Ρύθμιση πίεσης νερού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Δοχείο αντεπιστροφής νερού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Μπορεί να μεταφερθεί με περονοφόρο μηχάνημα</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Θυρίδα επιθεώρησης καυσίμου </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Ασφάλεια σε περίπτωση χαμηλής στάθμης λαδιού αντλίας</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Roboto Light" panose="02000000000000000000" pitchFamily="2" charset="0"/>
                          <a:sym typeface=""/>
                        </a:rPr>
                        <a:t>Ασφάλεια χαμηλής στάθμης νερού</a:t>
                      </a:r>
                      <a:endParaRPr lang="el" sz="70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Προστασία από πέτρες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sym typeface=""/>
                        </a:rPr>
                        <a:t>Θήκη φύλαξης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F0B3E9C9-995D-73E0-6CD3-8B27486A16F0}"/>
              </a:ext>
            </a:extLst>
          </p:cNvPr>
          <p:cNvSpPr>
            <a:spLocks noGrp="1"/>
          </p:cNvSpPr>
          <p:nvPr>
            <p:ph type="body" sz="quarter" idx="14"/>
          </p:nvPr>
        </p:nvSpPr>
        <p:spPr/>
        <p:txBody>
          <a:bodyPr/>
          <a:lstStyle/>
          <a:p>
            <a:pPr algn="l" rtl="0"/>
            <a:r>
              <a:rPr lang="el" b="0" i="0" u="none" baseline="0"/>
              <a:t>Μοντέλα Advanced σειράς - χαρακτηριστικά</a:t>
            </a:r>
          </a:p>
        </p:txBody>
      </p:sp>
      <p:sp>
        <p:nvSpPr>
          <p:cNvPr id="4" name="Titel 3">
            <a:extLst>
              <a:ext uri="{FF2B5EF4-FFF2-40B4-BE49-F238E27FC236}">
                <a16:creationId xmlns:a16="http://schemas.microsoft.com/office/drawing/2014/main" id="{5C427961-58BC-4CAF-6292-69A7A94BE7D2}"/>
              </a:ext>
            </a:extLst>
          </p:cNvPr>
          <p:cNvSpPr>
            <a:spLocks noGrp="1"/>
          </p:cNvSpPr>
          <p:nvPr>
            <p:ph type="title"/>
          </p:nvPr>
        </p:nvSpPr>
        <p:spPr/>
        <p:txBody>
          <a:bodyPr/>
          <a:lstStyle/>
          <a:p>
            <a:pPr algn="l" rtl="0"/>
            <a:r>
              <a:rPr lang="el" b="1" i="0" u="none" baseline="0"/>
              <a:t>MH45</a:t>
            </a:r>
          </a:p>
        </p:txBody>
      </p:sp>
      <p:sp>
        <p:nvSpPr>
          <p:cNvPr id="5" name="Pladsholder til sidefod 4">
            <a:extLst>
              <a:ext uri="{FF2B5EF4-FFF2-40B4-BE49-F238E27FC236}">
                <a16:creationId xmlns:a16="http://schemas.microsoft.com/office/drawing/2014/main" id="{724C8312-1A3E-FAE0-241C-0A69564DF089}"/>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441687F7-BD03-5D08-9AE2-59E700FF7B96}"/>
              </a:ext>
            </a:extLst>
          </p:cNvPr>
          <p:cNvSpPr>
            <a:spLocks noGrp="1"/>
          </p:cNvSpPr>
          <p:nvPr>
            <p:ph type="sldNum" sz="quarter" idx="17"/>
          </p:nvPr>
        </p:nvSpPr>
        <p:spPr/>
        <p:txBody>
          <a:bodyPr/>
          <a:lstStyle/>
          <a:p>
            <a:pPr algn="l" rtl="0"/>
            <a:fld id="{6C385236-B7BA-4938-9EA6-6DEC8CA653D7}" type="slidenum">
              <a:rPr/>
              <a:pPr algn="l" rtl="0"/>
              <a:t>46</a:t>
            </a:fld>
            <a:endParaRPr lang="el" noProof="0" dirty="0"/>
          </a:p>
        </p:txBody>
      </p:sp>
    </p:spTree>
    <p:extLst>
      <p:ext uri="{BB962C8B-B14F-4D97-AF65-F5344CB8AC3E}">
        <p14:creationId xmlns:p14="http://schemas.microsoft.com/office/powerpoint/2010/main" val="6495823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363DA-BCD8-7285-EFC3-D197460A73C4}"/>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5410761B-DA4E-380D-0C07-55BC73B8D007}"/>
              </a:ext>
            </a:extLst>
          </p:cNvPr>
          <p:cNvGraphicFramePr>
            <a:graphicFrameLocks noGrp="1"/>
          </p:cNvGraphicFramePr>
          <p:nvPr>
            <p:ph sz="quarter" idx="13"/>
            <p:extLst>
              <p:ext uri="{D42A27DB-BD31-4B8C-83A1-F6EECF244321}">
                <p14:modId xmlns:p14="http://schemas.microsoft.com/office/powerpoint/2010/main" val="61309795"/>
              </p:ext>
            </p:extLst>
          </p:nvPr>
        </p:nvGraphicFramePr>
        <p:xfrm>
          <a:off x="480795" y="1382556"/>
          <a:ext cx="11232000" cy="4891256"/>
        </p:xfrm>
        <a:graphic>
          <a:graphicData uri="http://schemas.openxmlformats.org/drawingml/2006/table">
            <a:tbl>
              <a:tblPr firstRow="1" bandRow="1">
                <a:tableStyleId>{2D5ABB26-0587-4C30-8999-92F81FD0307C}</a:tableStyleId>
              </a:tblPr>
              <a:tblGrid>
                <a:gridCol w="2592000">
                  <a:extLst>
                    <a:ext uri="{9D8B030D-6E8A-4147-A177-3AD203B41FA5}">
                      <a16:colId xmlns:a16="http://schemas.microsoft.com/office/drawing/2014/main" val="4077710396"/>
                    </a:ext>
                  </a:extLst>
                </a:gridCol>
                <a:gridCol w="1440000">
                  <a:extLst>
                    <a:ext uri="{9D8B030D-6E8A-4147-A177-3AD203B41FA5}">
                      <a16:colId xmlns:a16="http://schemas.microsoft.com/office/drawing/2014/main" val="789653696"/>
                    </a:ext>
                  </a:extLst>
                </a:gridCol>
                <a:gridCol w="1440000">
                  <a:extLst>
                    <a:ext uri="{9D8B030D-6E8A-4147-A177-3AD203B41FA5}">
                      <a16:colId xmlns:a16="http://schemas.microsoft.com/office/drawing/2014/main" val="3844585882"/>
                    </a:ext>
                  </a:extLst>
                </a:gridCol>
                <a:gridCol w="1440000">
                  <a:extLst>
                    <a:ext uri="{9D8B030D-6E8A-4147-A177-3AD203B41FA5}">
                      <a16:colId xmlns:a16="http://schemas.microsoft.com/office/drawing/2014/main" val="348811325"/>
                    </a:ext>
                  </a:extLst>
                </a:gridCol>
                <a:gridCol w="1440000">
                  <a:extLst>
                    <a:ext uri="{9D8B030D-6E8A-4147-A177-3AD203B41FA5}">
                      <a16:colId xmlns:a16="http://schemas.microsoft.com/office/drawing/2014/main" val="2658713099"/>
                    </a:ext>
                  </a:extLst>
                </a:gridCol>
                <a:gridCol w="1440000">
                  <a:extLst>
                    <a:ext uri="{9D8B030D-6E8A-4147-A177-3AD203B41FA5}">
                      <a16:colId xmlns:a16="http://schemas.microsoft.com/office/drawing/2014/main" val="2317856389"/>
                    </a:ext>
                  </a:extLst>
                </a:gridCol>
                <a:gridCol w="1440000">
                  <a:extLst>
                    <a:ext uri="{9D8B030D-6E8A-4147-A177-3AD203B41FA5}">
                      <a16:colId xmlns:a16="http://schemas.microsoft.com/office/drawing/2014/main" val="3520540580"/>
                    </a:ext>
                  </a:extLst>
                </a:gridCol>
              </a:tblGrid>
              <a:tr h="271816">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j-lt"/>
                          <a:ea typeface="+mj-lt"/>
                          <a:cs typeface="+mj-lt"/>
                          <a:sym typeface=""/>
                        </a:rPr>
                        <a:t> </a:t>
                      </a:r>
                      <a:endParaRPr lang="el" sz="700" b="1" i="0" u="none" strike="noStrike" kern="1200" cap="none" spc="0" normalizeH="0" baseline="0" noProof="0" dirty="0">
                        <a:solidFill>
                          <a:schemeClr val="tx1">
                            <a:lumMod val="100000"/>
                          </a:schemeClr>
                        </a:solidFill>
                        <a:effectLst/>
                        <a:latin typeface="+mj-lt"/>
                        <a:ea typeface="+mn-ea"/>
                        <a:cs typeface="+mn-cs"/>
                        <a:sym typeface=""/>
                      </a:endParaRPr>
                    </a:p>
                  </a:txBody>
                  <a:tcPr marL="0" marR="0" marT="10800" marB="108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MH55M-100/760 PA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230/1/50 UK </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MH55M-100/760 PAX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230/1/50 UK</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MH55M-220/1100 FA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MH55M-220/1100 FAX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MH55M-220/1100 PAX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400/3/50 EU</a:t>
                      </a:r>
                    </a:p>
                  </a:txBody>
                  <a:tcPr marL="0" marR="0" marT="18000" marB="18000" anchor="ctr">
                    <a:lnB w="6350" cap="flat" cmpd="sng" algn="ctr">
                      <a:solidFill>
                        <a:schemeClr val="tx1"/>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mj-lt"/>
                          <a:ea typeface="+mn-ea"/>
                          <a:cs typeface="+mn-cs"/>
                          <a:sym typeface=""/>
                        </a:rPr>
                        <a:t>MH55M-220/1100 FAX </a:t>
                      </a:r>
                      <a:br>
                        <a:rPr lang="el" sz="700" b="1" i="0" u="none" strike="noStrike" kern="1200" cap="none" spc="0" normalizeH="0" baseline="0">
                          <a:solidFill>
                            <a:schemeClr val="tx1">
                              <a:lumMod val="100000"/>
                            </a:schemeClr>
                          </a:solidFill>
                          <a:effectLst/>
                          <a:latin typeface="+mj-lt"/>
                          <a:ea typeface="+mn-ea"/>
                          <a:cs typeface="+mn-cs"/>
                          <a:sym typeface=""/>
                        </a:rPr>
                      </a:br>
                      <a:r>
                        <a:rPr lang="el" sz="700" b="1" i="0" u="none" strike="noStrike" kern="1200" cap="none" spc="0" normalizeH="0" baseline="0">
                          <a:solidFill>
                            <a:schemeClr val="tx1">
                              <a:lumMod val="100000"/>
                            </a:schemeClr>
                          </a:solidFill>
                          <a:effectLst/>
                          <a:latin typeface="+mj-lt"/>
                          <a:ea typeface="+mn-ea"/>
                          <a:cs typeface="+mn-cs"/>
                          <a:sym typeface=""/>
                        </a:rPr>
                        <a:t>230-400/3/50 NO</a:t>
                      </a:r>
                    </a:p>
                  </a:txBody>
                  <a:tcPr marL="0" marR="0" marT="18000" marB="18000" anchor="ct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2037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 </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107147125</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107147126</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107147107</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107147108</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107147109</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107147121</a:t>
                      </a:r>
                    </a:p>
                  </a:txBody>
                  <a:tcPr marL="0" marR="0" marT="7200" marB="7200" anchor="ctr">
                    <a:lnT w="6350" cap="flat" cmpd="sng" algn="ctr">
                      <a:solidFill>
                        <a:schemeClr val="tx1"/>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07351549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Ενεργειακά αποδοτικός λέβητας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9731924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Λέβητες EcoPower™</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169734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Βαθμός αποδοτικότητας EUnited (%)</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94</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94</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95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1943882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Υλικό κεφαλής αντλίας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NA5</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0932618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Υλικό εμβόλου</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Πλήρως κεραμικό</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7841714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Υλικό κεφαλής αντλίας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Ορείχαλκος</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279445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Αυτόματη εκκίνηση/διακοπή</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21587903"/>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Καρούλι εύκαμπτου σωλήνα</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2546519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Βάση πιστολιού ψεκασμού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6093965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Περιστρεφόμενο άγκιστρο καλωδίου </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8399810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Βάση διπλού βραχίονα ψεκασμού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68874333"/>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Αισθητήρας καυσίμου</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363516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Αισθητήρας φλόγας </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3601038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Αισθητήρας θερμοκρασίας καυσαερίων</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2406591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Θάλαμος λέβητα από ανοξείδωτο χάλυβα</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359501146"/>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Οθόνη ενδείξεων LCD</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1640778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Σύνδεση Bluetooth για σέρβις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176289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Διαγνωστικός έλεγχος μηχανήματος και ανίχνευση βλαβών</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7349033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Αποθήκευση λόγχης ψεκασμού και πιστολιού ψεκασμού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315957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Μονοφασικές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2842738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Τριφασικές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 </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76989447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1450 σ.α.λ.</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6618609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Δοχείο απορρυπαντικού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57595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Εσωτερικό απορρυπαντικό</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0458236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Ένδειξη σέρβις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1908919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Σύστημα απορρυπαντικού υψηλής πίεσης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61182454"/>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Ρύθμιση πίεσης νερού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4959147"/>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Δοχείο αντεπιστροφής νερού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72486511"/>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Μπορεί να μεταφερθεί με περονοφόρο μηχάνημα</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01640560"/>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Θυρίδα επιθεώρησης καυσίμου </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2695642"/>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Ασφάλεια σε περίπτωση χαμηλής στάθμης λαδιού αντλίας</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9364590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Roboto Light" panose="02000000000000000000" pitchFamily="2" charset="0"/>
                          <a:sym typeface=""/>
                        </a:rPr>
                        <a:t>Ασφάλεια χαμηλής στάθμης νερού</a:t>
                      </a:r>
                      <a:endParaRPr lang="el" sz="700" b="0" i="0" u="none" strike="noStrike" kern="1200" cap="none" spc="0" normalizeH="0" baseline="0" noProof="0" dirty="0">
                        <a:solidFill>
                          <a:schemeClr val="tx1">
                            <a:lumMod val="100000"/>
                          </a:schemeClr>
                        </a:solidFill>
                        <a:effectLst/>
                        <a:latin typeface="+mn-lt"/>
                        <a:ea typeface="Roboto Light" panose="02000000000000000000" pitchFamily="2" charset="0"/>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0242815"/>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lt"/>
                          <a:cs typeface="+mn-lt"/>
                          <a:sym typeface=""/>
                        </a:rPr>
                        <a:t>Προστασία από πέτρες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61290889"/>
                  </a:ext>
                </a:extLst>
              </a:tr>
              <a:tr h="131984">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lt"/>
                          <a:cs typeface="+mn-lt"/>
                          <a:sym typeface=""/>
                        </a:rPr>
                        <a:t>Θήκη φύλαξης</a:t>
                      </a:r>
                      <a:endParaRPr lang="el" sz="700" b="0" i="0" u="none" strike="noStrike" kern="1200" cap="none" spc="0" normalizeH="0" baseline="0" noProof="0" dirty="0">
                        <a:solidFill>
                          <a:schemeClr val="tx1">
                            <a:lumMod val="100000"/>
                          </a:schemeClr>
                        </a:solidFill>
                        <a:effectLst/>
                        <a:latin typeface="+mn-lt"/>
                        <a:ea typeface="+mn-ea"/>
                        <a:cs typeface="+mn-cs"/>
                        <a:sym typeface=""/>
                      </a:endParaRPr>
                    </a:p>
                  </a:txBody>
                  <a:tcPr marL="9000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mn-lt"/>
                          <a:ea typeface="+mn-ea"/>
                          <a:cs typeface="+mn-cs"/>
                          <a:sym typeface=""/>
                        </a:rPr>
                        <a:t>•</a:t>
                      </a:r>
                    </a:p>
                  </a:txBody>
                  <a:tcPr marL="0" marR="0" marT="7200" marB="7200" anchor="ct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237865998"/>
                  </a:ext>
                </a:extLst>
              </a:tr>
            </a:tbl>
          </a:graphicData>
        </a:graphic>
      </p:graphicFrame>
      <p:sp>
        <p:nvSpPr>
          <p:cNvPr id="3" name="Pladsholder til tekst 2">
            <a:extLst>
              <a:ext uri="{FF2B5EF4-FFF2-40B4-BE49-F238E27FC236}">
                <a16:creationId xmlns:a16="http://schemas.microsoft.com/office/drawing/2014/main" id="{7C131BD6-870A-60C7-AD15-073A39A5C905}"/>
              </a:ext>
            </a:extLst>
          </p:cNvPr>
          <p:cNvSpPr>
            <a:spLocks noGrp="1"/>
          </p:cNvSpPr>
          <p:nvPr>
            <p:ph type="body" sz="quarter" idx="14"/>
          </p:nvPr>
        </p:nvSpPr>
        <p:spPr/>
        <p:txBody>
          <a:bodyPr/>
          <a:lstStyle/>
          <a:p>
            <a:pPr algn="l" rtl="0"/>
            <a:r>
              <a:rPr lang="el" b="0" i="0" u="none" baseline="0"/>
              <a:t>Μοντέλα Advanced σειράς - χαρακτηριστικά</a:t>
            </a:r>
          </a:p>
        </p:txBody>
      </p:sp>
      <p:sp>
        <p:nvSpPr>
          <p:cNvPr id="4" name="Titel 3">
            <a:extLst>
              <a:ext uri="{FF2B5EF4-FFF2-40B4-BE49-F238E27FC236}">
                <a16:creationId xmlns:a16="http://schemas.microsoft.com/office/drawing/2014/main" id="{DEE60856-05D6-02B2-03AE-3A791B791B80}"/>
              </a:ext>
            </a:extLst>
          </p:cNvPr>
          <p:cNvSpPr>
            <a:spLocks noGrp="1"/>
          </p:cNvSpPr>
          <p:nvPr>
            <p:ph type="title"/>
          </p:nvPr>
        </p:nvSpPr>
        <p:spPr/>
        <p:txBody>
          <a:bodyPr/>
          <a:lstStyle/>
          <a:p>
            <a:pPr algn="l" rtl="0"/>
            <a:r>
              <a:rPr lang="el" b="1" i="0" u="none" baseline="0"/>
              <a:t>MH55</a:t>
            </a:r>
          </a:p>
        </p:txBody>
      </p:sp>
      <p:sp>
        <p:nvSpPr>
          <p:cNvPr id="5" name="Pladsholder til sidefod 4">
            <a:extLst>
              <a:ext uri="{FF2B5EF4-FFF2-40B4-BE49-F238E27FC236}">
                <a16:creationId xmlns:a16="http://schemas.microsoft.com/office/drawing/2014/main" id="{7878C59B-B63B-6826-50B1-4CCC721029D3}"/>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55F70F1E-0B41-B57B-D7AA-AFA0D8413DAF}"/>
              </a:ext>
            </a:extLst>
          </p:cNvPr>
          <p:cNvSpPr>
            <a:spLocks noGrp="1"/>
          </p:cNvSpPr>
          <p:nvPr>
            <p:ph type="sldNum" sz="quarter" idx="17"/>
          </p:nvPr>
        </p:nvSpPr>
        <p:spPr/>
        <p:txBody>
          <a:bodyPr/>
          <a:lstStyle/>
          <a:p>
            <a:pPr algn="l" rtl="0"/>
            <a:fld id="{6C385236-B7BA-4938-9EA6-6DEC8CA653D7}" type="slidenum">
              <a:rPr/>
              <a:pPr algn="l" rtl="0"/>
              <a:t>47</a:t>
            </a:fld>
            <a:endParaRPr lang="el" noProof="0" dirty="0"/>
          </a:p>
        </p:txBody>
      </p:sp>
    </p:spTree>
    <p:extLst>
      <p:ext uri="{BB962C8B-B14F-4D97-AF65-F5344CB8AC3E}">
        <p14:creationId xmlns:p14="http://schemas.microsoft.com/office/powerpoint/2010/main" val="135186498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B7B46FBA-B017-937A-97E3-B9A8D7BC1190}"/>
              </a:ext>
            </a:extLst>
          </p:cNvPr>
          <p:cNvGraphicFramePr>
            <a:graphicFrameLocks noGrp="1"/>
          </p:cNvGraphicFramePr>
          <p:nvPr>
            <p:ph sz="quarter" idx="13"/>
            <p:extLst>
              <p:ext uri="{D42A27DB-BD31-4B8C-83A1-F6EECF244321}">
                <p14:modId xmlns:p14="http://schemas.microsoft.com/office/powerpoint/2010/main" val="229789231"/>
              </p:ext>
            </p:extLst>
          </p:nvPr>
        </p:nvGraphicFramePr>
        <p:xfrm>
          <a:off x="476890" y="1261890"/>
          <a:ext cx="11232000" cy="4897179"/>
        </p:xfrm>
        <a:graphic>
          <a:graphicData uri="http://schemas.openxmlformats.org/drawingml/2006/table">
            <a:tbl>
              <a:tblPr firstRow="1" bandRow="1">
                <a:effectLst/>
                <a:tableStyleId>{2D5ABB26-0587-4C30-8999-92F81FD0307C}</a:tableStyleId>
              </a:tblPr>
              <a:tblGrid>
                <a:gridCol w="2160000">
                  <a:extLst>
                    <a:ext uri="{9D8B030D-6E8A-4147-A177-3AD203B41FA5}">
                      <a16:colId xmlns:a16="http://schemas.microsoft.com/office/drawing/2014/main" val="3112350542"/>
                    </a:ext>
                  </a:extLst>
                </a:gridCol>
                <a:gridCol w="1080000">
                  <a:extLst>
                    <a:ext uri="{9D8B030D-6E8A-4147-A177-3AD203B41FA5}">
                      <a16:colId xmlns:a16="http://schemas.microsoft.com/office/drawing/2014/main" val="382991330"/>
                    </a:ext>
                  </a:extLst>
                </a:gridCol>
                <a:gridCol w="1332000">
                  <a:extLst>
                    <a:ext uri="{9D8B030D-6E8A-4147-A177-3AD203B41FA5}">
                      <a16:colId xmlns:a16="http://schemas.microsoft.com/office/drawing/2014/main" val="2531555884"/>
                    </a:ext>
                  </a:extLst>
                </a:gridCol>
                <a:gridCol w="1332000">
                  <a:extLst>
                    <a:ext uri="{9D8B030D-6E8A-4147-A177-3AD203B41FA5}">
                      <a16:colId xmlns:a16="http://schemas.microsoft.com/office/drawing/2014/main" val="2901736403"/>
                    </a:ext>
                  </a:extLst>
                </a:gridCol>
                <a:gridCol w="1332000">
                  <a:extLst>
                    <a:ext uri="{9D8B030D-6E8A-4147-A177-3AD203B41FA5}">
                      <a16:colId xmlns:a16="http://schemas.microsoft.com/office/drawing/2014/main" val="3995114186"/>
                    </a:ext>
                  </a:extLst>
                </a:gridCol>
                <a:gridCol w="1332000">
                  <a:extLst>
                    <a:ext uri="{9D8B030D-6E8A-4147-A177-3AD203B41FA5}">
                      <a16:colId xmlns:a16="http://schemas.microsoft.com/office/drawing/2014/main" val="3377562025"/>
                    </a:ext>
                  </a:extLst>
                </a:gridCol>
                <a:gridCol w="1332000">
                  <a:extLst>
                    <a:ext uri="{9D8B030D-6E8A-4147-A177-3AD203B41FA5}">
                      <a16:colId xmlns:a16="http://schemas.microsoft.com/office/drawing/2014/main" val="3011567187"/>
                    </a:ext>
                  </a:extLst>
                </a:gridCol>
                <a:gridCol w="1332000">
                  <a:extLst>
                    <a:ext uri="{9D8B030D-6E8A-4147-A177-3AD203B41FA5}">
                      <a16:colId xmlns:a16="http://schemas.microsoft.com/office/drawing/2014/main" val="342029864"/>
                    </a:ext>
                  </a:extLst>
                </a:gridCol>
              </a:tblGrid>
              <a:tr h="391704">
                <a:tc>
                  <a:txBody>
                    <a:bodyPr/>
                    <a:lstStyle/>
                    <a:p>
                      <a:pPr marL="0" marR="0" lvl="0" indent="0" algn="l"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Μοντέλο</a:t>
                      </a:r>
                    </a:p>
                  </a:txBody>
                  <a:tcPr marL="9000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MH40M-100/750 PA 230/1/50 UK</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a:t>
                      </a:r>
                      <a:b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230-400/3/50 NO</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230/3/50 NO</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8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MH50M-220/1100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1728287528"/>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Αριθμός είδους</a:t>
                      </a:r>
                    </a:p>
                  </a:txBody>
                  <a:tcPr marL="9000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107147101</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107147102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107147111</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107147112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107147113</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107147165</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67182623"/>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Τάση τροφοδοσίας</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V/ph/Hz</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230/1/50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230/3/50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400/3/50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222005227"/>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Ασφάλεια</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C13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C16/C10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C25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537767277"/>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Ονομαστική ισχύς</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kW</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7,9</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6966639"/>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Πίεση λειτουργίας</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410545832"/>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Παροχή νερού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660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730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361580673"/>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Μεγ. ροή νερού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416142919"/>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Μέγ. θερμοκρασία εισόδου νερού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625052954"/>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Μεγ. πίεση εισόδου νερού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63504160"/>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Ελάχ. πίεση εισόδου νερού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bar (Mpa)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913896545"/>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Διαστάσεις συσκευασίας ΜxΠxΥ</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mm</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1010x700x1016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1010x700x1016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1010x700x1016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1010x700x1016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1010x700x1016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1188x700x1020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47639017"/>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Βάρος</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135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180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220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3585595"/>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Στάθμη ηχητικής πίεσης LPA.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dB(A)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77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291873079"/>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Στάθμη ηχητικής ισχύος LWA</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dB(A)</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198207276"/>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Δυναμική καθαρισμού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402463774"/>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Μέγεθος ακροφυσίου</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0400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0500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0600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0400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0500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0550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816247340"/>
                  </a:ext>
                </a:extLst>
              </a:tr>
              <a:tr h="201600">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Μέγ. θερμοκρασία νερού (θερμό αέρας/ατμός)</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°C</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90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3831828358"/>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Κατανάλωση καυσίμου delta T 45°C</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kg/h</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2,4</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3,2</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4,7</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563079564"/>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Θερμική απόδοση</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kW</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51</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66</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85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933840132"/>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Δοχείο καυσίμου</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060548793"/>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Τύπος καυσίμου λέβητα</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Ντίζελ/βιοντίζελ</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1989534663"/>
                  </a:ext>
                </a:extLst>
              </a:tr>
              <a:tr h="200495">
                <a:tc>
                  <a:txBody>
                    <a:bodyPr/>
                    <a:lstStyle/>
                    <a:p>
                      <a:pPr marL="0" marR="0" lvl="0" indent="0" algn="l"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Δοχείο απορρυπαντικού</a:t>
                      </a:r>
                    </a:p>
                  </a:txBody>
                  <a:tcPr marL="9000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l</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8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Δ/Ι</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extLst>
                  <a:ext uri="{0D108BD9-81ED-4DB2-BD59-A6C34878D82A}">
                    <a16:rowId xmlns:a16="http://schemas.microsoft.com/office/drawing/2014/main" val="250720545"/>
                  </a:ext>
                </a:extLst>
              </a:tr>
            </a:tbl>
          </a:graphicData>
        </a:graphic>
      </p:graphicFrame>
      <p:sp>
        <p:nvSpPr>
          <p:cNvPr id="3" name="Pladsholder til tekst 2">
            <a:extLst>
              <a:ext uri="{FF2B5EF4-FFF2-40B4-BE49-F238E27FC236}">
                <a16:creationId xmlns:a16="http://schemas.microsoft.com/office/drawing/2014/main" id="{2B3B6EFA-D4E5-34B0-4367-F42E60D516ED}"/>
              </a:ext>
            </a:extLst>
          </p:cNvPr>
          <p:cNvSpPr>
            <a:spLocks noGrp="1"/>
          </p:cNvSpPr>
          <p:nvPr>
            <p:ph type="body" sz="quarter" idx="14"/>
          </p:nvPr>
        </p:nvSpPr>
        <p:spPr/>
        <p:txBody>
          <a:bodyPr/>
          <a:lstStyle/>
          <a:p>
            <a:pPr algn="l" rtl="0"/>
            <a:r>
              <a:rPr lang="el" b="0" i="0" u="none" baseline="0"/>
              <a:t>Μοντέλα Standard σειράς - τεχνικές προδιαγραφές</a:t>
            </a:r>
          </a:p>
        </p:txBody>
      </p:sp>
      <p:sp>
        <p:nvSpPr>
          <p:cNvPr id="4" name="Titel 3">
            <a:extLst>
              <a:ext uri="{FF2B5EF4-FFF2-40B4-BE49-F238E27FC236}">
                <a16:creationId xmlns:a16="http://schemas.microsoft.com/office/drawing/2014/main" id="{DECF4FA7-DDBF-E08E-BCB5-C1A91FD1D228}"/>
              </a:ext>
            </a:extLst>
          </p:cNvPr>
          <p:cNvSpPr>
            <a:spLocks noGrp="1"/>
          </p:cNvSpPr>
          <p:nvPr>
            <p:ph type="title"/>
          </p:nvPr>
        </p:nvSpPr>
        <p:spPr/>
        <p:txBody>
          <a:bodyPr/>
          <a:lstStyle/>
          <a:p>
            <a:pPr algn="l" rtl="0"/>
            <a:r>
              <a:rPr lang="el" b="1" i="0" u="none" baseline="0"/>
              <a:t>MH30-50</a:t>
            </a:r>
          </a:p>
        </p:txBody>
      </p:sp>
      <p:sp>
        <p:nvSpPr>
          <p:cNvPr id="5" name="Pladsholder til sidefod 4">
            <a:extLst>
              <a:ext uri="{FF2B5EF4-FFF2-40B4-BE49-F238E27FC236}">
                <a16:creationId xmlns:a16="http://schemas.microsoft.com/office/drawing/2014/main" id="{BB5B001E-2E30-6597-1237-7D048276D576}"/>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CC4AFF28-3522-66AA-9C67-BB03EF3264C4}"/>
              </a:ext>
            </a:extLst>
          </p:cNvPr>
          <p:cNvSpPr>
            <a:spLocks noGrp="1"/>
          </p:cNvSpPr>
          <p:nvPr>
            <p:ph type="sldNum" sz="quarter" idx="17"/>
          </p:nvPr>
        </p:nvSpPr>
        <p:spPr/>
        <p:txBody>
          <a:bodyPr/>
          <a:lstStyle/>
          <a:p>
            <a:pPr algn="l" rtl="0"/>
            <a:fld id="{6C385236-B7BA-4938-9EA6-6DEC8CA653D7}" type="slidenum">
              <a:rPr/>
              <a:pPr algn="l" rtl="0"/>
              <a:t>48</a:t>
            </a:fld>
            <a:endParaRPr lang="el" noProof="0" dirty="0"/>
          </a:p>
        </p:txBody>
      </p:sp>
    </p:spTree>
    <p:extLst>
      <p:ext uri="{BB962C8B-B14F-4D97-AF65-F5344CB8AC3E}">
        <p14:creationId xmlns:p14="http://schemas.microsoft.com/office/powerpoint/2010/main" val="217395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1E6D2371-EBF1-319B-E7ED-184BDB43E024}"/>
              </a:ext>
            </a:extLst>
          </p:cNvPr>
          <p:cNvGraphicFramePr>
            <a:graphicFrameLocks noGrp="1"/>
          </p:cNvGraphicFramePr>
          <p:nvPr>
            <p:ph sz="quarter" idx="13"/>
            <p:extLst>
              <p:ext uri="{D42A27DB-BD31-4B8C-83A1-F6EECF244321}">
                <p14:modId xmlns:p14="http://schemas.microsoft.com/office/powerpoint/2010/main" val="1154482117"/>
              </p:ext>
            </p:extLst>
          </p:nvPr>
        </p:nvGraphicFramePr>
        <p:xfrm>
          <a:off x="482928" y="1300697"/>
          <a:ext cx="11231999" cy="5420520"/>
        </p:xfrm>
        <a:graphic>
          <a:graphicData uri="http://schemas.openxmlformats.org/drawingml/2006/table">
            <a:tbl>
              <a:tblPr firstRow="1" bandRow="1">
                <a:effectLst/>
                <a:tableStyleId>{2D5ABB26-0587-4C30-8999-92F81FD0307C}</a:tableStyleId>
              </a:tblPr>
              <a:tblGrid>
                <a:gridCol w="1986667">
                  <a:extLst>
                    <a:ext uri="{9D8B030D-6E8A-4147-A177-3AD203B41FA5}">
                      <a16:colId xmlns:a16="http://schemas.microsoft.com/office/drawing/2014/main" val="2170945860"/>
                    </a:ext>
                  </a:extLst>
                </a:gridCol>
                <a:gridCol w="1483895">
                  <a:extLst>
                    <a:ext uri="{9D8B030D-6E8A-4147-A177-3AD203B41FA5}">
                      <a16:colId xmlns:a16="http://schemas.microsoft.com/office/drawing/2014/main" val="1236590917"/>
                    </a:ext>
                  </a:extLst>
                </a:gridCol>
                <a:gridCol w="1506284">
                  <a:extLst>
                    <a:ext uri="{9D8B030D-6E8A-4147-A177-3AD203B41FA5}">
                      <a16:colId xmlns:a16="http://schemas.microsoft.com/office/drawing/2014/main" val="920725393"/>
                    </a:ext>
                  </a:extLst>
                </a:gridCol>
                <a:gridCol w="1483895">
                  <a:extLst>
                    <a:ext uri="{9D8B030D-6E8A-4147-A177-3AD203B41FA5}">
                      <a16:colId xmlns:a16="http://schemas.microsoft.com/office/drawing/2014/main" val="2399655989"/>
                    </a:ext>
                  </a:extLst>
                </a:gridCol>
                <a:gridCol w="1701695">
                  <a:extLst>
                    <a:ext uri="{9D8B030D-6E8A-4147-A177-3AD203B41FA5}">
                      <a16:colId xmlns:a16="http://schemas.microsoft.com/office/drawing/2014/main" val="2062428004"/>
                    </a:ext>
                  </a:extLst>
                </a:gridCol>
                <a:gridCol w="1522568">
                  <a:extLst>
                    <a:ext uri="{9D8B030D-6E8A-4147-A177-3AD203B41FA5}">
                      <a16:colId xmlns:a16="http://schemas.microsoft.com/office/drawing/2014/main" val="2297521660"/>
                    </a:ext>
                  </a:extLst>
                </a:gridCol>
                <a:gridCol w="1546995">
                  <a:extLst>
                    <a:ext uri="{9D8B030D-6E8A-4147-A177-3AD203B41FA5}">
                      <a16:colId xmlns:a16="http://schemas.microsoft.com/office/drawing/2014/main" val="2855622807"/>
                    </a:ext>
                  </a:extLst>
                </a:gridCol>
              </a:tblGrid>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0" marR="0" marT="18000" marB="18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400/3/50 EU</a:t>
                      </a:r>
                    </a:p>
                  </a:txBody>
                  <a:tcPr marL="0" marR="0" marT="18000" marB="18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MH40M-100/750 PA 230/1/50 UK</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230-400/3/50 NO</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230/3/50 NO</a:t>
                      </a:r>
                    </a:p>
                  </a:txBody>
                  <a:tcPr marL="0" marR="0" marT="18000" marB="18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MH50M-220/1100 PA 400/3/50 EU</a:t>
                      </a:r>
                    </a:p>
                  </a:txBody>
                  <a:tcPr marL="0" marR="0" marT="18000" marB="18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213124561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107147101</a:t>
                      </a:r>
                    </a:p>
                  </a:txBody>
                  <a:tcPr marL="0" marR="0" marT="18000" marB="18000">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107147102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107147111</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107147112</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107147113</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107147165</a:t>
                      </a:r>
                    </a:p>
                  </a:txBody>
                  <a:tcPr marL="0" marR="0" marT="18000" marB="1800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69168440"/>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Λέβητας EcoPower™</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2508878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Βαθμός αποδοτικότητας EUnited (%)</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94</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94</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93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94613598"/>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Υλικό κεφαλής αντλίας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NA3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NA3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N3</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NA5</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29763264"/>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Υλικό εμβόλου</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Ανοξείδωτος χάλυβας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Πλήρως κεραμικό</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Πλήρως κεραμικό</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Ανοξείδωτος χάλυβας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Πλήρως κεραμικό</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Πλήρως κεραμικό</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76901450"/>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Υλικό κεφαλής αντλίας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Ορείχαλκος</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2378361"/>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Αυτόματη εκκίνηση/διακοπή</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85169008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Καρούλι εύκαμπτου σωλήνα</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5560930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Βάση πιστολιού ψεκασμού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7954970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Περιστρεφόμενο άγκιστρο καλωδίου </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22220131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Βάση διπλού βραχίονα ψεκασμού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27988803"/>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Αισθητήρας καυσίμου</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639680934"/>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Αισθητήρας φλόγας </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6179095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Αισθητήρας θερμοκρασίας καυσαερίων</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756555343"/>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Θάλαμος λέβητα από ανοξείδωτο χάλυβα</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44102245"/>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Οθόνη ενδείξεων LCD</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43128765"/>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Σύνδεση Bluetooth για σέρβις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47672488"/>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Διαγνωστικός έλεγχος μηχανήματος και ανίχνευση βλαβών</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86271905"/>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Αποθήκευση λόγχης ψεκασμού και πιστολιού ψεκασμού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6313274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Μονοφασικές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1353859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Τριφασικές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3931466"/>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1450 σ.α.λ.</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895461"/>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Δοχείο απορρυπαντικού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955203611"/>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Εσωτερικό απορρυπαντικό</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189584978"/>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Ένδειξη σέρβις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807921852"/>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Σύστημα απορρυπαντικού υψηλής πίεσης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77120095"/>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Ρύθμιση πίεσης νερού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31309714"/>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Δοχείο αντεπιστροφής νερού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217346524"/>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Μπορεί να μεταφερθεί με περονοφόρο μηχάνημα</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82822207"/>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Θυρίδα επιθεώρησης καυσίμου </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9485729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Ασφάλεια σε περίπτωση χαμηλής στάθμης λαδιού αντλίας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934351157"/>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Ασφάλεια χαμηλής στάθμης νερού</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2741962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Προστασία από πέτρες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 </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810719789"/>
                  </a:ext>
                </a:extLst>
              </a:tr>
              <a:tr h="140827">
                <a:tc>
                  <a:txBody>
                    <a:bodyPr/>
                    <a:lstStyle/>
                    <a:p>
                      <a:pPr marL="0" marR="0" lvl="0" indent="0" algn="l"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Θήκη φύλαξης</a:t>
                      </a:r>
                    </a:p>
                  </a:txBody>
                  <a:tcPr marL="90000" marR="9000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700" b="0" i="0" u="none" strike="noStrike" kern="1200" cap="none" spc="0" normalizeH="0" baseline="0">
                          <a:solidFill>
                            <a:schemeClr val="tx1"/>
                          </a:solidFill>
                          <a:effectLst/>
                          <a:latin typeface="+mn-lt"/>
                          <a:ea typeface="+mn-ea"/>
                          <a:cs typeface="+mn-cs"/>
                          <a:sym typeface=""/>
                        </a:rPr>
                        <a:t>•</a:t>
                      </a:r>
                    </a:p>
                  </a:txBody>
                  <a:tcPr marL="0" marR="0" marT="18000" marB="1800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234572337"/>
                  </a:ext>
                </a:extLst>
              </a:tr>
            </a:tbl>
          </a:graphicData>
        </a:graphic>
      </p:graphicFrame>
      <p:sp>
        <p:nvSpPr>
          <p:cNvPr id="5" name="Pladsholder til sidefod 4">
            <a:extLst>
              <a:ext uri="{FF2B5EF4-FFF2-40B4-BE49-F238E27FC236}">
                <a16:creationId xmlns:a16="http://schemas.microsoft.com/office/drawing/2014/main" id="{5D20725B-4C7A-DBAE-EAAF-9104262049A1}"/>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48A775D5-DE6F-335B-45A6-278AC45D535C}"/>
              </a:ext>
            </a:extLst>
          </p:cNvPr>
          <p:cNvSpPr>
            <a:spLocks noGrp="1"/>
          </p:cNvSpPr>
          <p:nvPr>
            <p:ph type="sldNum" sz="quarter" idx="17"/>
          </p:nvPr>
        </p:nvSpPr>
        <p:spPr/>
        <p:txBody>
          <a:bodyPr/>
          <a:lstStyle/>
          <a:p>
            <a:pPr algn="l" rtl="0"/>
            <a:fld id="{6C385236-B7BA-4938-9EA6-6DEC8CA653D7}" type="slidenum">
              <a:rPr/>
              <a:pPr algn="l" rtl="0"/>
              <a:t>49</a:t>
            </a:fld>
            <a:endParaRPr lang="el" noProof="0" dirty="0"/>
          </a:p>
        </p:txBody>
      </p:sp>
      <p:sp>
        <p:nvSpPr>
          <p:cNvPr id="2" name="Pladsholder til tekst 2">
            <a:extLst>
              <a:ext uri="{FF2B5EF4-FFF2-40B4-BE49-F238E27FC236}">
                <a16:creationId xmlns:a16="http://schemas.microsoft.com/office/drawing/2014/main" id="{A03076AF-7A66-1E77-E5B5-4B250D3B4FE7}"/>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algn="l" rtl="0"/>
            <a:r>
              <a:rPr lang="el" b="0" i="0" u="none" baseline="0"/>
              <a:t>Μοντέλα Standard σειράς - χαρακτηριστικά </a:t>
            </a:r>
          </a:p>
        </p:txBody>
      </p:sp>
      <p:sp>
        <p:nvSpPr>
          <p:cNvPr id="8" name="Titel 3">
            <a:extLst>
              <a:ext uri="{FF2B5EF4-FFF2-40B4-BE49-F238E27FC236}">
                <a16:creationId xmlns:a16="http://schemas.microsoft.com/office/drawing/2014/main" id="{3B445F8E-3BFB-E60C-5A3D-F9D6BCB0F1EF}"/>
              </a:ext>
            </a:extLst>
          </p:cNvPr>
          <p:cNvSpPr txBox="1">
            <a:spLocks/>
          </p:cNvSpPr>
          <p:nvPr/>
        </p:nvSpPr>
        <p:spPr>
          <a:xfrm>
            <a:off x="479425" y="494490"/>
            <a:ext cx="11233150" cy="388013"/>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pPr algn="l" rtl="0"/>
            <a:r>
              <a:rPr lang="el" b="1" i="0" u="none" baseline="0"/>
              <a:t>MH30-50</a:t>
            </a:r>
          </a:p>
        </p:txBody>
      </p:sp>
    </p:spTree>
    <p:extLst>
      <p:ext uri="{BB962C8B-B14F-4D97-AF65-F5344CB8AC3E}">
        <p14:creationId xmlns:p14="http://schemas.microsoft.com/office/powerpoint/2010/main" val="257542934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pPr algn="l" rtl="0"/>
            <a:r>
              <a:rPr lang="el" b="1" i="0" u="none" baseline="0"/>
              <a:t>2</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pPr algn="l" rtl="0"/>
            <a:r>
              <a:rPr lang="el" b="0" i="0" u="none" baseline="0"/>
              <a:t>Επωνυμία και σχεδίαση</a:t>
            </a:r>
          </a:p>
          <a:p>
            <a:endParaRPr lang="el"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pPr algn="l" rtl="0"/>
            <a:fld id="{6C385236-B7BA-4938-9EA6-6DEC8CA653D7}" type="slidenum">
              <a:rPr/>
              <a:pPr/>
              <a:t>5</a:t>
            </a:fld>
            <a:endParaRPr lang="el" noProof="0" dirty="0"/>
          </a:p>
        </p:txBody>
      </p:sp>
    </p:spTree>
    <p:extLst>
      <p:ext uri="{BB962C8B-B14F-4D97-AF65-F5344CB8AC3E}">
        <p14:creationId xmlns:p14="http://schemas.microsoft.com/office/powerpoint/2010/main" val="131719695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0854-8200-5D3F-C97E-31FD1C480B76}"/>
              </a:ext>
            </a:extLst>
          </p:cNvPr>
          <p:cNvSpPr>
            <a:spLocks noGrp="1"/>
          </p:cNvSpPr>
          <p:nvPr>
            <p:ph type="ctrTitle"/>
          </p:nvPr>
        </p:nvSpPr>
        <p:spPr>
          <a:xfrm>
            <a:off x="1" y="-83762"/>
            <a:ext cx="12191999" cy="6283325"/>
          </a:xfrm>
        </p:spPr>
        <p:txBody>
          <a:bodyPr/>
          <a:lstStyle/>
          <a:p>
            <a:pPr algn="l" rtl="0"/>
            <a:r>
              <a:rPr lang="el" b="1" i="0" u="none" baseline="0"/>
              <a:t>11</a:t>
            </a:r>
          </a:p>
        </p:txBody>
      </p:sp>
      <p:sp>
        <p:nvSpPr>
          <p:cNvPr id="3" name="Text Placeholder 2">
            <a:extLst>
              <a:ext uri="{FF2B5EF4-FFF2-40B4-BE49-F238E27FC236}">
                <a16:creationId xmlns:a16="http://schemas.microsoft.com/office/drawing/2014/main" id="{F8B2FD78-BC3E-F2AD-5F46-1BE94F7F85A1}"/>
              </a:ext>
            </a:extLst>
          </p:cNvPr>
          <p:cNvSpPr>
            <a:spLocks noGrp="1"/>
          </p:cNvSpPr>
          <p:nvPr>
            <p:ph type="body" sz="quarter" idx="13"/>
          </p:nvPr>
        </p:nvSpPr>
        <p:spPr/>
        <p:txBody>
          <a:bodyPr/>
          <a:lstStyle/>
          <a:p>
            <a:pPr algn="l" rtl="0"/>
            <a:r>
              <a:rPr lang="el" b="0" i="0" u="none" baseline="0"/>
              <a:t>PAC</a:t>
            </a:r>
          </a:p>
        </p:txBody>
      </p:sp>
      <p:sp>
        <p:nvSpPr>
          <p:cNvPr id="4" name="Footer Placeholder 3">
            <a:extLst>
              <a:ext uri="{FF2B5EF4-FFF2-40B4-BE49-F238E27FC236}">
                <a16:creationId xmlns:a16="http://schemas.microsoft.com/office/drawing/2014/main" id="{46AAF5FA-0373-B035-0F6A-069BB1A5D35C}"/>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F88CF1E1-D0CA-B658-7C7C-02D9119E5302}"/>
              </a:ext>
            </a:extLst>
          </p:cNvPr>
          <p:cNvSpPr>
            <a:spLocks noGrp="1"/>
          </p:cNvSpPr>
          <p:nvPr>
            <p:ph type="sldNum" sz="quarter" idx="16"/>
          </p:nvPr>
        </p:nvSpPr>
        <p:spPr/>
        <p:txBody>
          <a:bodyPr/>
          <a:lstStyle/>
          <a:p>
            <a:pPr algn="l" rtl="0"/>
            <a:fld id="{6C385236-B7BA-4938-9EA6-6DEC8CA653D7}" type="slidenum">
              <a:rPr/>
              <a:pPr algn="l" rtl="0"/>
              <a:t>50</a:t>
            </a:fld>
            <a:endParaRPr lang="el" noProof="0" dirty="0"/>
          </a:p>
        </p:txBody>
      </p:sp>
    </p:spTree>
    <p:extLst>
      <p:ext uri="{BB962C8B-B14F-4D97-AF65-F5344CB8AC3E}">
        <p14:creationId xmlns:p14="http://schemas.microsoft.com/office/powerpoint/2010/main" val="43746564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233DD26-7880-BA79-B9F3-5043D384DC4F}"/>
              </a:ext>
            </a:extLst>
          </p:cNvPr>
          <p:cNvGraphicFramePr>
            <a:graphicFrameLocks noGrp="1"/>
          </p:cNvGraphicFramePr>
          <p:nvPr>
            <p:ph sz="quarter" idx="13"/>
            <p:extLst>
              <p:ext uri="{D42A27DB-BD31-4B8C-83A1-F6EECF244321}">
                <p14:modId xmlns:p14="http://schemas.microsoft.com/office/powerpoint/2010/main" val="2039550183"/>
              </p:ext>
            </p:extLst>
          </p:nvPr>
        </p:nvGraphicFramePr>
        <p:xfrm>
          <a:off x="473569" y="1093518"/>
          <a:ext cx="11232000" cy="5764482"/>
        </p:xfrm>
        <a:graphic>
          <a:graphicData uri="http://schemas.openxmlformats.org/drawingml/2006/table">
            <a:tbl>
              <a:tblPr firstRow="1" bandRow="1">
                <a:effectLst/>
                <a:tableStyleId>{2D5ABB26-0587-4C30-8999-92F81FD0307C}</a:tableStyleId>
              </a:tblPr>
              <a:tblGrid>
                <a:gridCol w="2592000">
                  <a:extLst>
                    <a:ext uri="{9D8B030D-6E8A-4147-A177-3AD203B41FA5}">
                      <a16:colId xmlns:a16="http://schemas.microsoft.com/office/drawing/2014/main" val="2562612543"/>
                    </a:ext>
                  </a:extLst>
                </a:gridCol>
                <a:gridCol w="1440000">
                  <a:extLst>
                    <a:ext uri="{9D8B030D-6E8A-4147-A177-3AD203B41FA5}">
                      <a16:colId xmlns:a16="http://schemas.microsoft.com/office/drawing/2014/main" val="2963247841"/>
                    </a:ext>
                  </a:extLst>
                </a:gridCol>
                <a:gridCol w="1800000">
                  <a:extLst>
                    <a:ext uri="{9D8B030D-6E8A-4147-A177-3AD203B41FA5}">
                      <a16:colId xmlns:a16="http://schemas.microsoft.com/office/drawing/2014/main" val="4085944942"/>
                    </a:ext>
                  </a:extLst>
                </a:gridCol>
                <a:gridCol w="1800000">
                  <a:extLst>
                    <a:ext uri="{9D8B030D-6E8A-4147-A177-3AD203B41FA5}">
                      <a16:colId xmlns:a16="http://schemas.microsoft.com/office/drawing/2014/main" val="116803219"/>
                    </a:ext>
                  </a:extLst>
                </a:gridCol>
                <a:gridCol w="1800000">
                  <a:extLst>
                    <a:ext uri="{9D8B030D-6E8A-4147-A177-3AD203B41FA5}">
                      <a16:colId xmlns:a16="http://schemas.microsoft.com/office/drawing/2014/main" val="2786019681"/>
                    </a:ext>
                  </a:extLst>
                </a:gridCol>
                <a:gridCol w="1800000">
                  <a:extLst>
                    <a:ext uri="{9D8B030D-6E8A-4147-A177-3AD203B41FA5}">
                      <a16:colId xmlns:a16="http://schemas.microsoft.com/office/drawing/2014/main" val="2550236252"/>
                    </a:ext>
                  </a:extLst>
                </a:gridCol>
              </a:tblGrid>
              <a:tr h="416082">
                <a:tc>
                  <a:txBody>
                    <a:bodyPr/>
                    <a:lstStyle/>
                    <a:p>
                      <a:pPr marL="0" marR="0" lvl="0" indent="0" algn="l"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Περιγραφή</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rPr>
                        <a:t>MH35C-180/780 PAX </a:t>
                      </a:r>
                      <a:br>
                        <a:rPr lang="el" sz="950" b="1"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rPr>
                        <a:t>230-400/3/50 NO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MH35C-180/780 PAX 400/3/50 EU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MH35C-145/600 PA </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230/1/50 EU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MH35C-145/600 PAX </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230/1/50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Αριθμός είδους</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107147116</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107147103</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107147153</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107147155</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Ergo 2000 Standard έκδοσης με στροφέα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Εύκ. σωλήνας υψηλής πίεσης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100 χωρίς ακροφύσιο</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112 χωρίς ακροφύσιο </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Καρούλι εύκαμπτου σωλήνα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Είσοδος νερού φίλτρου 5000mm</a:t>
                      </a:r>
                      <a:r>
                        <a:rPr lang="el"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50µ MH Μπλε</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lvl="0" indent="0" algn="l"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   Βιδωτός σύνδεσμος </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61369</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latinLnBrk="0" hangingPunct="1">
                        <a:lnSpc>
                          <a:spcPct val="100000"/>
                        </a:lnSpc>
                        <a:spcBef>
                          <a:spcPts val="0"/>
                        </a:spcBef>
                        <a:spcAft>
                          <a:spcPts val="0"/>
                        </a:spcAft>
                        <a:buClrTx/>
                        <a:buSzTx/>
                        <a:buFontTx/>
                        <a:buNone/>
                        <a:tabLst/>
                        <a:defRPr/>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dirty="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5FC33920-AF26-6288-0D83-5645ECD16855}"/>
              </a:ext>
            </a:extLst>
          </p:cNvPr>
          <p:cNvSpPr>
            <a:spLocks noGrp="1"/>
          </p:cNvSpPr>
          <p:nvPr>
            <p:ph type="body" sz="quarter" idx="14"/>
          </p:nvPr>
        </p:nvSpPr>
        <p:spPr/>
        <p:txBody>
          <a:bodyPr/>
          <a:lstStyle/>
          <a:p>
            <a:pPr algn="l" rtl="0"/>
            <a:r>
              <a:rPr lang="el" b="0" i="0" u="none" baseline="0"/>
              <a:t>Standard έκδοση συμπερ. αξεσουάρ </a:t>
            </a:r>
          </a:p>
        </p:txBody>
      </p:sp>
      <p:sp>
        <p:nvSpPr>
          <p:cNvPr id="4" name="Titel 3">
            <a:extLst>
              <a:ext uri="{FF2B5EF4-FFF2-40B4-BE49-F238E27FC236}">
                <a16:creationId xmlns:a16="http://schemas.microsoft.com/office/drawing/2014/main" id="{4CF8ED2B-8DAE-7B2F-B85D-03D065CB1AE9}"/>
              </a:ext>
            </a:extLst>
          </p:cNvPr>
          <p:cNvSpPr>
            <a:spLocks noGrp="1"/>
          </p:cNvSpPr>
          <p:nvPr>
            <p:ph type="title"/>
          </p:nvPr>
        </p:nvSpPr>
        <p:spPr/>
        <p:txBody>
          <a:bodyPr/>
          <a:lstStyle/>
          <a:p>
            <a:pPr algn="l" rtl="0"/>
            <a:r>
              <a:rPr lang="el" b="1" i="0" u="none" baseline="0"/>
              <a:t>MH35</a:t>
            </a:r>
          </a:p>
        </p:txBody>
      </p:sp>
      <p:sp>
        <p:nvSpPr>
          <p:cNvPr id="5" name="Pladsholder til sidefod 4">
            <a:extLst>
              <a:ext uri="{FF2B5EF4-FFF2-40B4-BE49-F238E27FC236}">
                <a16:creationId xmlns:a16="http://schemas.microsoft.com/office/drawing/2014/main" id="{15DCC9BE-52A6-13C6-2A52-75C8E6B44BD9}"/>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1BE1A509-8DE8-FB87-6B40-707C57C7440B}"/>
              </a:ext>
            </a:extLst>
          </p:cNvPr>
          <p:cNvSpPr>
            <a:spLocks noGrp="1"/>
          </p:cNvSpPr>
          <p:nvPr>
            <p:ph type="sldNum" sz="quarter" idx="17"/>
          </p:nvPr>
        </p:nvSpPr>
        <p:spPr/>
        <p:txBody>
          <a:bodyPr/>
          <a:lstStyle/>
          <a:p>
            <a:pPr algn="l" rtl="0"/>
            <a:fld id="{6C385236-B7BA-4938-9EA6-6DEC8CA653D7}" type="slidenum">
              <a:rPr/>
              <a:pPr algn="l" rtl="0"/>
              <a:t>51</a:t>
            </a:fld>
            <a:endParaRPr lang="el" noProof="0" dirty="0"/>
          </a:p>
        </p:txBody>
      </p:sp>
    </p:spTree>
    <p:extLst>
      <p:ext uri="{BB962C8B-B14F-4D97-AF65-F5344CB8AC3E}">
        <p14:creationId xmlns:p14="http://schemas.microsoft.com/office/powerpoint/2010/main" val="425902506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CE2E4-47B1-39DB-F520-9FD692F1CEF1}"/>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6655DFB9-67E1-3D74-0129-2545F7073B85}"/>
              </a:ext>
            </a:extLst>
          </p:cNvPr>
          <p:cNvGraphicFramePr>
            <a:graphicFrameLocks noGrp="1"/>
          </p:cNvGraphicFramePr>
          <p:nvPr>
            <p:ph sz="quarter" idx="13"/>
            <p:extLst>
              <p:ext uri="{D42A27DB-BD31-4B8C-83A1-F6EECF244321}">
                <p14:modId xmlns:p14="http://schemas.microsoft.com/office/powerpoint/2010/main" val="3294581940"/>
              </p:ext>
            </p:extLst>
          </p:nvPr>
        </p:nvGraphicFramePr>
        <p:xfrm>
          <a:off x="481377" y="1003260"/>
          <a:ext cx="11232000" cy="5854740"/>
        </p:xfrm>
        <a:graphic>
          <a:graphicData uri="http://schemas.openxmlformats.org/drawingml/2006/table">
            <a:tbl>
              <a:tblPr firstRow="1" bandRow="1">
                <a:effectLst/>
                <a:tableStyleId>{2D5ABB26-0587-4C30-8999-92F81FD0307C}</a:tableStyleId>
              </a:tblPr>
              <a:tblGrid>
                <a:gridCol w="2592000">
                  <a:extLst>
                    <a:ext uri="{9D8B030D-6E8A-4147-A177-3AD203B41FA5}">
                      <a16:colId xmlns:a16="http://schemas.microsoft.com/office/drawing/2014/main" val="2562612543"/>
                    </a:ext>
                  </a:extLst>
                </a:gridCol>
                <a:gridCol w="1080000">
                  <a:extLst>
                    <a:ext uri="{9D8B030D-6E8A-4147-A177-3AD203B41FA5}">
                      <a16:colId xmlns:a16="http://schemas.microsoft.com/office/drawing/2014/main" val="2963247841"/>
                    </a:ext>
                  </a:extLst>
                </a:gridCol>
                <a:gridCol w="1080000">
                  <a:extLst>
                    <a:ext uri="{9D8B030D-6E8A-4147-A177-3AD203B41FA5}">
                      <a16:colId xmlns:a16="http://schemas.microsoft.com/office/drawing/2014/main" val="182507331"/>
                    </a:ext>
                  </a:extLst>
                </a:gridCol>
                <a:gridCol w="1080000">
                  <a:extLst>
                    <a:ext uri="{9D8B030D-6E8A-4147-A177-3AD203B41FA5}">
                      <a16:colId xmlns:a16="http://schemas.microsoft.com/office/drawing/2014/main" val="3839077348"/>
                    </a:ext>
                  </a:extLst>
                </a:gridCol>
                <a:gridCol w="1080000">
                  <a:extLst>
                    <a:ext uri="{9D8B030D-6E8A-4147-A177-3AD203B41FA5}">
                      <a16:colId xmlns:a16="http://schemas.microsoft.com/office/drawing/2014/main" val="323698052"/>
                    </a:ext>
                  </a:extLst>
                </a:gridCol>
                <a:gridCol w="1080000">
                  <a:extLst>
                    <a:ext uri="{9D8B030D-6E8A-4147-A177-3AD203B41FA5}">
                      <a16:colId xmlns:a16="http://schemas.microsoft.com/office/drawing/2014/main" val="3180210459"/>
                    </a:ext>
                  </a:extLst>
                </a:gridCol>
                <a:gridCol w="1080000">
                  <a:extLst>
                    <a:ext uri="{9D8B030D-6E8A-4147-A177-3AD203B41FA5}">
                      <a16:colId xmlns:a16="http://schemas.microsoft.com/office/drawing/2014/main" val="3393244874"/>
                    </a:ext>
                  </a:extLst>
                </a:gridCol>
                <a:gridCol w="1080000">
                  <a:extLst>
                    <a:ext uri="{9D8B030D-6E8A-4147-A177-3AD203B41FA5}">
                      <a16:colId xmlns:a16="http://schemas.microsoft.com/office/drawing/2014/main" val="2359044262"/>
                    </a:ext>
                  </a:extLst>
                </a:gridCol>
                <a:gridCol w="1080000">
                  <a:extLst>
                    <a:ext uri="{9D8B030D-6E8A-4147-A177-3AD203B41FA5}">
                      <a16:colId xmlns:a16="http://schemas.microsoft.com/office/drawing/2014/main" val="175029464"/>
                    </a:ext>
                  </a:extLst>
                </a:gridCol>
              </a:tblGrid>
              <a:tr h="463577">
                <a:tc>
                  <a:txBody>
                    <a:bodyPr/>
                    <a:lstStyle/>
                    <a:p>
                      <a:pPr marL="0" marR="0" lvl="0" indent="0" algn="l" defTabSz="1023967" rtl="0" eaLnBrk="1" fontAlgn="auto" hangingPunct="1">
                        <a:lnSpc>
                          <a:spcPct val="100000"/>
                        </a:lnSpc>
                        <a:spcBef>
                          <a:spcPts val="0"/>
                        </a:spcBef>
                        <a:spcAft>
                          <a:spcPts val="0"/>
                        </a:spcAft>
                        <a:buFontTx/>
                        <a:buNone/>
                      </a:pPr>
                      <a:r>
                        <a:rPr lang="el" sz="950" b="1" i="0" u="none" strike="noStrike" kern="1200" cap="none" spc="0" normalizeH="0" baseline="0" dirty="0">
                          <a:solidFill>
                            <a:schemeClr val="tx1">
                              <a:lumMod val="100000"/>
                            </a:schemeClr>
                          </a:solidFill>
                          <a:effectLst/>
                          <a:latin typeface="Roboto Bold" panose="02000000000000000000" pitchFamily="2" charset="0"/>
                          <a:ea typeface="+mn-ea"/>
                          <a:cs typeface="+mn-cs"/>
                          <a:sym typeface=""/>
                        </a:rPr>
                        <a:t>Περιγραφή</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100/680 PA 230/1/50 UK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100/680 PAX 230/1/50 UK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200/960 FA 230-400/3/50 NO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200/960 FA 400/3/50 EU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200/960 FAX </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230-400/3/50 NO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200/960 FAX 400/3/50 EU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MH45M-</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200/960 PAX 400/3/50 EU </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Αριθμός είδους</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107147123</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107147124</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107147117</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107147104</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107147118</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107147105</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107147106</a:t>
                      </a:r>
                    </a:p>
                  </a:txBody>
                  <a:tcPr marL="0" marR="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Ergo 2000 Standard έκδοσης με στροφέα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latinLnBrk="0" hangingPunct="1">
                        <a:lnSpc>
                          <a:spcPct val="100000"/>
                        </a:lnSpc>
                        <a:spcBef>
                          <a:spcPts val="0"/>
                        </a:spcBef>
                        <a:spcAft>
                          <a:spcPts val="0"/>
                        </a:spcAft>
                        <a:buClrTx/>
                        <a:buSzTx/>
                        <a:buFontTx/>
                        <a:buNone/>
                        <a:tabLst/>
                        <a:defRPr/>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Εύκ. σωλήνας υψηλής πίεσης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100 χωρίς ακροφύσιο</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112 χωρίς ακροφύσιο </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Καρούλι εύκαμπτου σωλήνα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Είσοδος νερού φίλτρου 5000mm</a:t>
                      </a:r>
                      <a:r>
                        <a:rPr lang="el"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50µ MH Μπλε</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lvl="0" indent="0" algn="l"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Βιδωτός σύνδεσμος </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61369</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dirty="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4CEC7100-5EB7-0CD4-ED61-6A4E89E55906}"/>
              </a:ext>
            </a:extLst>
          </p:cNvPr>
          <p:cNvSpPr>
            <a:spLocks noGrp="1"/>
          </p:cNvSpPr>
          <p:nvPr>
            <p:ph type="body" sz="quarter" idx="14"/>
          </p:nvPr>
        </p:nvSpPr>
        <p:spPr/>
        <p:txBody>
          <a:bodyPr/>
          <a:lstStyle/>
          <a:p>
            <a:pPr algn="l" rtl="0"/>
            <a:r>
              <a:rPr lang="el" b="0" i="0" u="none" baseline="0"/>
              <a:t>Standard έκδοση συμπερ. αξεσουάρ </a:t>
            </a:r>
          </a:p>
        </p:txBody>
      </p:sp>
      <p:sp>
        <p:nvSpPr>
          <p:cNvPr id="4" name="Titel 3">
            <a:extLst>
              <a:ext uri="{FF2B5EF4-FFF2-40B4-BE49-F238E27FC236}">
                <a16:creationId xmlns:a16="http://schemas.microsoft.com/office/drawing/2014/main" id="{C396DB19-B30A-681E-C8A5-5EDC2106D396}"/>
              </a:ext>
            </a:extLst>
          </p:cNvPr>
          <p:cNvSpPr>
            <a:spLocks noGrp="1"/>
          </p:cNvSpPr>
          <p:nvPr>
            <p:ph type="title"/>
          </p:nvPr>
        </p:nvSpPr>
        <p:spPr/>
        <p:txBody>
          <a:bodyPr/>
          <a:lstStyle/>
          <a:p>
            <a:pPr algn="l" rtl="0"/>
            <a:r>
              <a:rPr lang="el" b="1" i="0" u="none" baseline="0"/>
              <a:t>MH45</a:t>
            </a:r>
          </a:p>
        </p:txBody>
      </p:sp>
      <p:sp>
        <p:nvSpPr>
          <p:cNvPr id="5" name="Pladsholder til sidefod 4">
            <a:extLst>
              <a:ext uri="{FF2B5EF4-FFF2-40B4-BE49-F238E27FC236}">
                <a16:creationId xmlns:a16="http://schemas.microsoft.com/office/drawing/2014/main" id="{0F17205D-F2F9-BDB7-D5A1-D42F75385239}"/>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CB4BD703-5048-1C33-D38B-7928D920DBA1}"/>
              </a:ext>
            </a:extLst>
          </p:cNvPr>
          <p:cNvSpPr>
            <a:spLocks noGrp="1"/>
          </p:cNvSpPr>
          <p:nvPr>
            <p:ph type="sldNum" sz="quarter" idx="17"/>
          </p:nvPr>
        </p:nvSpPr>
        <p:spPr/>
        <p:txBody>
          <a:bodyPr/>
          <a:lstStyle/>
          <a:p>
            <a:pPr algn="l" rtl="0"/>
            <a:fld id="{6C385236-B7BA-4938-9EA6-6DEC8CA653D7}" type="slidenum">
              <a:rPr/>
              <a:pPr algn="l" rtl="0"/>
              <a:t>52</a:t>
            </a:fld>
            <a:endParaRPr lang="el" noProof="0" dirty="0"/>
          </a:p>
        </p:txBody>
      </p:sp>
    </p:spTree>
    <p:extLst>
      <p:ext uri="{BB962C8B-B14F-4D97-AF65-F5344CB8AC3E}">
        <p14:creationId xmlns:p14="http://schemas.microsoft.com/office/powerpoint/2010/main" val="66854266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65BED-297A-7499-91DF-E4755C76A5EF}"/>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35CB429C-12C3-27BA-5245-7F3F2B23DE1C}"/>
              </a:ext>
            </a:extLst>
          </p:cNvPr>
          <p:cNvGraphicFramePr>
            <a:graphicFrameLocks noGrp="1"/>
          </p:cNvGraphicFramePr>
          <p:nvPr>
            <p:ph sz="quarter" idx="13"/>
            <p:extLst>
              <p:ext uri="{D42A27DB-BD31-4B8C-83A1-F6EECF244321}">
                <p14:modId xmlns:p14="http://schemas.microsoft.com/office/powerpoint/2010/main" val="598608944"/>
              </p:ext>
            </p:extLst>
          </p:nvPr>
        </p:nvGraphicFramePr>
        <p:xfrm>
          <a:off x="473569" y="873877"/>
          <a:ext cx="11232000" cy="5889882"/>
        </p:xfrm>
        <a:graphic>
          <a:graphicData uri="http://schemas.openxmlformats.org/drawingml/2006/table">
            <a:tbl>
              <a:tblPr firstRow="1" bandRow="1">
                <a:effectLst/>
                <a:tableStyleId>{2D5ABB26-0587-4C30-8999-92F81FD0307C}</a:tableStyleId>
              </a:tblPr>
              <a:tblGrid>
                <a:gridCol w="2592000">
                  <a:extLst>
                    <a:ext uri="{9D8B030D-6E8A-4147-A177-3AD203B41FA5}">
                      <a16:colId xmlns:a16="http://schemas.microsoft.com/office/drawing/2014/main" val="2562612543"/>
                    </a:ext>
                  </a:extLst>
                </a:gridCol>
                <a:gridCol w="900000">
                  <a:extLst>
                    <a:ext uri="{9D8B030D-6E8A-4147-A177-3AD203B41FA5}">
                      <a16:colId xmlns:a16="http://schemas.microsoft.com/office/drawing/2014/main" val="2963247841"/>
                    </a:ext>
                  </a:extLst>
                </a:gridCol>
                <a:gridCol w="1260000">
                  <a:extLst>
                    <a:ext uri="{9D8B030D-6E8A-4147-A177-3AD203B41FA5}">
                      <a16:colId xmlns:a16="http://schemas.microsoft.com/office/drawing/2014/main" val="1073290247"/>
                    </a:ext>
                  </a:extLst>
                </a:gridCol>
                <a:gridCol w="1260000">
                  <a:extLst>
                    <a:ext uri="{9D8B030D-6E8A-4147-A177-3AD203B41FA5}">
                      <a16:colId xmlns:a16="http://schemas.microsoft.com/office/drawing/2014/main" val="3097854630"/>
                    </a:ext>
                  </a:extLst>
                </a:gridCol>
                <a:gridCol w="1260000">
                  <a:extLst>
                    <a:ext uri="{9D8B030D-6E8A-4147-A177-3AD203B41FA5}">
                      <a16:colId xmlns:a16="http://schemas.microsoft.com/office/drawing/2014/main" val="3802479974"/>
                    </a:ext>
                  </a:extLst>
                </a:gridCol>
                <a:gridCol w="1260000">
                  <a:extLst>
                    <a:ext uri="{9D8B030D-6E8A-4147-A177-3AD203B41FA5}">
                      <a16:colId xmlns:a16="http://schemas.microsoft.com/office/drawing/2014/main" val="2419316242"/>
                    </a:ext>
                  </a:extLst>
                </a:gridCol>
                <a:gridCol w="1260000">
                  <a:extLst>
                    <a:ext uri="{9D8B030D-6E8A-4147-A177-3AD203B41FA5}">
                      <a16:colId xmlns:a16="http://schemas.microsoft.com/office/drawing/2014/main" val="3549957435"/>
                    </a:ext>
                  </a:extLst>
                </a:gridCol>
                <a:gridCol w="1440000">
                  <a:extLst>
                    <a:ext uri="{9D8B030D-6E8A-4147-A177-3AD203B41FA5}">
                      <a16:colId xmlns:a16="http://schemas.microsoft.com/office/drawing/2014/main" val="3185981656"/>
                    </a:ext>
                  </a:extLst>
                </a:gridCol>
              </a:tblGrid>
              <a:tr h="416082">
                <a:tc>
                  <a:txBody>
                    <a:bodyPr/>
                    <a:lstStyle/>
                    <a:p>
                      <a:pPr marL="0" marR="0" lvl="0" indent="0" algn="l"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Περιγραφή</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MH55M-100/760 </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PA 230/1/50 UK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MH55M-100/760</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PAX 230/1/50 UK</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MH55M-220/1100 FA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MH55M-220/1100 FAX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MH55M-220/1100 PAX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MH55M-220/1100 </a:t>
                      </a:r>
                      <a:b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br>
                      <a:r>
                        <a:rPr lang="el" sz="95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FAX 230-400/3/50 NO</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403128281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Αριθμός είδους</a:t>
                      </a:r>
                    </a:p>
                  </a:txBody>
                  <a:tcPr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107147125</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107147126</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107147107</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107147108</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107147109</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107147121</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1399615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Ergo 2000 Standard έκδοσης με στροφέα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106404757</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58188029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Εύκ. σωλήνας υψηλής πίεσης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Roboto Light" panose="02000000000000000000" pitchFamily="2" charset="0"/>
                          <a:ea typeface="+mn-ea"/>
                          <a:cs typeface="+mn-cs"/>
                          <a:sym typeface=""/>
                        </a:rPr>
                        <a:t>106404766</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34917295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020751836"/>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41477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1613336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000000">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44622960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100 χωρίς ακροφύσιο</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106404782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952310738"/>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Tornado 112 χωρίς ακροφύσιο </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106404779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000000">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411557745"/>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Καρούλι εύκαμπτου σωλήνα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106404803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000000">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51449896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0340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8995351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64352049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0475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301150005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030373749"/>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rgbClr val="000000">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007462684"/>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000000">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67482053"/>
                  </a:ext>
                </a:extLst>
              </a:tr>
              <a:tr h="255600">
                <a:tc>
                  <a:txBody>
                    <a:bodyPr/>
                    <a:lstStyle/>
                    <a:p>
                      <a:pPr marL="0" marR="0" lvl="0" indent="0" algn="l"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Είσοδος νερού φίλτρου 5000mm</a:t>
                      </a:r>
                      <a:r>
                        <a:rPr lang="el" sz="95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50µ MH Μπλε</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000000">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771682633"/>
                  </a:ext>
                </a:extLst>
              </a:tr>
              <a:tr h="255600">
                <a:tc>
                  <a:txBody>
                    <a:bodyPr/>
                    <a:lstStyle/>
                    <a:p>
                      <a:pPr marL="0" marR="0" lvl="0" indent="0" algn="l"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Βιδωτός σύνδεσμος </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ctr" hangingPunct="1">
                        <a:lnSpc>
                          <a:spcPct val="100000"/>
                        </a:lnSpc>
                        <a:spcBef>
                          <a:spcPts val="0"/>
                        </a:spcBef>
                        <a:spcAft>
                          <a:spcPts val="0"/>
                        </a:spcAft>
                        <a:buFontTx/>
                        <a:buNone/>
                      </a:pPr>
                      <a:r>
                        <a:rPr lang="el" sz="950" b="0" i="0" u="none" strike="noStrike" kern="1200" cap="none" spc="0" normalizeH="0" baseline="0">
                          <a:solidFill>
                            <a:schemeClr val="tx1">
                              <a:lumMod val="100000"/>
                            </a:schemeClr>
                          </a:solidFill>
                          <a:effectLst/>
                          <a:latin typeface="Roboto Light" panose="02000000000000000000" pitchFamily="2" charset="0"/>
                          <a:ea typeface="Roboto Light" panose="02000000000000000000" pitchFamily="2" charset="0"/>
                          <a:cs typeface="+mn-cs"/>
                          <a:sym typeface=""/>
                        </a:rPr>
                        <a:t>61369</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kumimoji="0" lang="el" sz="95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950" b="0" i="0" u="none" strike="noStrike" kern="1200" cap="none" spc="0" normalizeH="0" baseline="0" noProof="0" dirty="0">
                        <a:solidFill>
                          <a:schemeClr val="tx1">
                            <a:lumMod val="100000"/>
                          </a:schemeClr>
                        </a:solidFill>
                        <a:effectLst/>
                        <a:latin typeface="Roboto Light" panose="02000000000000000000" pitchFamily="2" charset="0"/>
                        <a:ea typeface="Roboto Light"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950" b="1" i="0" u="none" strike="noStrike" kern="1200" cap="none" spc="0" normalizeH="0" baseline="0" dirty="0">
                          <a:ln>
                            <a:noFill/>
                          </a:ln>
                          <a:solidFill>
                            <a:srgbClr val="38AFD9"/>
                          </a:solidFill>
                          <a:effectLst/>
                          <a:uLnTx/>
                          <a:uFillTx/>
                          <a:latin typeface="Segoe MDL2 Assets" panose="050A0102010101010101" pitchFamily="18" charset="0"/>
                          <a:ea typeface="+mn-ea"/>
                          <a:cs typeface="+mn-cs"/>
                        </a:rPr>
                        <a:t></a:t>
                      </a:r>
                      <a:endParaRPr lang="el" sz="950" b="1" i="0" u="none" strike="noStrike" kern="1200" cap="none" spc="0" normalizeH="0" baseline="0" noProof="0" dirty="0">
                        <a:solidFill>
                          <a:srgbClr val="38AFD9">
                            <a:lumMod val="100000"/>
                          </a:srgbClr>
                        </a:solidFill>
                        <a:effectLst/>
                        <a:latin typeface="Segoe MDL2 Assets" panose="050A0102010101010101" pitchFamily="18" charset="0"/>
                        <a:ea typeface="+mn-ea"/>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78122151"/>
                  </a:ext>
                </a:extLst>
              </a:tr>
            </a:tbl>
          </a:graphicData>
        </a:graphic>
      </p:graphicFrame>
      <p:sp>
        <p:nvSpPr>
          <p:cNvPr id="3" name="Pladsholder til tekst 2">
            <a:extLst>
              <a:ext uri="{FF2B5EF4-FFF2-40B4-BE49-F238E27FC236}">
                <a16:creationId xmlns:a16="http://schemas.microsoft.com/office/drawing/2014/main" id="{ECD8A87F-1F10-A572-76A9-682A8957D2FA}"/>
              </a:ext>
            </a:extLst>
          </p:cNvPr>
          <p:cNvSpPr>
            <a:spLocks noGrp="1"/>
          </p:cNvSpPr>
          <p:nvPr>
            <p:ph type="body" sz="quarter" idx="14"/>
          </p:nvPr>
        </p:nvSpPr>
        <p:spPr/>
        <p:txBody>
          <a:bodyPr/>
          <a:lstStyle/>
          <a:p>
            <a:pPr algn="l" rtl="0"/>
            <a:r>
              <a:rPr lang="el" b="0" i="0" u="none" baseline="0"/>
              <a:t>Standard έκδοση συμπερ. αξεσουάρ </a:t>
            </a:r>
          </a:p>
        </p:txBody>
      </p:sp>
      <p:sp>
        <p:nvSpPr>
          <p:cNvPr id="4" name="Titel 3">
            <a:extLst>
              <a:ext uri="{FF2B5EF4-FFF2-40B4-BE49-F238E27FC236}">
                <a16:creationId xmlns:a16="http://schemas.microsoft.com/office/drawing/2014/main" id="{3947A105-1D4C-5790-1615-A37759AA5BC1}"/>
              </a:ext>
            </a:extLst>
          </p:cNvPr>
          <p:cNvSpPr>
            <a:spLocks noGrp="1"/>
          </p:cNvSpPr>
          <p:nvPr>
            <p:ph type="title"/>
          </p:nvPr>
        </p:nvSpPr>
        <p:spPr/>
        <p:txBody>
          <a:bodyPr/>
          <a:lstStyle/>
          <a:p>
            <a:pPr algn="l" rtl="0"/>
            <a:r>
              <a:rPr lang="el" b="1" i="0" u="none" baseline="0"/>
              <a:t>MH55</a:t>
            </a:r>
          </a:p>
        </p:txBody>
      </p:sp>
      <p:sp>
        <p:nvSpPr>
          <p:cNvPr id="5" name="Pladsholder til sidefod 4">
            <a:extLst>
              <a:ext uri="{FF2B5EF4-FFF2-40B4-BE49-F238E27FC236}">
                <a16:creationId xmlns:a16="http://schemas.microsoft.com/office/drawing/2014/main" id="{233F39B7-A11E-E3DA-1DAC-786663352B94}"/>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97999A7C-5F52-7738-77D6-568175935F99}"/>
              </a:ext>
            </a:extLst>
          </p:cNvPr>
          <p:cNvSpPr>
            <a:spLocks noGrp="1"/>
          </p:cNvSpPr>
          <p:nvPr>
            <p:ph type="sldNum" sz="quarter" idx="17"/>
          </p:nvPr>
        </p:nvSpPr>
        <p:spPr/>
        <p:txBody>
          <a:bodyPr/>
          <a:lstStyle/>
          <a:p>
            <a:pPr algn="l" rtl="0"/>
            <a:fld id="{6C385236-B7BA-4938-9EA6-6DEC8CA653D7}" type="slidenum">
              <a:rPr/>
              <a:pPr algn="l" rtl="0"/>
              <a:t>53</a:t>
            </a:fld>
            <a:endParaRPr lang="el" noProof="0" dirty="0"/>
          </a:p>
        </p:txBody>
      </p:sp>
    </p:spTree>
    <p:extLst>
      <p:ext uri="{BB962C8B-B14F-4D97-AF65-F5344CB8AC3E}">
        <p14:creationId xmlns:p14="http://schemas.microsoft.com/office/powerpoint/2010/main" val="257373078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71EF-834B-F311-2B42-B57D6B73B7DA}"/>
            </a:ext>
          </a:extLst>
        </p:cNvPr>
        <p:cNvGrpSpPr/>
        <p:nvPr/>
      </p:nvGrpSpPr>
      <p:grpSpPr>
        <a:xfrm>
          <a:off x="0" y="0"/>
          <a:ext cx="0" cy="0"/>
          <a:chOff x="0" y="0"/>
          <a:chExt cx="0" cy="0"/>
        </a:xfrm>
      </p:grpSpPr>
      <p:graphicFrame>
        <p:nvGraphicFramePr>
          <p:cNvPr id="7" name="Pladsholder til indhold 6">
            <a:extLst>
              <a:ext uri="{FF2B5EF4-FFF2-40B4-BE49-F238E27FC236}">
                <a16:creationId xmlns:a16="http://schemas.microsoft.com/office/drawing/2014/main" id="{D3B3CCB1-3466-9E7A-8EB7-D15CE0CFCA0E}"/>
              </a:ext>
            </a:extLst>
          </p:cNvPr>
          <p:cNvGraphicFramePr>
            <a:graphicFrameLocks noGrp="1"/>
          </p:cNvGraphicFramePr>
          <p:nvPr>
            <p:ph sz="quarter" idx="13"/>
            <p:extLst>
              <p:ext uri="{D42A27DB-BD31-4B8C-83A1-F6EECF244321}">
                <p14:modId xmlns:p14="http://schemas.microsoft.com/office/powerpoint/2010/main" val="3388134657"/>
              </p:ext>
            </p:extLst>
          </p:nvPr>
        </p:nvGraphicFramePr>
        <p:xfrm>
          <a:off x="398600" y="636521"/>
          <a:ext cx="11232001" cy="6046435"/>
        </p:xfrm>
        <a:graphic>
          <a:graphicData uri="http://schemas.openxmlformats.org/drawingml/2006/table">
            <a:tbl>
              <a:tblPr firstRow="1" bandRow="1">
                <a:effectLst/>
                <a:tableStyleId>{2D5ABB26-0587-4C30-8999-92F81FD0307C}</a:tableStyleId>
              </a:tblPr>
              <a:tblGrid>
                <a:gridCol w="2242279">
                  <a:extLst>
                    <a:ext uri="{9D8B030D-6E8A-4147-A177-3AD203B41FA5}">
                      <a16:colId xmlns:a16="http://schemas.microsoft.com/office/drawing/2014/main" val="3164711004"/>
                    </a:ext>
                  </a:extLst>
                </a:gridCol>
                <a:gridCol w="921638">
                  <a:extLst>
                    <a:ext uri="{9D8B030D-6E8A-4147-A177-3AD203B41FA5}">
                      <a16:colId xmlns:a16="http://schemas.microsoft.com/office/drawing/2014/main" val="3783390597"/>
                    </a:ext>
                  </a:extLst>
                </a:gridCol>
                <a:gridCol w="1298162">
                  <a:extLst>
                    <a:ext uri="{9D8B030D-6E8A-4147-A177-3AD203B41FA5}">
                      <a16:colId xmlns:a16="http://schemas.microsoft.com/office/drawing/2014/main" val="3323522801"/>
                    </a:ext>
                  </a:extLst>
                </a:gridCol>
                <a:gridCol w="1303780">
                  <a:extLst>
                    <a:ext uri="{9D8B030D-6E8A-4147-A177-3AD203B41FA5}">
                      <a16:colId xmlns:a16="http://schemas.microsoft.com/office/drawing/2014/main" val="3573528091"/>
                    </a:ext>
                  </a:extLst>
                </a:gridCol>
                <a:gridCol w="1298162">
                  <a:extLst>
                    <a:ext uri="{9D8B030D-6E8A-4147-A177-3AD203B41FA5}">
                      <a16:colId xmlns:a16="http://schemas.microsoft.com/office/drawing/2014/main" val="1361690475"/>
                    </a:ext>
                  </a:extLst>
                </a:gridCol>
                <a:gridCol w="1506092">
                  <a:extLst>
                    <a:ext uri="{9D8B030D-6E8A-4147-A177-3AD203B41FA5}">
                      <a16:colId xmlns:a16="http://schemas.microsoft.com/office/drawing/2014/main" val="2187509709"/>
                    </a:ext>
                  </a:extLst>
                </a:gridCol>
                <a:gridCol w="1320641">
                  <a:extLst>
                    <a:ext uri="{9D8B030D-6E8A-4147-A177-3AD203B41FA5}">
                      <a16:colId xmlns:a16="http://schemas.microsoft.com/office/drawing/2014/main" val="678240650"/>
                    </a:ext>
                  </a:extLst>
                </a:gridCol>
                <a:gridCol w="1341247">
                  <a:extLst>
                    <a:ext uri="{9D8B030D-6E8A-4147-A177-3AD203B41FA5}">
                      <a16:colId xmlns:a16="http://schemas.microsoft.com/office/drawing/2014/main" val="2621582428"/>
                    </a:ext>
                  </a:extLst>
                </a:gridCol>
              </a:tblGrid>
              <a:tr h="400883">
                <a:tc>
                  <a:txBody>
                    <a:bodyPr/>
                    <a:lstStyle/>
                    <a:p>
                      <a:pPr marL="0" marR="0" lvl="0" indent="0" algn="l"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Περιγραφή</a:t>
                      </a:r>
                    </a:p>
                  </a:txBody>
                  <a:tcPr marL="72000" marR="0" marT="36000" marB="36000">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 </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MH40M-100/750 PA 230/1/50 UK</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MH30C-180/780 PA 230-400/3/50 NO</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MH40M-190/940 PA 230/3/50 NO</a:t>
                      </a:r>
                    </a:p>
                  </a:txBody>
                  <a:tcPr marL="72000" marR="0" marT="36000" marB="36000" anchor="ctr">
                    <a:lnB w="12700" cap="flat" cmpd="sng" algn="ctr">
                      <a:solidFill>
                        <a:schemeClr val="tx1">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1" i="0" u="none" strike="noStrike" kern="1200" cap="none" spc="0" normalizeH="0" baseline="0">
                          <a:solidFill>
                            <a:schemeClr val="tx1">
                              <a:lumMod val="100000"/>
                            </a:schemeClr>
                          </a:solidFill>
                          <a:effectLst/>
                          <a:latin typeface="Roboto Bold" panose="02000000000000000000" pitchFamily="2" charset="0"/>
                          <a:ea typeface="+mn-ea"/>
                          <a:cs typeface="+mn-cs"/>
                          <a:sym typeface=""/>
                        </a:rPr>
                        <a:t>MH50M-220/1100 PA 400/3/50 EU</a:t>
                      </a:r>
                    </a:p>
                  </a:txBody>
                  <a:tcPr marL="72000" marR="0" marT="36000" marB="36000" anchor="ctr">
                    <a:lnB w="12700" cap="flat" cmpd="sng" algn="ctr">
                      <a:solidFill>
                        <a:schemeClr val="tx1">
                          <a:lumMod val="100000"/>
                        </a:schemeClr>
                      </a:solidFill>
                      <a:prstDash val="solid"/>
                      <a:round/>
                      <a:headEnd type="none" w="med" len="med"/>
                      <a:tailEnd type="none" w="med" len="med"/>
                    </a:lnB>
                  </a:tcPr>
                </a:tc>
                <a:extLst>
                  <a:ext uri="{0D108BD9-81ED-4DB2-BD59-A6C34878D82A}">
                    <a16:rowId xmlns:a16="http://schemas.microsoft.com/office/drawing/2014/main" val="3097162071"/>
                  </a:ext>
                </a:extLst>
              </a:tr>
              <a:tr h="255011">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Αριθμός είδους</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107147101</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107147102</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107147111</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107147112</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28313F">
                              <a:lumMod val="100000"/>
                            </a:srgbClr>
                          </a:solidFill>
                          <a:effectLst/>
                          <a:latin typeface="Roboto Light" panose="02000000000000000000" pitchFamily="2" charset="0"/>
                          <a:ea typeface="+mn-ea"/>
                          <a:cs typeface="+mn-cs"/>
                          <a:sym typeface=""/>
                        </a:rPr>
                        <a:t>107147113</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Light" panose="02000000000000000000" pitchFamily="2" charset="0"/>
                          <a:ea typeface="Roboto Light" panose="02000000000000000000" pitchFamily="2" charset="0"/>
                          <a:cs typeface="+mn-cs"/>
                          <a:sym typeface=""/>
                        </a:rPr>
                        <a:t>107147165</a:t>
                      </a:r>
                    </a:p>
                  </a:txBody>
                  <a:tcPr marL="7620" marR="7620" marT="7620" marB="0" anchor="ctr">
                    <a:lnT w="12700" cap="flat" cmpd="sng" algn="ctr">
                      <a:solidFill>
                        <a:schemeClr val="tx1">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211365850"/>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Ergo 2000 Standard έκδοσης με στροφέα</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Light" panose="02000000000000000000" pitchFamily="2" charset="0"/>
                          <a:ea typeface="Roboto Light" panose="02000000000000000000" pitchFamily="2" charset="0"/>
                          <a:cs typeface="+mn-cs"/>
                          <a:sym typeface=""/>
                        </a:rPr>
                        <a:t> 106404757</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169199196"/>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Roboto Light" panose="02000000000000000000" pitchFamily="2" charset="0"/>
                          <a:ea typeface="+mn-ea"/>
                          <a:cs typeface="+mn-cs"/>
                          <a:sym typeface=""/>
                        </a:rPr>
                        <a:t>Εύκ. σωλήνας υψηλής πίεσης DN6X10M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Light" panose="02000000000000000000" pitchFamily="2" charset="0"/>
                          <a:ea typeface="Roboto Light" panose="02000000000000000000" pitchFamily="2" charset="0"/>
                          <a:cs typeface="+mn-cs"/>
                          <a:sym typeface=""/>
                        </a:rPr>
                        <a:t> 106404766</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rgbClr val="38AFD9">
                              <a:lumMod val="100000"/>
                            </a:srgbClr>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85873125"/>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DN6X15M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08329495"/>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106404762</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523354615"/>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DN8X15M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855088906"/>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Εύκ. σωλήνας υψηλής πίεσης DN8X20M AGR-QC</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106404765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397646425"/>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γενικής χρήσης 94 με ακροφύσιο</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106404790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609350311"/>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Βραχίονας ψεκασμού γενικής χρήσης 108 χωρίς ακροφύσιο</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106404789</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627122176"/>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0400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101119738</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716271129"/>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101119741</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2859026472"/>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0550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101119743</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594603034"/>
                  </a:ext>
                </a:extLst>
              </a:tr>
              <a:tr h="291155">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Ακροφύσιο 0600</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101119744</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rgbClr val="000000"/>
                          </a:solidFill>
                          <a:effectLst/>
                          <a:latin typeface="Segoe MDL2 Assets" panose="050A0102010101010101" pitchFamily="18" charset="0"/>
                          <a:ea typeface="+mn-ea"/>
                          <a:cs typeface="+mn-cs"/>
                          <a:sym typeface=""/>
                        </a:rPr>
                        <a:t> </a:t>
                      </a: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1393456208"/>
                  </a:ext>
                </a:extLst>
              </a:tr>
              <a:tr h="420018">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Είσοδος νερού φίλτρου 5000mm</a:t>
                      </a:r>
                      <a:r>
                        <a:rPr lang="el" sz="1100" b="0" i="0" u="none" strike="noStrike" kern="1200" cap="none" spc="0" normalizeH="0" baseline="30000">
                          <a:solidFill>
                            <a:schemeClr val="tx1">
                              <a:lumMod val="100000"/>
                            </a:schemeClr>
                          </a:solidFill>
                          <a:effectLst/>
                          <a:latin typeface="Roboto Light" panose="02000000000000000000" pitchFamily="2" charset="0"/>
                          <a:ea typeface="+mn-ea"/>
                          <a:cs typeface="+mn-cs"/>
                          <a:sym typeface=""/>
                        </a:rPr>
                        <a:t>2</a:t>
                      </a: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50µ MH Μπλε</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107143705</a:t>
                      </a:r>
                    </a:p>
                  </a:txBody>
                  <a:tcPr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l" defTabSz="1023967" rtl="0" eaLnBrk="1" fontAlgn="auto" hangingPunct="1">
                        <a:lnSpc>
                          <a:spcPct val="100000"/>
                        </a:lnSpc>
                        <a:spcBef>
                          <a:spcPts val="0"/>
                        </a:spcBef>
                        <a:spcAft>
                          <a:spcPts val="0"/>
                        </a:spcAft>
                        <a:buFontTx/>
                        <a:buNone/>
                      </a:pPr>
                      <a:r>
                        <a:rPr lang="el" sz="1100" b="0" i="0" u="none" strike="noStrike" kern="1200" cap="none" spc="0" normalizeH="0" baseline="0">
                          <a:solidFill>
                            <a:schemeClr val="tx1">
                              <a:lumMod val="100000"/>
                            </a:schemeClr>
                          </a:solidFill>
                          <a:effectLst/>
                          <a:latin typeface="Roboto Light" panose="02000000000000000000" pitchFamily="2" charset="0"/>
                          <a:ea typeface="+mn-ea"/>
                          <a:cs typeface="+mn-cs"/>
                          <a:sym typeface=""/>
                        </a:rPr>
                        <a:t> </a:t>
                      </a:r>
                    </a:p>
                  </a:txBody>
                  <a:tcPr marL="0" marR="0" marT="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noFill/>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450868267"/>
                  </a:ext>
                </a:extLst>
              </a:tr>
              <a:tr h="291155">
                <a:tc>
                  <a:txBody>
                    <a:bodyPr/>
                    <a:lstStyle/>
                    <a:p>
                      <a:pPr marL="0" marR="0" lvl="0" indent="0" algn="l" defTabSz="1023967" rtl="0" eaLnBrk="1" fontAlgn="ctr" hangingPunct="1">
                        <a:lnSpc>
                          <a:spcPct val="100000"/>
                        </a:lnSpc>
                        <a:spcBef>
                          <a:spcPts val="0"/>
                        </a:spcBef>
                        <a:spcAft>
                          <a:spcPts val="0"/>
                        </a:spcAft>
                        <a:buFontTx/>
                        <a:buNone/>
                      </a:pPr>
                      <a:r>
                        <a:rPr lang="el" sz="1100" b="0" i="0" u="none" strike="noStrike" kern="1200" cap="none" spc="0" normalizeH="0" baseline="0" dirty="0">
                          <a:solidFill>
                            <a:schemeClr val="tx1"/>
                          </a:solidFill>
                          <a:effectLst/>
                          <a:latin typeface="Roboto Light" panose="02000000000000000000" pitchFamily="2" charset="0"/>
                          <a:ea typeface="Roboto Light" panose="02000000000000000000" pitchFamily="2" charset="0"/>
                          <a:cs typeface="+mn-cs"/>
                          <a:sym typeface=""/>
                        </a:rPr>
                        <a:t>Βιδωτός σύνδεσμος </a:t>
                      </a:r>
                    </a:p>
                  </a:txBody>
                  <a:tcPr marL="90000"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solidFill>
                      <a:schemeClr val="bg1">
                        <a:lumMod val="95000"/>
                      </a:schemeClr>
                    </a:solidFill>
                  </a:tcPr>
                </a:tc>
                <a:tc>
                  <a:txBody>
                    <a:bodyPr/>
                    <a:lstStyle/>
                    <a:p>
                      <a:pPr marL="0" marR="0" lvl="0" indent="0" algn="ctr" defTabSz="1023967" rtl="0" eaLnBrk="1" fontAlgn="ctr" hangingPunct="1">
                        <a:lnSpc>
                          <a:spcPct val="100000"/>
                        </a:lnSpc>
                        <a:spcBef>
                          <a:spcPts val="0"/>
                        </a:spcBef>
                        <a:spcAft>
                          <a:spcPts val="0"/>
                        </a:spcAft>
                        <a:buFontTx/>
                        <a:buNone/>
                      </a:pPr>
                      <a:r>
                        <a:rPr lang="el" sz="1100" b="0" i="0" u="none" strike="noStrike" kern="1200" cap="none" spc="0" normalizeH="0" baseline="0">
                          <a:solidFill>
                            <a:schemeClr val="tx1"/>
                          </a:solidFill>
                          <a:effectLst/>
                          <a:latin typeface="Roboto Light" panose="02000000000000000000" pitchFamily="2" charset="0"/>
                          <a:ea typeface="Roboto Light" panose="02000000000000000000" pitchFamily="2" charset="0"/>
                          <a:cs typeface="+mn-cs"/>
                          <a:sym typeface=""/>
                        </a:rPr>
                        <a:t>61369</a:t>
                      </a:r>
                    </a:p>
                  </a:txBody>
                  <a:tcPr marL="9144" marR="9144" marT="9144" marB="9144"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tc>
                  <a:txBody>
                    <a:bodyPr/>
                    <a:lstStyle/>
                    <a:p>
                      <a:pPr marL="0" marR="0" lvl="0" indent="0" algn="ctr" defTabSz="1023967" rtl="0" eaLnBrk="1" fontAlgn="auto" hangingPunct="1">
                        <a:lnSpc>
                          <a:spcPct val="100000"/>
                        </a:lnSpc>
                        <a:spcBef>
                          <a:spcPts val="0"/>
                        </a:spcBef>
                        <a:spcAft>
                          <a:spcPts val="0"/>
                        </a:spcAft>
                        <a:buFontTx/>
                        <a:buNone/>
                      </a:pPr>
                      <a:r>
                        <a:rPr kumimoji="0" lang="el" sz="1100" b="1" i="0" u="none" strike="noStrike" kern="1200" cap="none" spc="0" normalizeH="0" baseline="0" dirty="0">
                          <a:ln>
                            <a:noFill/>
                          </a:ln>
                          <a:solidFill>
                            <a:srgbClr val="38AFD9"/>
                          </a:solidFill>
                          <a:effectLst/>
                          <a:uLnTx/>
                          <a:uFillTx/>
                          <a:latin typeface="Segoe MDL2 Assets" panose="050A0102010101010101" pitchFamily="18" charset="0"/>
                          <a:ea typeface="+mn-ea"/>
                          <a:cs typeface="+mn-cs"/>
                        </a:rPr>
                        <a:t></a:t>
                      </a:r>
                      <a:endParaRPr lang="el" sz="1100" b="1" i="0" u="none" strike="noStrike" kern="1200" cap="none" spc="0" normalizeH="0" baseline="0" noProof="0" dirty="0">
                        <a:solidFill>
                          <a:srgbClr val="38AFD9"/>
                        </a:solidFill>
                        <a:effectLst/>
                        <a:latin typeface="Roboto Black" panose="02000000000000000000" pitchFamily="2" charset="0"/>
                        <a:ea typeface="Roboto Black" panose="02000000000000000000" pitchFamily="2" charset="0"/>
                        <a:cs typeface="+mn-cs"/>
                        <a:sym typeface=""/>
                      </a:endParaRPr>
                    </a:p>
                  </a:txBody>
                  <a:tcPr marL="0" marR="0" marT="0" marB="0" anchor="ctr">
                    <a:lnT w="12700" cap="flat" cmpd="sng" algn="ctr">
                      <a:solidFill>
                        <a:schemeClr val="bg2">
                          <a:lumMod val="100000"/>
                        </a:schemeClr>
                      </a:solidFill>
                      <a:prstDash val="solid"/>
                      <a:round/>
                      <a:headEnd type="none" w="med" len="med"/>
                      <a:tailEnd type="none" w="med" len="med"/>
                    </a:lnT>
                    <a:lnB w="12700" cap="flat" cmpd="sng" algn="ctr">
                      <a:solidFill>
                        <a:schemeClr val="bg2">
                          <a:lumMod val="100000"/>
                        </a:schemeClr>
                      </a:solidFill>
                      <a:prstDash val="solid"/>
                      <a:round/>
                      <a:headEnd type="none" w="med" len="med"/>
                      <a:tailEnd type="none" w="med" len="med"/>
                    </a:lnB>
                  </a:tcPr>
                </a:tc>
                <a:extLst>
                  <a:ext uri="{0D108BD9-81ED-4DB2-BD59-A6C34878D82A}">
                    <a16:rowId xmlns:a16="http://schemas.microsoft.com/office/drawing/2014/main" val="3483008616"/>
                  </a:ext>
                </a:extLst>
              </a:tr>
            </a:tbl>
          </a:graphicData>
        </a:graphic>
      </p:graphicFrame>
      <p:sp>
        <p:nvSpPr>
          <p:cNvPr id="3" name="Pladsholder til tekst 2">
            <a:extLst>
              <a:ext uri="{FF2B5EF4-FFF2-40B4-BE49-F238E27FC236}">
                <a16:creationId xmlns:a16="http://schemas.microsoft.com/office/drawing/2014/main" id="{3F45FFFC-DBB3-E260-6210-CC53E26F5F70}"/>
              </a:ext>
            </a:extLst>
          </p:cNvPr>
          <p:cNvSpPr>
            <a:spLocks noGrp="1"/>
          </p:cNvSpPr>
          <p:nvPr>
            <p:ph type="body" sz="quarter" idx="14"/>
          </p:nvPr>
        </p:nvSpPr>
        <p:spPr>
          <a:xfrm>
            <a:off x="475521" y="448293"/>
            <a:ext cx="11235102" cy="376456"/>
          </a:xfrm>
        </p:spPr>
        <p:txBody>
          <a:bodyPr/>
          <a:lstStyle/>
          <a:p>
            <a:pPr algn="l" rtl="0"/>
            <a:r>
              <a:rPr lang="el" b="0" i="0" u="none" baseline="0" dirty="0"/>
              <a:t>Standard έκδοση συμπερ. αξεσουάρ </a:t>
            </a:r>
          </a:p>
          <a:p>
            <a:endParaRPr lang="el" noProof="0" dirty="0"/>
          </a:p>
        </p:txBody>
      </p:sp>
      <p:sp>
        <p:nvSpPr>
          <p:cNvPr id="4" name="Titel 3">
            <a:extLst>
              <a:ext uri="{FF2B5EF4-FFF2-40B4-BE49-F238E27FC236}">
                <a16:creationId xmlns:a16="http://schemas.microsoft.com/office/drawing/2014/main" id="{B9D0BA16-BBF5-AA2F-881B-1EA362CA91F7}"/>
              </a:ext>
            </a:extLst>
          </p:cNvPr>
          <p:cNvSpPr>
            <a:spLocks noGrp="1"/>
          </p:cNvSpPr>
          <p:nvPr>
            <p:ph type="title"/>
          </p:nvPr>
        </p:nvSpPr>
        <p:spPr>
          <a:xfrm>
            <a:off x="475521" y="154394"/>
            <a:ext cx="11233150" cy="388013"/>
          </a:xfrm>
        </p:spPr>
        <p:txBody>
          <a:bodyPr/>
          <a:lstStyle/>
          <a:p>
            <a:pPr algn="l" rtl="0"/>
            <a:r>
              <a:rPr lang="el" b="1" i="0" u="none" baseline="0" dirty="0"/>
              <a:t>MH30-50</a:t>
            </a:r>
          </a:p>
        </p:txBody>
      </p:sp>
      <p:sp>
        <p:nvSpPr>
          <p:cNvPr id="5" name="Pladsholder til sidefod 4">
            <a:extLst>
              <a:ext uri="{FF2B5EF4-FFF2-40B4-BE49-F238E27FC236}">
                <a16:creationId xmlns:a16="http://schemas.microsoft.com/office/drawing/2014/main" id="{667F572D-AB24-8754-91AD-FB92DA46DDA4}"/>
              </a:ext>
            </a:extLst>
          </p:cNvPr>
          <p:cNvSpPr>
            <a:spLocks noGrp="1"/>
          </p:cNvSpPr>
          <p:nvPr>
            <p:ph type="ftr" sz="quarter" idx="16"/>
          </p:nvPr>
        </p:nvSpPr>
        <p:spPr/>
        <p:txBody>
          <a:bodyPr/>
          <a:lstStyle/>
          <a:p>
            <a:pPr algn="l" rtl="0"/>
            <a:r>
              <a:rPr lang="el" b="0" i="0" u="none" baseline="0"/>
              <a:t>ΕΜΠΙΣΤΕΥΤΙΚΕΣ ΠΛΗΡΟΦΟΡΙΕΣ ΕΤΑΙΡΕΙΑΣ</a:t>
            </a:r>
          </a:p>
        </p:txBody>
      </p:sp>
      <p:sp>
        <p:nvSpPr>
          <p:cNvPr id="6" name="Pladsholder til slidenummer 5">
            <a:extLst>
              <a:ext uri="{FF2B5EF4-FFF2-40B4-BE49-F238E27FC236}">
                <a16:creationId xmlns:a16="http://schemas.microsoft.com/office/drawing/2014/main" id="{25ED1406-B3C3-12CD-4E1F-EBD5440BB0E0}"/>
              </a:ext>
            </a:extLst>
          </p:cNvPr>
          <p:cNvSpPr>
            <a:spLocks noGrp="1"/>
          </p:cNvSpPr>
          <p:nvPr>
            <p:ph type="sldNum" sz="quarter" idx="17"/>
          </p:nvPr>
        </p:nvSpPr>
        <p:spPr/>
        <p:txBody>
          <a:bodyPr/>
          <a:lstStyle/>
          <a:p>
            <a:pPr algn="l" rtl="0"/>
            <a:fld id="{6C385236-B7BA-4938-9EA6-6DEC8CA653D7}" type="slidenum">
              <a:rPr/>
              <a:pPr algn="l" rtl="0"/>
              <a:t>54</a:t>
            </a:fld>
            <a:endParaRPr lang="el" noProof="0" dirty="0"/>
          </a:p>
        </p:txBody>
      </p:sp>
    </p:spTree>
    <p:extLst>
      <p:ext uri="{BB962C8B-B14F-4D97-AF65-F5344CB8AC3E}">
        <p14:creationId xmlns:p14="http://schemas.microsoft.com/office/powerpoint/2010/main" val="31599160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72AB66-6D3A-2D97-84DC-FA279EE63E40}"/>
              </a:ext>
            </a:extLst>
          </p:cNvPr>
          <p:cNvSpPr>
            <a:spLocks noGrp="1"/>
          </p:cNvSpPr>
          <p:nvPr>
            <p:ph type="ftr" sz="quarter" idx="19"/>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63846301-A796-D795-73A9-738F534A1D73}"/>
              </a:ext>
            </a:extLst>
          </p:cNvPr>
          <p:cNvSpPr>
            <a:spLocks noGrp="1"/>
          </p:cNvSpPr>
          <p:nvPr>
            <p:ph type="sldNum" sz="quarter" idx="20"/>
          </p:nvPr>
        </p:nvSpPr>
        <p:spPr/>
        <p:txBody>
          <a:bodyPr/>
          <a:lstStyle/>
          <a:p>
            <a:pPr algn="l" rtl="0"/>
            <a:fld id="{6C385236-B7BA-4938-9EA6-6DEC8CA653D7}" type="slidenum">
              <a:rPr/>
              <a:pPr algn="l" rtl="0"/>
              <a:t>55</a:t>
            </a:fld>
            <a:endParaRPr lang="el" noProof="0" dirty="0"/>
          </a:p>
        </p:txBody>
      </p:sp>
      <p:sp>
        <p:nvSpPr>
          <p:cNvPr id="4" name="Text Placeholder 3">
            <a:extLst>
              <a:ext uri="{FF2B5EF4-FFF2-40B4-BE49-F238E27FC236}">
                <a16:creationId xmlns:a16="http://schemas.microsoft.com/office/drawing/2014/main" id="{42FD0DF5-890F-4F61-92E8-7508BC97ED46}"/>
              </a:ext>
            </a:extLst>
          </p:cNvPr>
          <p:cNvSpPr>
            <a:spLocks noGrp="1"/>
          </p:cNvSpPr>
          <p:nvPr>
            <p:ph type="body" sz="quarter" idx="14"/>
          </p:nvPr>
        </p:nvSpPr>
        <p:spPr/>
        <p:txBody>
          <a:bodyPr/>
          <a:lstStyle/>
          <a:p>
            <a:pPr algn="l" rtl="0"/>
            <a:r>
              <a:rPr lang="el" b="0" i="0" u="none" baseline="0" dirty="0"/>
              <a:t>Νέα συσκευασία αξεσουάρ /χρώματα που ταιριάζουν με τα μηχανήματα </a:t>
            </a:r>
          </a:p>
        </p:txBody>
      </p:sp>
      <p:sp>
        <p:nvSpPr>
          <p:cNvPr id="5" name="Title 4">
            <a:extLst>
              <a:ext uri="{FF2B5EF4-FFF2-40B4-BE49-F238E27FC236}">
                <a16:creationId xmlns:a16="http://schemas.microsoft.com/office/drawing/2014/main" id="{70114CD6-D4EC-A715-338E-15517B1826AA}"/>
              </a:ext>
            </a:extLst>
          </p:cNvPr>
          <p:cNvSpPr>
            <a:spLocks noGrp="1"/>
          </p:cNvSpPr>
          <p:nvPr>
            <p:ph type="title"/>
          </p:nvPr>
        </p:nvSpPr>
        <p:spPr/>
        <p:txBody>
          <a:bodyPr/>
          <a:lstStyle/>
          <a:p>
            <a:pPr algn="l" rtl="0"/>
            <a:r>
              <a:rPr lang="el" b="1" i="0" u="none" baseline="0"/>
              <a:t>PAC </a:t>
            </a:r>
          </a:p>
        </p:txBody>
      </p:sp>
      <p:pic>
        <p:nvPicPr>
          <p:cNvPr id="7" name="Billede 6">
            <a:extLst>
              <a:ext uri="{FF2B5EF4-FFF2-40B4-BE49-F238E27FC236}">
                <a16:creationId xmlns:a16="http://schemas.microsoft.com/office/drawing/2014/main" id="{682CE16B-92D3-8027-D46D-5B5432E6FCE0}"/>
              </a:ext>
            </a:extLst>
          </p:cNvPr>
          <p:cNvPicPr>
            <a:picLocks noChangeAspect="1"/>
          </p:cNvPicPr>
          <p:nvPr/>
        </p:nvPicPr>
        <p:blipFill>
          <a:blip r:embed="rId2" cstate="hqprint">
            <a:extLst>
              <a:ext uri="{28A0092B-C50C-407E-A947-70E740481C1C}">
                <a14:useLocalDpi xmlns:a14="http://schemas.microsoft.com/office/drawing/2010/main"/>
              </a:ext>
            </a:extLst>
          </a:blip>
          <a:srcRect t="-1742" b="3873"/>
          <a:stretch>
            <a:fillRect/>
          </a:stretch>
        </p:blipFill>
        <p:spPr>
          <a:xfrm>
            <a:off x="5354128" y="1962081"/>
            <a:ext cx="3204192" cy="2330633"/>
          </a:xfrm>
          <a:prstGeom prst="rect">
            <a:avLst/>
          </a:prstGeom>
        </p:spPr>
      </p:pic>
      <p:pic>
        <p:nvPicPr>
          <p:cNvPr id="13" name="Billede 12">
            <a:extLst>
              <a:ext uri="{FF2B5EF4-FFF2-40B4-BE49-F238E27FC236}">
                <a16:creationId xmlns:a16="http://schemas.microsoft.com/office/drawing/2014/main" id="{87783D72-F576-6601-912D-429B3167CB50}"/>
              </a:ext>
            </a:extLst>
          </p:cNvPr>
          <p:cNvPicPr>
            <a:picLocks noChangeAspect="1"/>
          </p:cNvPicPr>
          <p:nvPr/>
        </p:nvPicPr>
        <p:blipFill>
          <a:blip r:embed="rId3" cstate="hqprint">
            <a:extLst>
              <a:ext uri="{28A0092B-C50C-407E-A947-70E740481C1C}">
                <a14:useLocalDpi xmlns:a14="http://schemas.microsoft.com/office/drawing/2010/main"/>
              </a:ext>
            </a:extLst>
          </a:blip>
          <a:srcRect r="374"/>
          <a:stretch>
            <a:fillRect/>
          </a:stretch>
        </p:blipFill>
        <p:spPr>
          <a:xfrm>
            <a:off x="1139409" y="4752722"/>
            <a:ext cx="8930768" cy="571580"/>
          </a:xfrm>
          <a:prstGeom prst="rect">
            <a:avLst/>
          </a:prstGeom>
        </p:spPr>
      </p:pic>
      <p:pic>
        <p:nvPicPr>
          <p:cNvPr id="19" name="Billede 18">
            <a:extLst>
              <a:ext uri="{FF2B5EF4-FFF2-40B4-BE49-F238E27FC236}">
                <a16:creationId xmlns:a16="http://schemas.microsoft.com/office/drawing/2014/main" id="{DBBBC47E-E479-0CC0-D565-F35A9D0626F9}"/>
              </a:ext>
            </a:extLst>
          </p:cNvPr>
          <p:cNvPicPr>
            <a:picLocks noChangeAspect="1"/>
          </p:cNvPicPr>
          <p:nvPr/>
        </p:nvPicPr>
        <p:blipFill>
          <a:blip r:embed="rId4"/>
          <a:stretch>
            <a:fillRect/>
          </a:stretch>
        </p:blipFill>
        <p:spPr>
          <a:xfrm>
            <a:off x="1247570" y="1958629"/>
            <a:ext cx="2778353" cy="1845620"/>
          </a:xfrm>
          <a:prstGeom prst="rect">
            <a:avLst/>
          </a:prstGeom>
        </p:spPr>
      </p:pic>
    </p:spTree>
    <p:extLst>
      <p:ext uri="{BB962C8B-B14F-4D97-AF65-F5344CB8AC3E}">
        <p14:creationId xmlns:p14="http://schemas.microsoft.com/office/powerpoint/2010/main" val="149008781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E404D-ED15-E430-22F2-DB4720F2FF75}"/>
              </a:ext>
            </a:extLst>
          </p:cNvPr>
          <p:cNvSpPr txBox="1">
            <a:spLocks/>
          </p:cNvSpPr>
          <p:nvPr/>
        </p:nvSpPr>
        <p:spPr>
          <a:xfrm>
            <a:off x="7934325" y="0"/>
            <a:ext cx="4257674" cy="6283325"/>
          </a:xfrm>
          <a:prstGeom prst="rect">
            <a:avLst/>
          </a:prstGeom>
          <a:solidFill>
            <a:srgbClr val="EEEFF1"/>
          </a:solidFill>
        </p:spPr>
        <p:txBody>
          <a:bodyPr lIns="457200" tIns="2377440" rIns="457200" bIns="365760" anchor="t" anchorCtr="0"/>
          <a:lst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endParaRPr lang="el" noProof="0" dirty="0"/>
          </a:p>
        </p:txBody>
      </p:sp>
      <p:graphicFrame>
        <p:nvGraphicFramePr>
          <p:cNvPr id="10" name="Object 9" hidden="1">
            <a:extLst>
              <a:ext uri="{FF2B5EF4-FFF2-40B4-BE49-F238E27FC236}">
                <a16:creationId xmlns:a16="http://schemas.microsoft.com/office/drawing/2014/main" id="{36DFC7CC-3F4A-4013-910A-57B6B994CE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10" name="Object 9" hidden="1">
                        <a:extLst>
                          <a:ext uri="{FF2B5EF4-FFF2-40B4-BE49-F238E27FC236}">
                            <a16:creationId xmlns:a16="http://schemas.microsoft.com/office/drawing/2014/main" id="{36DFC7CC-3F4A-4013-910A-57B6B994CE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F1F8C585-E863-4938-A665-AACF65194011}"/>
              </a:ext>
            </a:extLst>
          </p:cNvPr>
          <p:cNvSpPr>
            <a:spLocks noGrp="1"/>
          </p:cNvSpPr>
          <p:nvPr>
            <p:ph type="ftr" sz="quarter" idx="24"/>
          </p:nvPr>
        </p:nvSpPr>
        <p:spPr/>
        <p:txBody>
          <a:bodyPr/>
          <a:lstStyle/>
          <a:p>
            <a:pPr algn="l" rtl="0"/>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42F289BF-9F49-45C1-B48A-411B243CFE09}"/>
              </a:ext>
            </a:extLst>
          </p:cNvPr>
          <p:cNvSpPr>
            <a:spLocks noGrp="1"/>
          </p:cNvSpPr>
          <p:nvPr>
            <p:ph type="sldNum" sz="quarter" idx="25"/>
          </p:nvPr>
        </p:nvSpPr>
        <p:spPr/>
        <p:txBody>
          <a:bodyPr/>
          <a:lstStyle/>
          <a:p>
            <a:pPr algn="l" rtl="0"/>
            <a:fld id="{6C385236-B7BA-4938-9EA6-6DEC8CA653D7}" type="slidenum">
              <a:rPr/>
              <a:pPr/>
              <a:t>6</a:t>
            </a:fld>
            <a:endParaRPr lang="el" noProof="0" dirty="0"/>
          </a:p>
        </p:txBody>
      </p:sp>
      <p:sp>
        <p:nvSpPr>
          <p:cNvPr id="13" name="TextBox 12">
            <a:extLst>
              <a:ext uri="{FF2B5EF4-FFF2-40B4-BE49-F238E27FC236}">
                <a16:creationId xmlns:a16="http://schemas.microsoft.com/office/drawing/2014/main" id="{8A0C04EF-C2B9-BA88-B625-A9A29BABB670}"/>
              </a:ext>
            </a:extLst>
          </p:cNvPr>
          <p:cNvSpPr txBox="1"/>
          <p:nvPr/>
        </p:nvSpPr>
        <p:spPr>
          <a:xfrm>
            <a:off x="478800" y="1192507"/>
            <a:ext cx="6862264" cy="107721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400" b="0" i="0" u="none" strike="noStrike" kern="1200" cap="none" spc="0" normalizeH="0" baseline="0" dirty="0">
                <a:ln>
                  <a:noFill/>
                </a:ln>
                <a:solidFill>
                  <a:srgbClr val="28313F"/>
                </a:solidFill>
                <a:effectLst/>
                <a:uLnTx/>
                <a:uFillTx/>
                <a:latin typeface="Roboto Light"/>
                <a:ea typeface="Roboto Light"/>
                <a:cs typeface="Roboto Light"/>
              </a:rPr>
              <a:t>Τα νέα επαγγελματικά χρώματα CMF έχουν ερευνηθεί, αναπτυχθεί και δοκιμαστεί εκτενώς, ώστε να επιτρέπουν μεγαλύτερη χρήση </a:t>
            </a:r>
            <a:r>
              <a:rPr lang="el" sz="1400" b="0" i="0" u="none" baseline="0" dirty="0">
                <a:solidFill>
                  <a:srgbClr val="28313F"/>
                </a:solidFill>
                <a:latin typeface="Roboto Light"/>
                <a:ea typeface="Roboto Light"/>
                <a:cs typeface="Roboto Light"/>
              </a:rPr>
              <a:t>μη πρωτογενών</a:t>
            </a:r>
            <a:r>
              <a:rPr kumimoji="0" lang="el" sz="1400" b="0" i="0" u="none" strike="noStrike" kern="1200" cap="none" spc="0" normalizeH="0" baseline="0" dirty="0">
                <a:ln>
                  <a:noFill/>
                </a:ln>
                <a:solidFill>
                  <a:srgbClr val="28313F"/>
                </a:solidFill>
                <a:effectLst/>
                <a:uLnTx/>
                <a:uFillTx/>
                <a:latin typeface="Roboto Light"/>
                <a:ea typeface="Roboto Light"/>
                <a:cs typeface="Roboto Light"/>
              </a:rPr>
              <a:t> και ανακυκλωμένων πλαστικών* (για την επίτευξη των στόχων μας στον τομέα της εταιρικής κοινωνικής ευθύνης), ενώ παράλληλα υποστηρίζουν την διαισθητική χρηστικότητα.  </a:t>
            </a:r>
          </a:p>
        </p:txBody>
      </p:sp>
      <p:grpSp>
        <p:nvGrpSpPr>
          <p:cNvPr id="14" name="Group 13">
            <a:extLst>
              <a:ext uri="{FF2B5EF4-FFF2-40B4-BE49-F238E27FC236}">
                <a16:creationId xmlns:a16="http://schemas.microsoft.com/office/drawing/2014/main" id="{3EF204BC-B1EC-741A-6336-8212442C566E}"/>
              </a:ext>
            </a:extLst>
          </p:cNvPr>
          <p:cNvGrpSpPr/>
          <p:nvPr/>
        </p:nvGrpSpPr>
        <p:grpSpPr>
          <a:xfrm>
            <a:off x="383411" y="2322203"/>
            <a:ext cx="6388959" cy="3947967"/>
            <a:chOff x="5929543" y="2157406"/>
            <a:chExt cx="7253212" cy="4482017"/>
          </a:xfrm>
        </p:grpSpPr>
        <p:sp>
          <p:nvSpPr>
            <p:cNvPr id="15" name="Rectangle 14">
              <a:extLst>
                <a:ext uri="{FF2B5EF4-FFF2-40B4-BE49-F238E27FC236}">
                  <a16:creationId xmlns:a16="http://schemas.microsoft.com/office/drawing/2014/main" id="{26ADDE98-57E2-18BB-1497-91E0492D694F}"/>
                </a:ext>
              </a:extLst>
            </p:cNvPr>
            <p:cNvSpPr/>
            <p:nvPr/>
          </p:nvSpPr>
          <p:spPr>
            <a:xfrm>
              <a:off x="10106256" y="2157406"/>
              <a:ext cx="3076499" cy="1065319"/>
            </a:xfrm>
            <a:prstGeom prst="rect">
              <a:avLst/>
            </a:prstGeom>
            <a:solidFill>
              <a:srgbClr val="3A4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7" name="Rectangle 16">
              <a:extLst>
                <a:ext uri="{FF2B5EF4-FFF2-40B4-BE49-F238E27FC236}">
                  <a16:creationId xmlns:a16="http://schemas.microsoft.com/office/drawing/2014/main" id="{FAD2F72C-F11C-D2DB-0672-32CECC56EEE7}"/>
                </a:ext>
              </a:extLst>
            </p:cNvPr>
            <p:cNvSpPr/>
            <p:nvPr/>
          </p:nvSpPr>
          <p:spPr>
            <a:xfrm>
              <a:off x="10096185" y="5574104"/>
              <a:ext cx="3076499" cy="1065319"/>
            </a:xfrm>
            <a:prstGeom prst="rect">
              <a:avLst/>
            </a:prstGeom>
            <a:solidFill>
              <a:srgbClr val="F47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8" name="Rectangle 17">
              <a:extLst>
                <a:ext uri="{FF2B5EF4-FFF2-40B4-BE49-F238E27FC236}">
                  <a16:creationId xmlns:a16="http://schemas.microsoft.com/office/drawing/2014/main" id="{40449AD1-A385-1182-0BDA-534205F8E1B1}"/>
                </a:ext>
              </a:extLst>
            </p:cNvPr>
            <p:cNvSpPr/>
            <p:nvPr/>
          </p:nvSpPr>
          <p:spPr>
            <a:xfrm>
              <a:off x="10106255" y="4433584"/>
              <a:ext cx="3066430" cy="1065319"/>
            </a:xfrm>
            <a:prstGeom prst="rect">
              <a:avLst/>
            </a:prstGeom>
            <a:solidFill>
              <a:srgbClr val="5FC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19" name="Rectangle 18">
              <a:extLst>
                <a:ext uri="{FF2B5EF4-FFF2-40B4-BE49-F238E27FC236}">
                  <a16:creationId xmlns:a16="http://schemas.microsoft.com/office/drawing/2014/main" id="{63496403-F379-CA5D-D3A9-A852BB3C6E96}"/>
                </a:ext>
              </a:extLst>
            </p:cNvPr>
            <p:cNvSpPr/>
            <p:nvPr/>
          </p:nvSpPr>
          <p:spPr>
            <a:xfrm>
              <a:off x="10106255" y="3293065"/>
              <a:ext cx="3066431" cy="1065319"/>
            </a:xfrm>
            <a:prstGeom prst="rect">
              <a:avLst/>
            </a:prstGeom>
            <a:solidFill>
              <a:srgbClr val="619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 sz="1800" b="0" i="0" u="none" strike="noStrike" kern="1200" cap="none" spc="0" normalizeH="0" baseline="0" noProof="0" dirty="0">
                <a:ln>
                  <a:noFill/>
                </a:ln>
                <a:solidFill>
                  <a:prstClr val="white"/>
                </a:solidFill>
                <a:effectLst/>
                <a:uLnTx/>
                <a:uFillTx/>
                <a:latin typeface="Roboto Light"/>
                <a:ea typeface="+mn-ea"/>
                <a:cs typeface="+mn-cs"/>
              </a:endParaRPr>
            </a:p>
          </p:txBody>
        </p:sp>
        <p:sp>
          <p:nvSpPr>
            <p:cNvPr id="20" name="TextBox 19">
              <a:extLst>
                <a:ext uri="{FF2B5EF4-FFF2-40B4-BE49-F238E27FC236}">
                  <a16:creationId xmlns:a16="http://schemas.microsoft.com/office/drawing/2014/main" id="{7F4BEA95-01B9-7F28-BD11-7A3D20F862E5}"/>
                </a:ext>
              </a:extLst>
            </p:cNvPr>
            <p:cNvSpPr txBox="1"/>
            <p:nvPr/>
          </p:nvSpPr>
          <p:spPr>
            <a:xfrm>
              <a:off x="5929545" y="2263607"/>
              <a:ext cx="3566534" cy="733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Κύριο χρώμα σώματος προϊόντος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Light" panose="02000000000000000000" pitchFamily="2" charset="0"/>
                  <a:ea typeface="Roboto Light" panose="02000000000000000000" pitchFamily="2" charset="0"/>
                  <a:cs typeface="+mn-cs"/>
                </a:rPr>
                <a:t>Αυτό είναι το κύριο χρώμα προϊόντος που χρησιμοποιείται σε όλα τα κύρια μέρη.</a:t>
              </a:r>
            </a:p>
          </p:txBody>
        </p:sp>
        <p:sp>
          <p:nvSpPr>
            <p:cNvPr id="21" name="TextBox 20">
              <a:extLst>
                <a:ext uri="{FF2B5EF4-FFF2-40B4-BE49-F238E27FC236}">
                  <a16:creationId xmlns:a16="http://schemas.microsoft.com/office/drawing/2014/main" id="{AE5D1189-CC5A-FC74-4D8D-58FA6DDD4A52}"/>
                </a:ext>
              </a:extLst>
            </p:cNvPr>
            <p:cNvSpPr txBox="1"/>
            <p:nvPr/>
          </p:nvSpPr>
          <p:spPr>
            <a:xfrm>
              <a:off x="5929544" y="4358384"/>
              <a:ext cx="3780491" cy="943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Χρώμα χειρισμού σημείων αφής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Light" panose="02000000000000000000" pitchFamily="2" charset="0"/>
                  <a:ea typeface="Roboto Light" panose="02000000000000000000" pitchFamily="2" charset="0"/>
                  <a:cs typeface="+mn-cs"/>
                </a:rPr>
                <a:t>Διακόπτες, κουμπιά, καπάκια, λαβές. Κάθε μέρος με αυτό το χρώμα χρειάζεται για την αλληλεπίδραση, για τον αποτελεσματικό χειρισμό του μηχανήματος.</a:t>
              </a:r>
            </a:p>
          </p:txBody>
        </p:sp>
        <p:sp>
          <p:nvSpPr>
            <p:cNvPr id="22" name="TextBox 21">
              <a:extLst>
                <a:ext uri="{FF2B5EF4-FFF2-40B4-BE49-F238E27FC236}">
                  <a16:creationId xmlns:a16="http://schemas.microsoft.com/office/drawing/2014/main" id="{149396B4-2460-8451-2FB7-4D89FFDDD71C}"/>
                </a:ext>
              </a:extLst>
            </p:cNvPr>
            <p:cNvSpPr txBox="1"/>
            <p:nvPr/>
          </p:nvSpPr>
          <p:spPr>
            <a:xfrm>
              <a:off x="5929543" y="3091963"/>
              <a:ext cx="3780492" cy="733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Χρώμα για την εργονομία / τα χαρακτηριστικά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dirty="0">
                  <a:ln>
                    <a:noFill/>
                  </a:ln>
                  <a:solidFill>
                    <a:srgbClr val="28313F"/>
                  </a:solidFill>
                  <a:effectLst/>
                  <a:uLnTx/>
                  <a:uFillTx/>
                  <a:latin typeface="Roboto Light" panose="02000000000000000000" pitchFamily="2" charset="0"/>
                  <a:ea typeface="Roboto Light" panose="02000000000000000000" pitchFamily="2" charset="0"/>
                  <a:cs typeface="+mn-cs"/>
                </a:rPr>
                <a:t>Ένα χρώμα που τονίζει τις εργονομικές περιοχές (π.χ. λαβή) και τα ειδικά χαρακτηριστικά και USP του προϊόντος.</a:t>
              </a:r>
            </a:p>
          </p:txBody>
        </p:sp>
        <p:sp>
          <p:nvSpPr>
            <p:cNvPr id="23" name="TextBox 22">
              <a:extLst>
                <a:ext uri="{FF2B5EF4-FFF2-40B4-BE49-F238E27FC236}">
                  <a16:creationId xmlns:a16="http://schemas.microsoft.com/office/drawing/2014/main" id="{743A28BE-81F2-F3EA-BF95-B7361F2D69D8}"/>
                </a:ext>
              </a:extLst>
            </p:cNvPr>
            <p:cNvSpPr txBox="1"/>
            <p:nvPr/>
          </p:nvSpPr>
          <p:spPr>
            <a:xfrm>
              <a:off x="5929544" y="5553527"/>
              <a:ext cx="3566535" cy="9434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Χρώμα για την ασφάλεια / το σέρβις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2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Τα μέρη με αυτό το χρώμα υποδεικνύουν στοιχεία ασφαλείας (π.χ. καλώδια φόρτισης, κουμπιά αναστροφής) και σημεία σέρβις.</a:t>
              </a:r>
            </a:p>
          </p:txBody>
        </p:sp>
      </p:grpSp>
      <p:sp>
        <p:nvSpPr>
          <p:cNvPr id="24" name="Title 18">
            <a:extLst>
              <a:ext uri="{FF2B5EF4-FFF2-40B4-BE49-F238E27FC236}">
                <a16:creationId xmlns:a16="http://schemas.microsoft.com/office/drawing/2014/main" id="{EC7DDE3C-25E1-00E9-1A8A-16BDC5672DB5}"/>
              </a:ext>
            </a:extLst>
          </p:cNvPr>
          <p:cNvSpPr txBox="1">
            <a:spLocks/>
          </p:cNvSpPr>
          <p:nvPr/>
        </p:nvSpPr>
        <p:spPr>
          <a:xfrm>
            <a:off x="477473" y="324827"/>
            <a:ext cx="11233150" cy="388013"/>
          </a:xfrm>
          <a:prstGeom prst="rect">
            <a:avLst/>
          </a:prstGeom>
        </p:spPr>
        <p:txBody>
          <a:bodyPr vert="horz" lIns="0" tIns="0" rIns="0" bIns="0" rtlCol="0" anchor="t">
            <a:noAutofit/>
          </a:bodyPr>
          <a:lst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a:lstStyle>
          <a:p>
            <a:pPr marL="0" marR="0" lvl="0" indent="0" algn="l" defTabSz="1023967" rtl="0" eaLnBrk="1" fontAlgn="auto" latinLnBrk="0" hangingPunct="1">
              <a:lnSpc>
                <a:spcPts val="3100"/>
              </a:lnSpc>
              <a:spcBef>
                <a:spcPct val="0"/>
              </a:spcBef>
              <a:spcAft>
                <a:spcPts val="400"/>
              </a:spcAft>
              <a:buClrTx/>
              <a:buSzTx/>
              <a:buFontTx/>
              <a:buNone/>
              <a:tabLst>
                <a:tab pos="989013" algn="l"/>
              </a:tabLst>
              <a:defRPr/>
            </a:pPr>
            <a:r>
              <a:rPr kumimoji="0" lang="el" sz="2800" b="1" i="0" u="none"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Επαγγελματική στρατηγική χρωμάτων </a:t>
            </a:r>
            <a:r>
              <a:rPr lang="el" b="1" i="0" u="none" baseline="0" dirty="0">
                <a:solidFill>
                  <a:prstClr val="black"/>
                </a:solidFill>
                <a:latin typeface="Roboto" panose="02000000000000000000" pitchFamily="2" charset="0"/>
                <a:ea typeface="Roboto" panose="02000000000000000000" pitchFamily="2" charset="0"/>
                <a:cs typeface="Roboto" panose="02000000000000000000" pitchFamily="2" charset="0"/>
              </a:rPr>
              <a:t>C</a:t>
            </a:r>
            <a:r>
              <a:rPr kumimoji="0" lang="el" sz="2800" b="1" i="0" u="none" strike="noStrike" kern="1200" cap="none" spc="0" normalizeH="0" baseline="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MF επόμενης γενιάς</a:t>
            </a:r>
          </a:p>
        </p:txBody>
      </p:sp>
      <p:sp>
        <p:nvSpPr>
          <p:cNvPr id="25" name="Text Placeholder 2">
            <a:extLst>
              <a:ext uri="{FF2B5EF4-FFF2-40B4-BE49-F238E27FC236}">
                <a16:creationId xmlns:a16="http://schemas.microsoft.com/office/drawing/2014/main" id="{BA364BAE-81CC-0E46-D392-9F55C5F864B6}"/>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 sz="1800" b="0" i="0" u="none" strike="noStrike" kern="1200" cap="none" spc="0" normalizeH="0" baseline="0">
                <a:ln>
                  <a:noFill/>
                </a:ln>
                <a:solidFill>
                  <a:prstClr val="black"/>
                </a:solidFill>
                <a:effectLst/>
                <a:uLnTx/>
                <a:uFillTx/>
                <a:latin typeface="Roboto Light"/>
                <a:ea typeface="+mn-ea"/>
                <a:cs typeface="+mn-cs"/>
              </a:rPr>
              <a:t>Επαγγελματική παλέτα χρωμάτων</a:t>
            </a:r>
          </a:p>
        </p:txBody>
      </p:sp>
      <p:sp>
        <p:nvSpPr>
          <p:cNvPr id="3" name="TextBox 2">
            <a:extLst>
              <a:ext uri="{FF2B5EF4-FFF2-40B4-BE49-F238E27FC236}">
                <a16:creationId xmlns:a16="http://schemas.microsoft.com/office/drawing/2014/main" id="{F00F6711-04D9-FD90-2CB2-CA699A153305}"/>
              </a:ext>
            </a:extLst>
          </p:cNvPr>
          <p:cNvSpPr txBox="1"/>
          <p:nvPr/>
        </p:nvSpPr>
        <p:spPr>
          <a:xfrm>
            <a:off x="7104616" y="6443539"/>
            <a:ext cx="6862264"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 sz="105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*Η σειρά MH δεν θα είναι διαθέσιμη σε ανακυκλωμένο πλαστικό </a:t>
            </a:r>
          </a:p>
        </p:txBody>
      </p:sp>
      <p:pic>
        <p:nvPicPr>
          <p:cNvPr id="7" name="Picture 6" descr="A machine with wheels and a handle&#10;&#10;AI-generated content may be incorrect.">
            <a:extLst>
              <a:ext uri="{FF2B5EF4-FFF2-40B4-BE49-F238E27FC236}">
                <a16:creationId xmlns:a16="http://schemas.microsoft.com/office/drawing/2014/main" id="{6762C48B-DF34-3C14-C4F4-3BF8FA631DB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41064" y="891772"/>
            <a:ext cx="5510697" cy="5812971"/>
          </a:xfrm>
          <a:prstGeom prst="rect">
            <a:avLst/>
          </a:prstGeom>
        </p:spPr>
      </p:pic>
    </p:spTree>
    <p:extLst>
      <p:ext uri="{BB962C8B-B14F-4D97-AF65-F5344CB8AC3E}">
        <p14:creationId xmlns:p14="http://schemas.microsoft.com/office/powerpoint/2010/main" val="320781630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0D34-4E24-D134-9CA4-767388B114A5}"/>
              </a:ext>
            </a:extLst>
          </p:cNvPr>
          <p:cNvSpPr>
            <a:spLocks noGrp="1"/>
          </p:cNvSpPr>
          <p:nvPr>
            <p:ph type="ctrTitle"/>
          </p:nvPr>
        </p:nvSpPr>
        <p:spPr/>
        <p:txBody>
          <a:bodyPr/>
          <a:lstStyle/>
          <a:p>
            <a:pPr algn="l" rtl="0"/>
            <a:r>
              <a:rPr lang="el" b="1" i="0" u="none" baseline="0"/>
              <a:t>3</a:t>
            </a:r>
          </a:p>
        </p:txBody>
      </p:sp>
      <p:sp>
        <p:nvSpPr>
          <p:cNvPr id="3" name="Text Placeholder 2">
            <a:extLst>
              <a:ext uri="{FF2B5EF4-FFF2-40B4-BE49-F238E27FC236}">
                <a16:creationId xmlns:a16="http://schemas.microsoft.com/office/drawing/2014/main" id="{9AD06C49-D125-91FB-C810-124BCBE6A0EF}"/>
              </a:ext>
            </a:extLst>
          </p:cNvPr>
          <p:cNvSpPr>
            <a:spLocks noGrp="1"/>
          </p:cNvSpPr>
          <p:nvPr>
            <p:ph type="body" sz="quarter" idx="13"/>
          </p:nvPr>
        </p:nvSpPr>
        <p:spPr/>
        <p:txBody>
          <a:bodyPr/>
          <a:lstStyle/>
          <a:p>
            <a:pPr algn="l" rtl="0"/>
            <a:r>
              <a:rPr lang="el" b="0" i="0" u="none" baseline="0"/>
              <a:t>Τομείς </a:t>
            </a:r>
          </a:p>
          <a:p>
            <a:endParaRPr lang="el" noProof="0" dirty="0"/>
          </a:p>
        </p:txBody>
      </p:sp>
      <p:sp>
        <p:nvSpPr>
          <p:cNvPr id="4" name="Footer Placeholder 3">
            <a:extLst>
              <a:ext uri="{FF2B5EF4-FFF2-40B4-BE49-F238E27FC236}">
                <a16:creationId xmlns:a16="http://schemas.microsoft.com/office/drawing/2014/main" id="{5847F623-4BC1-E7F5-DBC7-453BF048C7BE}"/>
              </a:ext>
            </a:extLst>
          </p:cNvPr>
          <p:cNvSpPr>
            <a:spLocks noGrp="1"/>
          </p:cNvSpPr>
          <p:nvPr>
            <p:ph type="ftr" sz="quarter" idx="15"/>
          </p:nvPr>
        </p:nvSpPr>
        <p:spPr/>
        <p:txBody>
          <a:bodyPr/>
          <a:lstStyle/>
          <a:p>
            <a:pPr algn="l" rtl="0"/>
            <a:r>
              <a:rPr lang="el" b="0" i="0" u="none" baseline="0"/>
              <a:t>ΕΜΠΙΣΤΕΥΤΙΚΕΣ ΠΛΗΡΟΦΟΡΙΕΣ ΕΤΑΙΡΕΙΑΣ</a:t>
            </a:r>
          </a:p>
        </p:txBody>
      </p:sp>
      <p:sp>
        <p:nvSpPr>
          <p:cNvPr id="5" name="Slide Number Placeholder 4">
            <a:extLst>
              <a:ext uri="{FF2B5EF4-FFF2-40B4-BE49-F238E27FC236}">
                <a16:creationId xmlns:a16="http://schemas.microsoft.com/office/drawing/2014/main" id="{705DFE04-FC88-67E4-C2E5-AEA0B67EACF9}"/>
              </a:ext>
            </a:extLst>
          </p:cNvPr>
          <p:cNvSpPr>
            <a:spLocks noGrp="1"/>
          </p:cNvSpPr>
          <p:nvPr>
            <p:ph type="sldNum" sz="quarter" idx="16"/>
          </p:nvPr>
        </p:nvSpPr>
        <p:spPr/>
        <p:txBody>
          <a:bodyPr/>
          <a:lstStyle/>
          <a:p>
            <a:pPr algn="l" rtl="0"/>
            <a:fld id="{6C385236-B7BA-4938-9EA6-6DEC8CA653D7}" type="slidenum">
              <a:rPr/>
              <a:pPr/>
              <a:t>7</a:t>
            </a:fld>
            <a:endParaRPr lang="el" noProof="0" dirty="0"/>
          </a:p>
        </p:txBody>
      </p:sp>
    </p:spTree>
    <p:extLst>
      <p:ext uri="{BB962C8B-B14F-4D97-AF65-F5344CB8AC3E}">
        <p14:creationId xmlns:p14="http://schemas.microsoft.com/office/powerpoint/2010/main" val="196919650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C671-F308-FE0E-C36A-45C2BF5EEE9E}"/>
            </a:ext>
          </a:extLst>
        </p:cNvPr>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C0FB0DD-6314-8036-A704-FF109C3654D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10" name="Object 9" hidden="1">
                        <a:extLst>
                          <a:ext uri="{FF2B5EF4-FFF2-40B4-BE49-F238E27FC236}">
                            <a16:creationId xmlns:a16="http://schemas.microsoft.com/office/drawing/2014/main" id="{0C0FB0DD-6314-8036-A704-FF109C3654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A08888B5-E630-AB4F-6BD9-BE9725613B1E}"/>
              </a:ext>
            </a:extLst>
          </p:cNvPr>
          <p:cNvSpPr>
            <a:spLocks noGrp="1"/>
          </p:cNvSpPr>
          <p:nvPr>
            <p:ph type="ftr" sz="quarter" idx="24"/>
          </p:nvPr>
        </p:nvSpPr>
        <p:spPr/>
        <p:txBody>
          <a:bodyPr/>
          <a:lstStyle/>
          <a:p>
            <a:pPr algn="l" rtl="0"/>
            <a:r>
              <a:rPr lang="el" b="0" i="0" u="none" baseline="0"/>
              <a:t>ΕΜΠΙΣΤΕΥΤΙΚΕΣ ΠΛΗΡΟΦΟΡΙΕΣ ΕΤΑΙΡΕΙΑΣ</a:t>
            </a:r>
          </a:p>
        </p:txBody>
      </p:sp>
      <p:sp>
        <p:nvSpPr>
          <p:cNvPr id="6" name="Slide Number Placeholder 5">
            <a:extLst>
              <a:ext uri="{FF2B5EF4-FFF2-40B4-BE49-F238E27FC236}">
                <a16:creationId xmlns:a16="http://schemas.microsoft.com/office/drawing/2014/main" id="{3FBF5899-313D-BF34-996B-E575EC262E23}"/>
              </a:ext>
            </a:extLst>
          </p:cNvPr>
          <p:cNvSpPr>
            <a:spLocks noGrp="1"/>
          </p:cNvSpPr>
          <p:nvPr>
            <p:ph type="sldNum" sz="quarter" idx="25"/>
          </p:nvPr>
        </p:nvSpPr>
        <p:spPr/>
        <p:txBody>
          <a:bodyPr/>
          <a:lstStyle/>
          <a:p>
            <a:pPr algn="l" rtl="0"/>
            <a:fld id="{6C385236-B7BA-4938-9EA6-6DEC8CA653D7}" type="slidenum">
              <a:rPr/>
              <a:pPr/>
              <a:t>8</a:t>
            </a:fld>
            <a:endParaRPr lang="el" noProof="0" dirty="0"/>
          </a:p>
        </p:txBody>
      </p:sp>
      <p:sp>
        <p:nvSpPr>
          <p:cNvPr id="8" name="Title 7">
            <a:extLst>
              <a:ext uri="{FF2B5EF4-FFF2-40B4-BE49-F238E27FC236}">
                <a16:creationId xmlns:a16="http://schemas.microsoft.com/office/drawing/2014/main" id="{9665F8DF-4290-E7EB-F7C8-BBD9F97242D3}"/>
              </a:ext>
            </a:extLst>
          </p:cNvPr>
          <p:cNvSpPr>
            <a:spLocks noGrp="1"/>
          </p:cNvSpPr>
          <p:nvPr>
            <p:ph type="title"/>
          </p:nvPr>
        </p:nvSpPr>
        <p:spPr>
          <a:xfrm>
            <a:off x="478800" y="493200"/>
            <a:ext cx="5762623" cy="388013"/>
          </a:xfrm>
        </p:spPr>
        <p:txBody>
          <a:bodyPr vert="horz"/>
          <a:lstStyle/>
          <a:p>
            <a:pPr algn="l" rtl="0"/>
            <a:r>
              <a:rPr lang="el" b="1" i="0" u="none" baseline="0"/>
              <a:t>Τομείς στόχοι</a:t>
            </a:r>
            <a:endParaRPr lang="el" sz="1800" noProof="0" dirty="0">
              <a:latin typeface="+mn-lt"/>
            </a:endParaRPr>
          </a:p>
        </p:txBody>
      </p:sp>
      <p:sp>
        <p:nvSpPr>
          <p:cNvPr id="4" name="Text Placeholder 2">
            <a:extLst>
              <a:ext uri="{FF2B5EF4-FFF2-40B4-BE49-F238E27FC236}">
                <a16:creationId xmlns:a16="http://schemas.microsoft.com/office/drawing/2014/main" id="{4667D820-D842-7A7A-B43C-8E79CBAF8739}"/>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2396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l" sz="1800" b="0" i="0" u="none" strike="noStrike" kern="1200" cap="none" spc="0" normalizeH="0" baseline="0">
                <a:ln>
                  <a:noFill/>
                </a:ln>
                <a:solidFill>
                  <a:prstClr val="black"/>
                </a:solidFill>
                <a:effectLst/>
                <a:uLnTx/>
                <a:uFillTx/>
                <a:latin typeface="Roboto Light"/>
                <a:ea typeface="+mn-ea"/>
                <a:cs typeface="+mn-cs"/>
              </a:rPr>
              <a:t>Εφαρμογές</a:t>
            </a:r>
          </a:p>
        </p:txBody>
      </p:sp>
      <p:sp>
        <p:nvSpPr>
          <p:cNvPr id="7" name="TextBox 6">
            <a:extLst>
              <a:ext uri="{FF2B5EF4-FFF2-40B4-BE49-F238E27FC236}">
                <a16:creationId xmlns:a16="http://schemas.microsoft.com/office/drawing/2014/main" id="{01D60540-3BC6-8FBA-1153-09EC99AB7B91}"/>
              </a:ext>
            </a:extLst>
          </p:cNvPr>
          <p:cNvSpPr txBox="1"/>
          <p:nvPr/>
        </p:nvSpPr>
        <p:spPr>
          <a:xfrm>
            <a:off x="475521" y="1419951"/>
            <a:ext cx="6254780" cy="2970044"/>
          </a:xfrm>
          <a:prstGeom prst="rect">
            <a:avLst/>
          </a:prstGeom>
          <a:noFill/>
        </p:spPr>
        <p:txBody>
          <a:bodyPr wrap="square" lIns="0" tIns="0" rIns="0" bIns="0" rtlCol="0">
            <a:spAutoFit/>
          </a:bodyPr>
          <a:lstStyle/>
          <a:p>
            <a:pPr marR="0" lvl="0" indent="0" algn="l" defTabSz="914400" rtl="0" eaLnBrk="1" fontAlgn="auto" latinLnBrk="0" hangingPunct="1">
              <a:lnSpc>
                <a:spcPct val="100000"/>
              </a:lnSpc>
              <a:spcBef>
                <a:spcPts val="336"/>
              </a:spcBef>
              <a:spcAft>
                <a:spcPts val="0"/>
              </a:spcAft>
              <a:buClrTx/>
              <a:buSzTx/>
              <a:buFontTx/>
              <a:buNone/>
              <a:tabLst/>
              <a:defRPr/>
            </a:pPr>
            <a:r>
              <a:rPr kumimoji="0" lang="el" sz="1400" b="0"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Βασικοί στοχευόμενοι </a:t>
            </a:r>
            <a:r>
              <a:rPr lang="el" sz="1400" b="0" i="0" u="none" baseline="0">
                <a:solidFill>
                  <a:srgbClr val="28313F"/>
                </a:solidFill>
                <a:latin typeface="Roboto Bold" panose="02000000000000000000" pitchFamily="2" charset="0"/>
                <a:ea typeface="Roboto Bold" panose="02000000000000000000" pitchFamily="2" charset="0"/>
                <a:cs typeface="Roboto Bold" panose="02000000000000000000" pitchFamily="2" charset="0"/>
              </a:rPr>
              <a:t>τ</a:t>
            </a:r>
            <a:r>
              <a:rPr kumimoji="0" lang="el" sz="1400" b="0"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ομείς</a:t>
            </a:r>
          </a:p>
          <a:p>
            <a:pPr marL="180000" indent="-180000" algn="l" defTabSz="914400" rtl="0">
              <a:spcBef>
                <a:spcPts val="336"/>
              </a:spcBef>
              <a:buFont typeface="Arial" panose="020B0604020202020204" pitchFamily="34" charset="0"/>
              <a:buChar char="•"/>
              <a:defRPr/>
            </a:pPr>
            <a:r>
              <a:rPr lang="el" sz="1400" b="0" i="0" u="none" baseline="0">
                <a:solidFill>
                  <a:srgbClr val="28313F"/>
                </a:solidFill>
                <a:latin typeface="Roboto Light" panose="02000000000000000000" pitchFamily="2" charset="0"/>
                <a:ea typeface="Roboto Light" panose="02000000000000000000" pitchFamily="2" charset="0"/>
                <a:cs typeface="Roboto Light" panose="02000000000000000000" pitchFamily="2" charset="0"/>
              </a:rPr>
              <a:t>Βιομηχανία</a:t>
            </a:r>
          </a:p>
          <a:p>
            <a:pPr marL="180000" indent="-180000" algn="l" defTabSz="914400" rtl="0">
              <a:spcBef>
                <a:spcPts val="336"/>
              </a:spcBef>
              <a:buFont typeface="Arial" panose="020B0604020202020204" pitchFamily="34" charset="0"/>
              <a:buChar char="•"/>
              <a:defRPr/>
            </a:pPr>
            <a:r>
              <a:rPr lang="el" sz="1400" b="0" i="0" u="none" baseline="0">
                <a:solidFill>
                  <a:srgbClr val="28313F"/>
                </a:solidFill>
                <a:latin typeface="Roboto Light" panose="02000000000000000000" pitchFamily="2" charset="0"/>
                <a:ea typeface="Roboto Light" panose="02000000000000000000" pitchFamily="2" charset="0"/>
                <a:cs typeface="Roboto Light" panose="02000000000000000000" pitchFamily="2" charset="0"/>
              </a:rPr>
              <a:t>Κλάδος αυτοκινήτων</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Γεωργία </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Οικοδομική και κατασκευές</a:t>
            </a:r>
          </a:p>
          <a:p>
            <a:pPr marL="198000" marR="0" lvl="0" indent="0" algn="l" defTabSz="914400" rtl="0" eaLnBrk="1" fontAlgn="auto" latinLnBrk="0" hangingPunct="1">
              <a:lnSpc>
                <a:spcPct val="100000"/>
              </a:lnSpc>
              <a:spcBef>
                <a:spcPts val="336"/>
              </a:spcBef>
              <a:spcAft>
                <a:spcPts val="0"/>
              </a:spcAft>
              <a:buClrTx/>
              <a:buSzTx/>
              <a:buFontTx/>
              <a:buNone/>
              <a:tabLst/>
              <a:defRPr/>
            </a:pPr>
            <a:endParaRPr lang="el" sz="1400" noProof="0" dirty="0">
              <a:solidFill>
                <a:srgbClr val="28313F"/>
              </a:solidFill>
              <a:latin typeface="Roboto Light" panose="02000000000000000000" pitchFamily="2" charset="0"/>
              <a:ea typeface="Roboto Light" panose="02000000000000000000" pitchFamily="2" charset="0"/>
            </a:endParaRPr>
          </a:p>
          <a:p>
            <a:pPr marR="0" lvl="0" indent="0" algn="l" defTabSz="914400" rtl="0" eaLnBrk="1" fontAlgn="auto" latinLnBrk="0" hangingPunct="1">
              <a:lnSpc>
                <a:spcPct val="100000"/>
              </a:lnSpc>
              <a:spcBef>
                <a:spcPts val="336"/>
              </a:spcBef>
              <a:spcAft>
                <a:spcPts val="0"/>
              </a:spcAft>
              <a:buClrTx/>
              <a:buSzTx/>
              <a:buFontTx/>
              <a:buNone/>
              <a:tabLst/>
              <a:defRPr/>
            </a:pPr>
            <a:r>
              <a:rPr kumimoji="0" lang="el" sz="1400" b="0" i="0" u="none" strike="noStrike" kern="1200" cap="none" spc="0" normalizeH="0" baseline="0">
                <a:ln>
                  <a:noFill/>
                </a:ln>
                <a:solidFill>
                  <a:srgbClr val="28313F"/>
                </a:solidFill>
                <a:effectLst/>
                <a:uLnTx/>
                <a:uFillTx/>
                <a:latin typeface="Roboto Bold" panose="02000000000000000000" pitchFamily="2" charset="0"/>
                <a:ea typeface="Roboto Bold" panose="02000000000000000000" pitchFamily="2" charset="0"/>
                <a:cs typeface="Roboto Bold" panose="02000000000000000000" pitchFamily="2" charset="0"/>
              </a:rPr>
              <a:t>Βασικές εφαρμογές και JTBD </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Καθαρισμός οχημάτων</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Καθαρισμός εξοπλισμού </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Επιφάνειες</a:t>
            </a:r>
          </a:p>
          <a:p>
            <a:pPr marL="180000" marR="0" lvl="0" indent="-180000" algn="l" defTabSz="914400" rtl="0" eaLnBrk="1" fontAlgn="auto" latinLnBrk="0" hangingPunct="1">
              <a:lnSpc>
                <a:spcPct val="100000"/>
              </a:lnSpc>
              <a:spcBef>
                <a:spcPts val="336"/>
              </a:spcBef>
              <a:spcAft>
                <a:spcPts val="0"/>
              </a:spcAft>
              <a:buClrTx/>
              <a:buSzTx/>
              <a:buFont typeface="Arial" panose="020B0604020202020204" pitchFamily="34" charset="0"/>
              <a:buChar char="•"/>
              <a:tabLst/>
              <a:defRPr/>
            </a:pPr>
            <a:r>
              <a:rPr kumimoji="0" lang="el" sz="1400" b="0" i="0" u="none" strike="noStrike" kern="1200" cap="none" spc="0" normalizeH="0" baseline="0">
                <a:ln>
                  <a:noFill/>
                </a:ln>
                <a:solidFill>
                  <a:srgbClr val="28313F"/>
                </a:solidFill>
                <a:effectLst/>
                <a:uLnTx/>
                <a:uFillTx/>
                <a:latin typeface="Roboto Light" panose="02000000000000000000" pitchFamily="2" charset="0"/>
                <a:ea typeface="Roboto Light" panose="02000000000000000000" pitchFamily="2" charset="0"/>
                <a:cs typeface="+mn-cs"/>
              </a:rPr>
              <a:t>Εργασίες καθαρισμού που περιλαμβάνουν την απομάκρυνση λαδιών, γράσων, λιπών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 sz="1400" b="0" i="0" u="none" strike="noStrike" kern="1200" cap="none" spc="0" normalizeH="0" baseline="0" noProof="0" dirty="0">
              <a:ln>
                <a:noFill/>
              </a:ln>
              <a:solidFill>
                <a:srgbClr val="28313F"/>
              </a:solidFill>
              <a:effectLst/>
              <a:uLnTx/>
              <a:uFillTx/>
              <a:latin typeface="Roboto Light" panose="02000000000000000000" pitchFamily="2" charset="0"/>
              <a:ea typeface="Roboto Light" panose="02000000000000000000" pitchFamily="2" charset="0"/>
              <a:cs typeface="+mn-cs"/>
            </a:endParaRPr>
          </a:p>
        </p:txBody>
      </p:sp>
      <p:pic>
        <p:nvPicPr>
          <p:cNvPr id="11" name="Picture 10">
            <a:extLst>
              <a:ext uri="{FF2B5EF4-FFF2-40B4-BE49-F238E27FC236}">
                <a16:creationId xmlns:a16="http://schemas.microsoft.com/office/drawing/2014/main" id="{C0667396-3317-BF72-A5AA-A7ED80980A29}"/>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6200775" y="0"/>
            <a:ext cx="5991225" cy="6273800"/>
          </a:xfrm>
          <a:prstGeom prst="rect">
            <a:avLst/>
          </a:prstGeom>
        </p:spPr>
      </p:pic>
    </p:spTree>
    <p:extLst>
      <p:ext uri="{BB962C8B-B14F-4D97-AF65-F5344CB8AC3E}">
        <p14:creationId xmlns:p14="http://schemas.microsoft.com/office/powerpoint/2010/main" val="13946506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2F75DF-E720-BABB-1380-AC33910BCC33}"/>
              </a:ext>
            </a:extLst>
          </p:cNvPr>
          <p:cNvSpPr>
            <a:spLocks noGrp="1"/>
          </p:cNvSpPr>
          <p:nvPr>
            <p:ph type="ftr" sz="quarter" idx="19"/>
          </p:nvPr>
        </p:nvSpPr>
        <p:spPr/>
        <p:txBody>
          <a:bodyPr/>
          <a:lstStyle/>
          <a:p>
            <a:pPr algn="l" rtl="0"/>
            <a:r>
              <a:rPr lang="el" b="0" i="0" u="none" baseline="0"/>
              <a:t>ΕΜΠΙΣΤΕΥΤΙΚΕΣ ΠΛΗΡΟΦΟΡΙΕΣ ΕΤΑΙΡΕΙΑΣ</a:t>
            </a:r>
          </a:p>
        </p:txBody>
      </p:sp>
      <p:sp>
        <p:nvSpPr>
          <p:cNvPr id="3" name="Slide Number Placeholder 2">
            <a:extLst>
              <a:ext uri="{FF2B5EF4-FFF2-40B4-BE49-F238E27FC236}">
                <a16:creationId xmlns:a16="http://schemas.microsoft.com/office/drawing/2014/main" id="{57EE8784-BD13-CCF2-A048-DEA08E8E9DBA}"/>
              </a:ext>
            </a:extLst>
          </p:cNvPr>
          <p:cNvSpPr>
            <a:spLocks noGrp="1"/>
          </p:cNvSpPr>
          <p:nvPr>
            <p:ph type="sldNum" sz="quarter" idx="20"/>
          </p:nvPr>
        </p:nvSpPr>
        <p:spPr/>
        <p:txBody>
          <a:bodyPr/>
          <a:lstStyle/>
          <a:p>
            <a:pPr algn="l" rtl="0"/>
            <a:fld id="{6C385236-B7BA-4938-9EA6-6DEC8CA653D7}" type="slidenum">
              <a:rPr/>
              <a:pPr/>
              <a:t>9</a:t>
            </a:fld>
            <a:endParaRPr lang="el" noProof="0" dirty="0"/>
          </a:p>
        </p:txBody>
      </p:sp>
      <p:sp>
        <p:nvSpPr>
          <p:cNvPr id="4" name="Text Placeholder 3">
            <a:extLst>
              <a:ext uri="{FF2B5EF4-FFF2-40B4-BE49-F238E27FC236}">
                <a16:creationId xmlns:a16="http://schemas.microsoft.com/office/drawing/2014/main" id="{110F091D-F5EC-0FBD-3A16-0C369B0FD87D}"/>
              </a:ext>
            </a:extLst>
          </p:cNvPr>
          <p:cNvSpPr>
            <a:spLocks noGrp="1"/>
          </p:cNvSpPr>
          <p:nvPr>
            <p:ph type="body" sz="quarter" idx="14"/>
          </p:nvPr>
        </p:nvSpPr>
        <p:spPr/>
        <p:txBody>
          <a:bodyPr/>
          <a:lstStyle/>
          <a:p>
            <a:pPr algn="l" rtl="0"/>
            <a:r>
              <a:rPr lang="el" b="0" i="0" u="none" baseline="0"/>
              <a:t>Κατασκευασμένη για υψηλή απόδοση σε όλους τους τομείς  </a:t>
            </a:r>
          </a:p>
        </p:txBody>
      </p:sp>
      <p:sp>
        <p:nvSpPr>
          <p:cNvPr id="5" name="Title 4">
            <a:extLst>
              <a:ext uri="{FF2B5EF4-FFF2-40B4-BE49-F238E27FC236}">
                <a16:creationId xmlns:a16="http://schemas.microsoft.com/office/drawing/2014/main" id="{FEF173F5-9ED1-B75B-2F22-13115B9F2A0D}"/>
              </a:ext>
            </a:extLst>
          </p:cNvPr>
          <p:cNvSpPr>
            <a:spLocks noGrp="1"/>
          </p:cNvSpPr>
          <p:nvPr>
            <p:ph type="title"/>
          </p:nvPr>
        </p:nvSpPr>
        <p:spPr/>
        <p:txBody>
          <a:bodyPr/>
          <a:lstStyle/>
          <a:p>
            <a:pPr algn="l" rtl="0"/>
            <a:r>
              <a:rPr lang="el" b="1" i="0" u="none" baseline="0"/>
              <a:t>Σειρά MH </a:t>
            </a:r>
            <a:r>
              <a:rPr lang="el" b="0" i="0" u="none" baseline="0"/>
              <a:t>	</a:t>
            </a:r>
          </a:p>
        </p:txBody>
      </p:sp>
      <p:sp>
        <p:nvSpPr>
          <p:cNvPr id="7" name="TextBox 6">
            <a:extLst>
              <a:ext uri="{FF2B5EF4-FFF2-40B4-BE49-F238E27FC236}">
                <a16:creationId xmlns:a16="http://schemas.microsoft.com/office/drawing/2014/main" id="{3C7019D1-C7DA-D712-6F75-D18566D1D163}"/>
              </a:ext>
            </a:extLst>
          </p:cNvPr>
          <p:cNvSpPr txBox="1"/>
          <p:nvPr/>
        </p:nvSpPr>
        <p:spPr>
          <a:xfrm>
            <a:off x="404544" y="1250333"/>
            <a:ext cx="11608841" cy="584775"/>
          </a:xfrm>
          <a:prstGeom prst="rect">
            <a:avLst/>
          </a:prstGeom>
          <a:noFill/>
        </p:spPr>
        <p:txBody>
          <a:bodyPr wrap="square">
            <a:spAutoFit/>
          </a:bodyPr>
          <a:lstStyle/>
          <a:p>
            <a:pPr algn="l" rtl="0"/>
            <a:r>
              <a:rPr lang="el" sz="1600" b="0" i="0" u="none" baseline="0"/>
              <a:t>Κάθε κλάδος έχει τις δικές του ξεχωριστές απαιτήσεις. Η σειρά MH προσφέρει μια ευέλικτη γκάμα κινητήρων και αντλιών σε πολλά μεγέθη, σχεδιασμένων να λειτουργούν για μεταβλητές χρονικές περιόδους. Χωρίς συμβιβασμούς, μόνο ακρίβεια.</a:t>
            </a:r>
          </a:p>
        </p:txBody>
      </p:sp>
      <p:sp>
        <p:nvSpPr>
          <p:cNvPr id="9" name="TextBox 8">
            <a:extLst>
              <a:ext uri="{FF2B5EF4-FFF2-40B4-BE49-F238E27FC236}">
                <a16:creationId xmlns:a16="http://schemas.microsoft.com/office/drawing/2014/main" id="{D21DF21A-BD47-D30B-DE9D-0B20962C767B}"/>
              </a:ext>
            </a:extLst>
          </p:cNvPr>
          <p:cNvSpPr txBox="1"/>
          <p:nvPr/>
        </p:nvSpPr>
        <p:spPr>
          <a:xfrm>
            <a:off x="416381" y="4335176"/>
            <a:ext cx="2899251" cy="1569660"/>
          </a:xfrm>
          <a:prstGeom prst="rect">
            <a:avLst/>
          </a:prstGeom>
          <a:noFill/>
        </p:spPr>
        <p:txBody>
          <a:bodyPr wrap="square">
            <a:spAutoFit/>
          </a:bodyPr>
          <a:lstStyle/>
          <a:p>
            <a:pPr algn="l" rtl="0"/>
            <a:r>
              <a:rPr lang="el" sz="1200" b="1" i="0" u="none" baseline="0" dirty="0"/>
              <a:t>Κλάδος αυτοκινήτων </a:t>
            </a:r>
          </a:p>
          <a:p>
            <a:pPr algn="l" rtl="0"/>
            <a:r>
              <a:rPr lang="el" sz="1200" b="0" i="0" u="none" baseline="0" dirty="0"/>
              <a:t>Οι αντλίες υψηλής απόδοσης και η ακριβής δοσολογία απορρυπαντικού καθιστούν τη σειρά MH ιδανική για τον καθαρισμό φορτηγών και ρυμουλκούμενων, την απολίπανση εξαρτημάτων, τον καθαρισμό κινητήρων και δαπέδων συνεργείων, εξασφαλίζοντας άψογα αποτελέσματα με ελάχιστη σπατάλη και μέγιστη απόδοση.</a:t>
            </a:r>
          </a:p>
        </p:txBody>
      </p:sp>
      <p:sp>
        <p:nvSpPr>
          <p:cNvPr id="10" name="TextBox 9">
            <a:extLst>
              <a:ext uri="{FF2B5EF4-FFF2-40B4-BE49-F238E27FC236}">
                <a16:creationId xmlns:a16="http://schemas.microsoft.com/office/drawing/2014/main" id="{9298698D-EC91-A5F9-F9F1-5F231FFE8207}"/>
              </a:ext>
            </a:extLst>
          </p:cNvPr>
          <p:cNvSpPr txBox="1"/>
          <p:nvPr/>
        </p:nvSpPr>
        <p:spPr>
          <a:xfrm>
            <a:off x="3309713" y="4330395"/>
            <a:ext cx="2899251" cy="1384995"/>
          </a:xfrm>
          <a:prstGeom prst="rect">
            <a:avLst/>
          </a:prstGeom>
          <a:noFill/>
        </p:spPr>
        <p:txBody>
          <a:bodyPr wrap="square">
            <a:spAutoFit/>
          </a:bodyPr>
          <a:lstStyle/>
          <a:p>
            <a:pPr algn="l" rtl="0"/>
            <a:r>
              <a:rPr lang="el" sz="1200" b="1" i="0" u="none" baseline="0" dirty="0"/>
              <a:t>Γεωργία</a:t>
            </a:r>
          </a:p>
          <a:p>
            <a:pPr algn="l" rtl="0"/>
            <a:r>
              <a:rPr lang="el" sz="1200" b="0" i="0" u="none" baseline="0" dirty="0"/>
              <a:t>Χάρη στις επιλογές μεγάλων αντλιών, τα ανθεκτικά εξαρτήματα και τη μεγάλη διάρκεια λειτουργίας, η σειρά MH αντεπεξέρχεται στις απαιτητικές εργασίες καθαρισμού μηχανημάτων, εξοπλισμού και χώρων διαβίωσης ζώων που πραγματοποιούνται καθ' όλη τη διάρκεια της ημέρας, βελτιώνοντας την υγιεινή και μειώνοντας τον χρόνο εκτός λειτουργίας της μονάδας.</a:t>
            </a:r>
          </a:p>
        </p:txBody>
      </p:sp>
      <p:sp>
        <p:nvSpPr>
          <p:cNvPr id="11" name="TextBox 10">
            <a:extLst>
              <a:ext uri="{FF2B5EF4-FFF2-40B4-BE49-F238E27FC236}">
                <a16:creationId xmlns:a16="http://schemas.microsoft.com/office/drawing/2014/main" id="{E4493ED1-1233-147D-99FC-EB8DC8798A1C}"/>
              </a:ext>
            </a:extLst>
          </p:cNvPr>
          <p:cNvSpPr txBox="1"/>
          <p:nvPr/>
        </p:nvSpPr>
        <p:spPr>
          <a:xfrm>
            <a:off x="6214882" y="4307936"/>
            <a:ext cx="2899251" cy="1384995"/>
          </a:xfrm>
          <a:prstGeom prst="rect">
            <a:avLst/>
          </a:prstGeom>
          <a:noFill/>
        </p:spPr>
        <p:txBody>
          <a:bodyPr wrap="square">
            <a:spAutoFit/>
          </a:bodyPr>
          <a:lstStyle/>
          <a:p>
            <a:pPr algn="l" rtl="0"/>
            <a:r>
              <a:rPr lang="el" sz="1200" b="1" i="0" u="none" baseline="0" dirty="0"/>
              <a:t>Οικοδομές και κατασκευές </a:t>
            </a:r>
          </a:p>
          <a:p>
            <a:pPr algn="l" rtl="0"/>
            <a:r>
              <a:rPr lang="el" sz="1200" b="0" i="0" u="none" baseline="0" dirty="0"/>
              <a:t>Κατασκευασμένη με ανθεκτική, αδιάβροχη διεπαφή και προκαθορισμένες ρυθμίσεις γρήγορης εναλλαγής, η σειρά MH αντέχει σε σκληρές συνθήκες και βαριά χρήση - απομακρύνοντας εύκολα σκυρόδεμα, βρωμιά και υπολείμματα, εξοικονομώντας παράλληλα χρόνο στο εργοτάξιο.</a:t>
            </a:r>
          </a:p>
        </p:txBody>
      </p:sp>
      <p:sp>
        <p:nvSpPr>
          <p:cNvPr id="12" name="TextBox 11">
            <a:extLst>
              <a:ext uri="{FF2B5EF4-FFF2-40B4-BE49-F238E27FC236}">
                <a16:creationId xmlns:a16="http://schemas.microsoft.com/office/drawing/2014/main" id="{3D54D392-2D9B-FFCF-9397-CE336DCE8614}"/>
              </a:ext>
            </a:extLst>
          </p:cNvPr>
          <p:cNvSpPr txBox="1"/>
          <p:nvPr/>
        </p:nvSpPr>
        <p:spPr>
          <a:xfrm>
            <a:off x="9188442" y="4307935"/>
            <a:ext cx="2899251" cy="1384995"/>
          </a:xfrm>
          <a:prstGeom prst="rect">
            <a:avLst/>
          </a:prstGeom>
          <a:noFill/>
        </p:spPr>
        <p:txBody>
          <a:bodyPr wrap="square">
            <a:spAutoFit/>
          </a:bodyPr>
          <a:lstStyle/>
          <a:p>
            <a:pPr algn="l" rtl="0"/>
            <a:r>
              <a:rPr lang="el" sz="1200" b="1" i="0" u="none" baseline="0" dirty="0"/>
              <a:t>Industry </a:t>
            </a:r>
            <a:br>
              <a:rPr lang="el" sz="1200" b="1" dirty="0"/>
            </a:br>
            <a:r>
              <a:rPr lang="el" sz="1200" b="0" i="0" u="none" baseline="0" dirty="0"/>
              <a:t>Η βελτιστοποιημένη πίεση, η υψηλή θερμοκρασία και η ανθεκτική σχεδίαση καθιστούν τη σειρά MH ιδανική για τον καθαρισμό δεξαμενών, περονοφόρων ανυψωτικών οχημάτων και βιομηχανικών μηχανημάτων, απομακρύνοντας έντονη βρωμιά και λάδια με ελάχιστη σπατάλη και μέγιστο χρόνο λειτουργίας.</a:t>
            </a:r>
            <a:endParaRPr lang="el" sz="1200" noProof="0" dirty="0"/>
          </a:p>
        </p:txBody>
      </p:sp>
      <p:pic>
        <p:nvPicPr>
          <p:cNvPr id="8" name="Picture 7" descr="A person washing a tractor&#10;&#10;AI-generated content may be incorrect.">
            <a:extLst>
              <a:ext uri="{FF2B5EF4-FFF2-40B4-BE49-F238E27FC236}">
                <a16:creationId xmlns:a16="http://schemas.microsoft.com/office/drawing/2014/main" id="{60CC8E08-4B82-C022-D0D5-EC2077F1374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4508" y="2375681"/>
            <a:ext cx="2520000" cy="1680744"/>
          </a:xfrm>
          <a:prstGeom prst="rect">
            <a:avLst/>
          </a:prstGeom>
        </p:spPr>
      </p:pic>
      <p:pic>
        <p:nvPicPr>
          <p:cNvPr id="15" name="Picture 14" descr="A person cleaning a truck with a vacuum cleaner&#10;&#10;AI-generated content may be incorrect.">
            <a:extLst>
              <a:ext uri="{FF2B5EF4-FFF2-40B4-BE49-F238E27FC236}">
                <a16:creationId xmlns:a16="http://schemas.microsoft.com/office/drawing/2014/main" id="{7B6BCEA5-25F8-46BE-0FD7-51AC4FFA38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8551" y="2375681"/>
            <a:ext cx="2520000" cy="1680706"/>
          </a:xfrm>
          <a:prstGeom prst="rect">
            <a:avLst/>
          </a:prstGeom>
        </p:spPr>
      </p:pic>
      <p:pic>
        <p:nvPicPr>
          <p:cNvPr id="23" name="Picture 22" descr="A person in orange and black overalls spraying water on a yellow container&#10;&#10;AI-generated content may be incorrect.">
            <a:extLst>
              <a:ext uri="{FF2B5EF4-FFF2-40B4-BE49-F238E27FC236}">
                <a16:creationId xmlns:a16="http://schemas.microsoft.com/office/drawing/2014/main" id="{190102A7-CC2C-B5F6-CBB9-67EAFF4AD2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98734" y="2375681"/>
            <a:ext cx="2520000" cy="1680763"/>
          </a:xfrm>
          <a:prstGeom prst="rect">
            <a:avLst/>
          </a:prstGeom>
        </p:spPr>
      </p:pic>
      <p:pic>
        <p:nvPicPr>
          <p:cNvPr id="13" name="Picture 12" descr="A person spraying water on a machine&#10;&#10;AI-generated content may be incorrect.">
            <a:extLst>
              <a:ext uri="{FF2B5EF4-FFF2-40B4-BE49-F238E27FC236}">
                <a16:creationId xmlns:a16="http://schemas.microsoft.com/office/drawing/2014/main" id="{B29780C6-3254-2916-7A12-CEE8B3EA46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510282" y="2398027"/>
            <a:ext cx="2520000" cy="1680857"/>
          </a:xfrm>
          <a:prstGeom prst="rect">
            <a:avLst/>
          </a:prstGeom>
        </p:spPr>
      </p:pic>
    </p:spTree>
    <p:extLst>
      <p:ext uri="{BB962C8B-B14F-4D97-AF65-F5344CB8AC3E}">
        <p14:creationId xmlns:p14="http://schemas.microsoft.com/office/powerpoint/2010/main" val="155947913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p9LXJl66Ty2TO19_oTx4g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xml><?xml version="1.0" encoding="utf-8"?>
<p:tagLst xmlns:a="http://schemas.openxmlformats.org/drawingml/2006/main" xmlns:r="http://schemas.openxmlformats.org/officeDocument/2006/relationships" xmlns:p="http://schemas.openxmlformats.org/presentationml/2006/main">
  <p:tag name="SHAPENAME" val="5. Source"/>
</p:tagLst>
</file>

<file path=ppt/tags/tag2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rZoIFoBeg4kuf55HFBJqA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LHwEDwu9gEI.LCPXTuVR_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pBdA61j6s7qyjKgG_HRT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sZaP7MZqCmVh3l9GQRran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7M.e6NrSTyd7rn8ljGGDW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2B.loBauLdxvwJrFZXwV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4.vrRxWvjFwRQPkXeJ4xg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7kMS52XLVHSpIqM4eyT6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vljKXMLr6gyHdBhMS7i8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_s1SmZOR4vWqLka5PwCpH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ampUj.JVCXzqwKKyNH7N2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ctZsW9ej2LFlTPAB9ZJS6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EdITBojpaelEWDC52o6SY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7YA8o06M5lHEJIOAgnZKg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LHwEDwu9gEI.LCPXTuVR_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JcEJRX0.kueawWdmReiRo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Jy1ZhReUbOOTz94IGaTPb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1_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261087-ddb5-4fc3-ae00-ca27a6304815" xsi:nil="true"/>
    <lcf76f155ced4ddcb4097134ff3c332f xmlns="101d09d1-2fba-4d93-a45c-1211151ee78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32B75B72E9AD4B897284067DA3336A" ma:contentTypeVersion="14" ma:contentTypeDescription="Create a new document." ma:contentTypeScope="" ma:versionID="61fb408cee03658cac35b6021ab36112">
  <xsd:schema xmlns:xsd="http://www.w3.org/2001/XMLSchema" xmlns:xs="http://www.w3.org/2001/XMLSchema" xmlns:p="http://schemas.microsoft.com/office/2006/metadata/properties" xmlns:ns2="101d09d1-2fba-4d93-a45c-1211151ee786" xmlns:ns3="9a261087-ddb5-4fc3-ae00-ca27a6304815" targetNamespace="http://schemas.microsoft.com/office/2006/metadata/properties" ma:root="true" ma:fieldsID="707637179ce3303b55e458b2c7485408" ns2:_="" ns3:_="">
    <xsd:import namespace="101d09d1-2fba-4d93-a45c-1211151ee786"/>
    <xsd:import namespace="9a261087-ddb5-4fc3-ae00-ca27a630481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d09d1-2fba-4d93-a45c-1211151ee7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4d3e637-ff8d-4400-8b4f-c20cae65def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261087-ddb5-4fc3-ae00-ca27a630481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0acf073-156a-45c2-8748-f00f6b029fee}" ma:internalName="TaxCatchAll" ma:showField="CatchAllData" ma:web="9a261087-ddb5-4fc3-ae00-ca27a63048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35D97F-54F6-4139-90B1-4BC360E16E53}">
  <ds:schemaRefs>
    <ds:schemaRef ds:uri="http://purl.org/dc/terms/"/>
    <ds:schemaRef ds:uri="http://schemas.microsoft.com/office/infopath/2007/PartnerControls"/>
    <ds:schemaRef ds:uri="http://www.w3.org/XML/1998/namespace"/>
    <ds:schemaRef ds:uri="http://schemas.microsoft.com/office/2006/documentManagement/types"/>
    <ds:schemaRef ds:uri="http://purl.org/dc/elements/1.1/"/>
    <ds:schemaRef ds:uri="http://schemas.openxmlformats.org/package/2006/metadata/core-properties"/>
    <ds:schemaRef ds:uri="9a261087-ddb5-4fc3-ae00-ca27a6304815"/>
    <ds:schemaRef ds:uri="101d09d1-2fba-4d93-a45c-1211151ee786"/>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B6A0D7F-B20C-485F-966C-F01509BF3394}">
  <ds:schemaRefs>
    <ds:schemaRef ds:uri="101d09d1-2fba-4d93-a45c-1211151ee786"/>
    <ds:schemaRef ds:uri="9a261087-ddb5-4fc3-ae00-ca27a63048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D9CF25-2968-4E35-9D7F-AFFFC6CD9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4462</TotalTime>
  <Words>7591</Words>
  <Application>Microsoft Office PowerPoint</Application>
  <PresentationFormat>Widescreen</PresentationFormat>
  <Paragraphs>3004</Paragraphs>
  <Slides>55</Slides>
  <Notes>7</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8" baseType="lpstr">
      <vt:lpstr>Arial</vt:lpstr>
      <vt:lpstr>Calibri</vt:lpstr>
      <vt:lpstr>Courier New</vt:lpstr>
      <vt:lpstr>Roboto</vt:lpstr>
      <vt:lpstr>Roboto Black</vt:lpstr>
      <vt:lpstr>Roboto Bold</vt:lpstr>
      <vt:lpstr>Roboto Light</vt:lpstr>
      <vt:lpstr>Roboto Medium</vt:lpstr>
      <vt:lpstr>Segoe MDL2 Assets</vt:lpstr>
      <vt:lpstr>Wingdings</vt:lpstr>
      <vt:lpstr>Nilfisk Toolbox_Standard_4-3</vt:lpstr>
      <vt:lpstr>1_Nilfisk Toolbox_Standard_4-3</vt:lpstr>
      <vt:lpstr>think-cell Slide</vt:lpstr>
      <vt:lpstr>Νέα σειρά MH:  Παρουσίαση πωλήσεων</vt:lpstr>
      <vt:lpstr>Ατζέντα</vt:lpstr>
      <vt:lpstr>1</vt:lpstr>
      <vt:lpstr>Πρόταση αξίας </vt:lpstr>
      <vt:lpstr>2</vt:lpstr>
      <vt:lpstr>PowerPoint Presentation</vt:lpstr>
      <vt:lpstr>3</vt:lpstr>
      <vt:lpstr>Τομείς στόχοι</vt:lpstr>
      <vt:lpstr>Σειρά MH  </vt:lpstr>
      <vt:lpstr>4</vt:lpstr>
      <vt:lpstr>Σχεδίαση και κατασκευή για υψηλή απόδοση</vt:lpstr>
      <vt:lpstr>Παρουσίαση και ονομασία της νέας σειράς MH</vt:lpstr>
      <vt:lpstr>Προσφορές και αναβαθμίσεις της νέας σειράς </vt:lpstr>
      <vt:lpstr>Προσφορές για εκδόσεις Advanced και Standard </vt:lpstr>
      <vt:lpstr>Advanced έναντι Standard έκδοσης</vt:lpstr>
      <vt:lpstr>MH35-85</vt:lpstr>
      <vt:lpstr>MH35-85</vt:lpstr>
      <vt:lpstr>Ενημερωμένη διεπαφή χρήστη</vt:lpstr>
      <vt:lpstr>Ενημερωμένη διεπαφή χρήστη</vt:lpstr>
      <vt:lpstr>Ενημερωμένη διεπαφή χρήστη</vt:lpstr>
      <vt:lpstr>Ενημερωμένη διεπαφή χρήστη</vt:lpstr>
      <vt:lpstr>Ενημερωμένη διεπαφή χρήστη</vt:lpstr>
      <vt:lpstr>MH20-70</vt:lpstr>
      <vt:lpstr>MH20-70</vt:lpstr>
      <vt:lpstr>Ενημερωμένη διεπαφή χρήστη</vt:lpstr>
      <vt:lpstr>5</vt:lpstr>
      <vt:lpstr>Προκαθορισμένες ρυθμίσεις για αποτελεσματικό καθαρισμό </vt:lpstr>
      <vt:lpstr>Σχεδιασμένος για αποδοτικότητα </vt:lpstr>
      <vt:lpstr>Η συμβατότητα με τα βιοκαύσιμα και η ενεργειακή απόδοση εξοικονομούν χρήματα για τους πελάτες μας</vt:lpstr>
      <vt:lpstr>Η μετάβαση σε βιοκαύσιμα μειώνει το αποτύπωμα άνθρακα από τη χρήση πλυστικών μηχανημάτων υψηλής πίεσης</vt:lpstr>
      <vt:lpstr>Εγκεκριμένος λέβητας υψηλής απόδοσης </vt:lpstr>
      <vt:lpstr>Υπολογιστής TCO/CO₂</vt:lpstr>
      <vt:lpstr>7</vt:lpstr>
      <vt:lpstr>Εφαρμογή Service Tool </vt:lpstr>
      <vt:lpstr>8</vt:lpstr>
      <vt:lpstr>Διπλώματα ευρεσιτεχνίας</vt:lpstr>
      <vt:lpstr>9</vt:lpstr>
      <vt:lpstr>Σειρά MH </vt:lpstr>
      <vt:lpstr>Η σειρά MH </vt:lpstr>
      <vt:lpstr>Κυριότερα σημεία πώλησης </vt:lpstr>
      <vt:lpstr>10</vt:lpstr>
      <vt:lpstr>MH35</vt:lpstr>
      <vt:lpstr>MH45</vt:lpstr>
      <vt:lpstr>MH55</vt:lpstr>
      <vt:lpstr>MH35</vt:lpstr>
      <vt:lpstr>MH45</vt:lpstr>
      <vt:lpstr>MH55</vt:lpstr>
      <vt:lpstr>MH30-50</vt:lpstr>
      <vt:lpstr>PowerPoint Presentation</vt:lpstr>
      <vt:lpstr>11</vt:lpstr>
      <vt:lpstr>MH35</vt:lpstr>
      <vt:lpstr>MH45</vt:lpstr>
      <vt:lpstr>MH55</vt:lpstr>
      <vt:lpstr>MH30-50</vt:lpstr>
      <vt:lpstr>PAC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 here</dc:title>
  <dc:creator>Andreas Hagbarth</dc:creator>
  <cp:lastModifiedBy>Anastasia Droungani</cp:lastModifiedBy>
  <cp:revision>10</cp:revision>
  <dcterms:created xsi:type="dcterms:W3CDTF">2023-03-13T09:19:29Z</dcterms:created>
  <dcterms:modified xsi:type="dcterms:W3CDTF">2026-02-11T09:37:37Z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0x0101004A32B75B72E9AD4B897284067DA3336A</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y fmtid="{D5CDD505-2E9C-101B-9397-08002B2CF9AE}" pid="13" name="MediaServiceImageTags">
    <vt:lpwstr/>
  </property>
</Properties>
</file>