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9" r:id="rId5"/>
    <p:sldId id="2147482983" r:id="rId6"/>
    <p:sldId id="2147483081" r:id="rId7"/>
    <p:sldId id="2147483070" r:id="rId8"/>
    <p:sldId id="2147483572" r:id="rId9"/>
    <p:sldId id="2147483087" r:id="rId10"/>
    <p:sldId id="2147482987" r:id="rId11"/>
    <p:sldId id="2147483085" r:id="rId12"/>
    <p:sldId id="2147483090" r:id="rId13"/>
    <p:sldId id="2147483091" r:id="rId14"/>
    <p:sldId id="2147483092" r:id="rId15"/>
    <p:sldId id="2147483102" r:id="rId16"/>
    <p:sldId id="2147483073" r:id="rId17"/>
    <p:sldId id="2147483083" r:id="rId18"/>
    <p:sldId id="311" r:id="rId19"/>
  </p:sldIdLst>
  <p:sldSz cx="12192000" cy="6858000"/>
  <p:notesSz cx="6797675" cy="9872663"/>
  <p:custDataLst>
    <p:tags r:id="rId22"/>
  </p:custDataLst>
  <p:defaultTextStyle>
    <a:defPPr>
      <a:defRPr lang="en-US"/>
    </a:defPPr>
    <a:lvl1pPr marL="0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67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5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93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91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67D357A-736E-4419-8F31-7020650603D7}">
          <p14:sldIdLst>
            <p14:sldId id="259"/>
            <p14:sldId id="2147482983"/>
            <p14:sldId id="2147483081"/>
            <p14:sldId id="2147483070"/>
            <p14:sldId id="2147483572"/>
            <p14:sldId id="2147483087"/>
            <p14:sldId id="2147482987"/>
            <p14:sldId id="2147483085"/>
            <p14:sldId id="2147483090"/>
            <p14:sldId id="2147483091"/>
            <p14:sldId id="2147483092"/>
            <p14:sldId id="2147483102"/>
            <p14:sldId id="2147483073"/>
            <p14:sldId id="2147483083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9C6DC8-D2BD-AF91-A155-D0F8AE0BC728}" name="Claes Jensen" initials="CJ" userId="S::cljensen@Nilfisk.com::4b63c7b0-aedc-4164-ae98-dea0b535c4a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Vittrup" initials="CV" lastIdx="44" clrIdx="0">
    <p:extLst>
      <p:ext uri="{19B8F6BF-5375-455C-9EA6-DF929625EA0E}">
        <p15:presenceInfo xmlns:p15="http://schemas.microsoft.com/office/powerpoint/2012/main" userId="S-1-5-21-2455030247-886758136-1406340923-94286" providerId="AD"/>
      </p:ext>
    </p:extLst>
  </p:cmAuthor>
  <p:cmAuthor id="2" name="Lars Chrois" initials="LC" lastIdx="26" clrIdx="1">
    <p:extLst>
      <p:ext uri="{19B8F6BF-5375-455C-9EA6-DF929625EA0E}">
        <p15:presenceInfo xmlns:p15="http://schemas.microsoft.com/office/powerpoint/2012/main" userId="3ee1608269410e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0A8B"/>
    <a:srgbClr val="B3BBC5"/>
    <a:srgbClr val="7A0000"/>
    <a:srgbClr val="FFFFAF"/>
    <a:srgbClr val="8997A4"/>
    <a:srgbClr val="7C878E"/>
    <a:srgbClr val="979797"/>
    <a:srgbClr val="4B4F54"/>
    <a:srgbClr val="606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2" autoAdjust="0"/>
  </p:normalViewPr>
  <p:slideViewPr>
    <p:cSldViewPr snapToGrid="0">
      <p:cViewPr varScale="1">
        <p:scale>
          <a:sx n="80" d="100"/>
          <a:sy n="80" d="100"/>
        </p:scale>
        <p:origin x="738" y="300"/>
      </p:cViewPr>
      <p:guideLst>
        <p:guide orient="horz" pos="2856"/>
        <p:guide pos="3840"/>
        <p:guide orient="horz" pos="20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7C37F2-102A-E70E-C239-6D6132998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4137C-9761-048E-EDD8-C70452467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7AD44-A77C-4C18-B811-7E387DA9CA05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A40C3-4AD2-3212-2763-B2788D55C6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9F119-B49B-DD2D-0296-BD1BEE7C12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97A39-3B24-4F84-8C61-91B065FC559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487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7487DA-082B-4712-87EF-A52F989376F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Klicken Sie hier, um die Master-Textstile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CEA7-A081-4B80-B0DE-E1334A21D6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198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3967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35951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4793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5991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4013-AFE2-4F53-970C-A43B4C2B4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D49E5D-C6DC-3987-F1AF-7BDA5A315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E31C4-55D3-5D4B-9B39-4C3A09EAA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4FEB5-F543-DA3E-2711-92BA3A2FB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25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2EFC7-7D89-86A2-5735-8CADF0658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18205-0AFB-344E-A333-F7B0B3E77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C73D6-553D-F047-1E98-2F689120D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7D559-B0D0-7F04-CD0B-9533C8520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07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B0277-EB18-FBBF-3258-829F3A55A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1CEA2-2E85-8091-7703-EF6198D21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FC235-F0C1-E43E-980D-DDA3B43AE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85518-659B-2BA4-DE47-F6CBE2A84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1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5D165-2159-694F-B2DF-B94AB9017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05CB1-4338-ABAA-6509-51862EBB7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76A771-F94E-109E-1863-F7799FF76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6D6F-506C-89C2-FB69-6066E33EFE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2118-D5AB-861F-1F5F-5BD872DE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9C57D-F8DC-FC92-9530-EC2B1956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469288-7A37-9882-E5FD-46DA920D9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50E90-985E-DBD2-5576-734B209F1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7132792-EEB3-4258-9715-9B08C17B4345}" type="slidenum">
              <a:rPr/>
              <a:t>15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24906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54E2A-61B8-A425-702F-C0C054F34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6E5049-7323-1DDC-0A44-A52D36510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5881B-F87B-8EC8-84D8-F2AE82F8A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F6FEC-8230-DA8B-7813-8655DBFD0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ECD38-A526-807E-C748-4E18BB13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82830-E604-E0A2-DC24-06F2EB973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D7E9F-31B7-8760-EE5F-D7DD1F193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C445A-7E13-4B41-EEB3-124546036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42213-9FFF-BC99-F8F6-D572A55FF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08B77-977B-C08B-FB23-7D7A47F14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A003E7-C7AF-64AE-5BAA-045709E62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54AD6-4782-20C5-A6F4-0BF7B852D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4FCCC-259B-39FA-B63C-99A28A55A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86594-7A25-2DCB-BD11-3A99AED01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9ABA23-D11A-53F8-8D93-5F3102F72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1EB9E-3486-2A02-6B87-BF11B12D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239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233C2-77FD-4B13-2FB9-7D4949523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BB4D8-AF2F-F8C9-25A1-0FA6A6482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E36A74-157E-B4F3-FD38-F64D9A9285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E2F46-14D5-ED4E-384B-5DAB13935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273799"/>
          </a:xfrm>
        </p:spPr>
        <p:txBody>
          <a:bodyPr tIns="1249724" anchor="ctr"/>
          <a:lstStyle>
            <a:lvl1pPr marL="0" indent="0" algn="ctr">
              <a:buNone/>
              <a:defRPr sz="1600" i="1"/>
            </a:lvl1pPr>
          </a:lstStyle>
          <a:p>
            <a:r>
              <a:rPr lang="en-US" noProof="0"/>
              <a:t>Click icon to add picture</a:t>
            </a: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Click to edit Presentation Headline.</a:t>
            </a:r>
            <a:br>
              <a:rPr lang="en-US"/>
            </a:br>
            <a:r>
              <a:rPr lang="en-US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348343" y="6479177"/>
            <a:ext cx="975360" cy="26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61796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179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4416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4166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12653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537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4B0F5B59-EE06-436A-858A-CCDD6FBB175C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64CE1CF-9577-4E95-9A2E-848CA260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3125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4435" y="2805514"/>
            <a:ext cx="4269012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44154" y="2803583"/>
            <a:ext cx="4267530" cy="622719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1064435" y="3429001"/>
            <a:ext cx="4269012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644154" y="3426304"/>
            <a:ext cx="4267531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24031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946F2A-6D15-4356-AACE-77B713052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24045" y="2079363"/>
            <a:ext cx="698400" cy="69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EBA8770B-4A02-4B68-BD74-C99827BB6EFA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61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9426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8341" y="2079363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15198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15199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64113" y="207936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0970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50972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99885" y="207936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86744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8986744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35659" y="207936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33E96EE0-0E9F-4078-BE71-5FF16A140549}" type="datetime1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86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06DD6EA-A2CF-4D67-9510-56628C23D9F7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3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5538" y="0"/>
            <a:ext cx="5986461" cy="628489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E241589-4F53-445D-981C-6C95414EE8DB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5507038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5506081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31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0776" y="1412875"/>
            <a:ext cx="5511800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986463" cy="6283325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04BAA50-7E29-43A1-8A07-2DCBB4900148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539" y="873877"/>
            <a:ext cx="5505084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447" y="494490"/>
            <a:ext cx="5504128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9649" y="0"/>
            <a:ext cx="3562350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1692000" rIns="432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412875"/>
            <a:ext cx="7692236" cy="487044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339EDC5-C2F6-4250-8049-0213A0C43A52}" type="datetime1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7864216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060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78225EA-88EB-4F56-A70C-5D5DB2917551}" type="datetime1">
              <a:rPr lang="en-US" smtClean="0"/>
              <a:t>1/15/2026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Insert closing headline.</a:t>
            </a:r>
            <a:br>
              <a:rPr lang="en-US"/>
            </a:br>
            <a:r>
              <a:rPr lang="en-US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3251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6204108" y="1014232"/>
            <a:ext cx="5516547" cy="5192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3574137" y="1014234"/>
            <a:ext cx="2534124" cy="3498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479425" y="1014232"/>
            <a:ext cx="2999687" cy="3498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9662" y="1607847"/>
            <a:ext cx="1229752" cy="1373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068307" y="1599603"/>
            <a:ext cx="142010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68308" y="1767283"/>
            <a:ext cx="1366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68309" y="2268336"/>
            <a:ext cx="13570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New Slide</a:t>
            </a:r>
          </a:p>
          <a:p>
            <a:pPr defTabSz="914400"/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Layout </a:t>
            </a:r>
            <a:r>
              <a:rPr lang="en-US" sz="800" b="0">
                <a:solidFill>
                  <a:schemeClr val="tx1"/>
                </a:solidFill>
                <a:latin typeface="+mn-lt"/>
                <a:cs typeface="Arial" pitchFamily="34" charset="0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59209" y="1177891"/>
            <a:ext cx="5628870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6969" y="1178254"/>
            <a:ext cx="2987868" cy="26546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486246" y="3549534"/>
            <a:ext cx="2164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CHARTS 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443768" y="2745123"/>
            <a:ext cx="1255646" cy="190805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678523" y="1177891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02777" y="1599603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02541" y="1760575"/>
            <a:ext cx="22703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02541" y="2073987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02541" y="2250050"/>
            <a:ext cx="1922209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Headline: Roboto Bold, size 34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Sub-headline: Roboto Light, size 20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062808" y="3216109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2062810" y="3445206"/>
            <a:ext cx="13024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2062809" y="3997816"/>
            <a:ext cx="1285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View 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Guides</a:t>
            </a:r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599603"/>
            <a:ext cx="1488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849330" y="1602000"/>
            <a:ext cx="158400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SECONDARY COLORS FOR CHARTS &amp; DIAGRAMS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2916" y="1826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9849332" y="1921624"/>
            <a:ext cx="244800" cy="1836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8721" y="1951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8258297" y="1796117"/>
            <a:ext cx="244800" cy="1836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2916" y="2063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9849332" y="2158624"/>
            <a:ext cx="244800" cy="183600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68721" y="2188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8258297" y="2033117"/>
            <a:ext cx="244800" cy="183600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3802541" y="3117398"/>
            <a:ext cx="325435" cy="26422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35215" y="3145852"/>
            <a:ext cx="14542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3796272" y="3597708"/>
            <a:ext cx="584370" cy="36615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4539038" y="3521694"/>
            <a:ext cx="142655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270116"/>
            <a:ext cx="244800" cy="1836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00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9849330" y="2395623"/>
            <a:ext cx="244800" cy="18360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168720" y="2425871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6474281" y="3081964"/>
            <a:ext cx="143602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474281" y="3361226"/>
            <a:ext cx="495904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558868" y="885750"/>
            <a:ext cx="11171767" cy="689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type="dt" sz="half" idx="19"/>
          </p:nvPr>
        </p:nvSpPr>
        <p:spPr>
          <a:xfrm>
            <a:off x="3008551" y="6529068"/>
            <a:ext cx="759950" cy="153888"/>
          </a:xfrm>
        </p:spPr>
        <p:txBody>
          <a:bodyPr/>
          <a:lstStyle/>
          <a:p>
            <a:fld id="{7ACAEB0D-2036-45C7-A59F-DDE428EC325F}" type="datetime1">
              <a:rPr lang="en-US" smtClean="0"/>
              <a:t>1/15/2026</a:t>
            </a:fld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type="ftr" sz="quarter" idx="20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type="sldNum" sz="quarter" idx="21"/>
          </p:nvPr>
        </p:nvSpPr>
        <p:spPr>
          <a:xfrm>
            <a:off x="479426" y="6529068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8258296" y="2511626"/>
            <a:ext cx="244800" cy="1836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8582915" y="254187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629249"/>
            <a:ext cx="244800" cy="183600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10168720" y="2659497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853321"/>
            <a:ext cx="244800" cy="1836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10168720" y="2883569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246" y="3852045"/>
            <a:ext cx="1815300" cy="1222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096" y="3878959"/>
            <a:ext cx="1797056" cy="12155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63409" y="5337962"/>
            <a:ext cx="268059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SMARTART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8513102" y="4099093"/>
            <a:ext cx="1730876" cy="94454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409" y="5577357"/>
            <a:ext cx="4969921" cy="44326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7019925" y="5670940"/>
            <a:ext cx="4375305" cy="217835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10495883" y="3991118"/>
            <a:ext cx="106483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Keep charts and SmartArt simple and minimalistic. </a:t>
            </a:r>
            <a:br>
              <a:rPr lang="en-US" sz="800">
                <a:solidFill>
                  <a:schemeClr val="tx1"/>
                </a:solidFill>
                <a:cs typeface="Arial" pitchFamily="34" charset="0"/>
              </a:rPr>
            </a:br>
            <a:endParaRPr lang="en-US" sz="800">
              <a:solidFill>
                <a:schemeClr val="tx1"/>
              </a:solidFill>
              <a:cs typeface="Arial" pitchFamily="34" charset="0"/>
            </a:endParaRPr>
          </a:p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479425" y="4611253"/>
            <a:ext cx="5628836" cy="1588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558868" y="4773728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3802541" y="2920536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12" y="1513060"/>
            <a:ext cx="1225191" cy="14073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3076416" y="4919253"/>
            <a:ext cx="951609" cy="951609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4222590" y="5306886"/>
            <a:ext cx="1667164" cy="3232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688006" y="5335884"/>
            <a:ext cx="212098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686640" y="5170041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688007" y="5769347"/>
            <a:ext cx="21938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686640" y="5597590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641" y="3203941"/>
            <a:ext cx="1205207" cy="95198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05DA62-B4C6-45AC-9BFB-A0E475FE9E84}"/>
              </a:ext>
            </a:extLst>
          </p:cNvPr>
          <p:cNvSpPr txBox="1"/>
          <p:nvPr userDrawn="1"/>
        </p:nvSpPr>
        <p:spPr>
          <a:xfrm>
            <a:off x="484566" y="420116"/>
            <a:ext cx="7304039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800" noProof="0">
                <a:latin typeface="+mj-lt"/>
              </a:rPr>
              <a:t>Nilfisk presentation guidelines and tips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EE9D1F6-326C-46F7-954F-7CC15E75FFBC}" type="datetime1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8520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9718" y="0"/>
            <a:ext cx="5262281" cy="627380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760C5F6F-0ACF-41D5-9FB0-CEB4A45A0FAA}" type="datetime1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DCE3-C70A-438C-B081-BFDC1020B50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1/15/2026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COMPANY CONFIDENTIAL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79426" y="6452124"/>
            <a:ext cx="270170" cy="307777"/>
          </a:xfrm>
        </p:spPr>
        <p:txBody>
          <a:bodyPr/>
          <a:lstStyle/>
          <a:p>
            <a:r>
              <a:rPr lang="en-US" dirty="0">
                <a:solidFill>
                  <a:srgbClr val="000000">
                    <a:tint val="75000"/>
                  </a:srgbClr>
                </a:solidFill>
              </a:rPr>
              <a:t>Page </a:t>
            </a:r>
            <a:fld id="{D1CE7045-5CDA-4635-8EEB-5A0FFD577EE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8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F4660B-6E72-3E47-185A-BA477829B17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8313F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BEA4AD1F-8FF5-D34F-F60E-1039EFBC9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12" y="2619513"/>
            <a:ext cx="4758375" cy="16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3355" y="1381125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3355" y="2222844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13355" y="3064563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13355" y="3906282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13355" y="4748001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3355" y="5589718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2788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62788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788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62788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2788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2788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B04FEF9F-2738-4C46-8C71-EE6EA6A9E99C}" type="datetime1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1669646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669646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669646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479425" y="2224867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224867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224867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479425" y="2780088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2780088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2780088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79425" y="3335309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335309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335309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79425" y="3890530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3890530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3890530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479425" y="4445751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445751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445751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79425" y="5000972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000972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000972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479425" y="5556195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556195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556195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479425" y="2147408"/>
            <a:ext cx="1611313" cy="3869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2305050" y="2147408"/>
            <a:ext cx="5629275" cy="3869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8148636" y="2147408"/>
            <a:ext cx="3563937" cy="3869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fld id="{90FCD31F-6A86-4C11-BF16-B8792D800B16}" type="datetime1">
              <a:rPr lang="en-US" smtClean="0"/>
              <a:t>1/15/2026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905581"/>
            <a:ext cx="4533899" cy="335539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96BBC3-877B-4D40-86BE-48FBDA2F7F31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6F02B-D20D-4CFA-B809-B02AE93C1688}" type="datetime1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63" imgH="659" progId="TCLayout.ActiveDocument.1">
                  <p:embed/>
                </p:oleObj>
              </mc:Choice>
              <mc:Fallback>
                <p:oleObj name="think-cell Slide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000C27-6A5F-4399-BA75-A4ADF25ECA62}" type="datetime1">
              <a:rPr lang="en-US" smtClean="0"/>
              <a:t>1/15/2026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0BDBC2B-46FD-4911-BEDD-5A255393B724}" type="datetime1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393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121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ECD4BF9-F2F2-48B5-B183-1C92F9EF52FD}" type="datetime1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336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824387417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451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Klicken Sie hier, um die Überschrift zu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16345"/>
            <a:ext cx="11235102" cy="4863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Klicken Sie hier, um die Master-Textstile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8551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9597C8B-34B9-430B-B93F-8855F7CC53A8}" type="datetime1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/>
              <a:t>VERTRAULICH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6" y="6529068"/>
            <a:ext cx="27017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385236-B7BA-4938-9EA6-6DEC8CA653D7}" type="slidenum">
              <a:rPr lang="en-US" smtClean="0"/>
              <a:t>‹Nr.›</a:t>
            </a:fld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554F899-0C42-4584-AB31-B3CB5C39A5F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759891" y="6529068"/>
            <a:ext cx="0" cy="15388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35" r:id="rId3"/>
    <p:sldLayoutId id="2147483698" r:id="rId4"/>
    <p:sldLayoutId id="2147483660" r:id="rId5"/>
    <p:sldLayoutId id="2147483725" r:id="rId6"/>
    <p:sldLayoutId id="2147483650" r:id="rId7"/>
    <p:sldLayoutId id="2147483652" r:id="rId8"/>
    <p:sldLayoutId id="2147483721" r:id="rId9"/>
    <p:sldLayoutId id="2147483724" r:id="rId10"/>
    <p:sldLayoutId id="2147483653" r:id="rId11"/>
    <p:sldLayoutId id="2147483723" r:id="rId12"/>
    <p:sldLayoutId id="2147483654" r:id="rId13"/>
    <p:sldLayoutId id="2147483732" r:id="rId14"/>
    <p:sldLayoutId id="2147483731" r:id="rId15"/>
    <p:sldLayoutId id="2147483728" r:id="rId16"/>
    <p:sldLayoutId id="2147483736" r:id="rId17"/>
    <p:sldLayoutId id="2147483720" r:id="rId18"/>
    <p:sldLayoutId id="2147483737" r:id="rId19"/>
    <p:sldLayoutId id="2147483738" r:id="rId20"/>
    <p:sldLayoutId id="2147483739" r:id="rId21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v="urn:schemas-microsoft-com:vml" xmlns:a16="http://schemas.microsoft.com/office/drawing/2014/main" xmlns:a14="http://schemas.microsoft.com/office/drawing/2010/main" xmlns:p15="http://schemas.microsoft.com/office/powerpoint/2012/main">
      <p:transition>
        <p:fade/>
      </p:transition>
    </mc:Fallback>
  </mc:AlternateContent>
  <p:hf hdr="0" dt="0"/>
  <p:txStyles>
    <p:titleStyle>
      <a:lvl1pPr algn="l" defTabSz="1023967" rtl="0" eaLnBrk="1" latinLnBrk="0" hangingPunct="1">
        <a:lnSpc>
          <a:spcPts val="3100"/>
        </a:lnSpc>
        <a:spcBef>
          <a:spcPct val="0"/>
        </a:spcBef>
        <a:spcAft>
          <a:spcPts val="400"/>
        </a:spcAft>
        <a:buNone/>
        <a:tabLst>
          <a:tab pos="989013" algn="l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05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09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14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10641" indent="-213327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745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10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92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76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9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7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3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1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0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6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10" orient="horz" pos="890" userDrawn="1">
          <p15:clr>
            <a:srgbClr val="F26B43"/>
          </p15:clr>
        </p15:guide>
        <p15:guide id="18" pos="1317" userDrawn="1">
          <p15:clr>
            <a:srgbClr val="A4A3A4"/>
          </p15:clr>
        </p15:guide>
        <p15:guide id="19" pos="1452" userDrawn="1">
          <p15:clr>
            <a:srgbClr val="A4A3A4"/>
          </p15:clr>
        </p15:guide>
        <p15:guide id="22" pos="2544" userDrawn="1">
          <p15:clr>
            <a:srgbClr val="A4A3A4"/>
          </p15:clr>
        </p15:guide>
        <p15:guide id="23" pos="2679" userDrawn="1">
          <p15:clr>
            <a:srgbClr val="A4A3A4"/>
          </p15:clr>
        </p15:guide>
        <p15:guide id="26" pos="3771" userDrawn="1">
          <p15:clr>
            <a:srgbClr val="A4A3A4"/>
          </p15:clr>
        </p15:guide>
        <p15:guide id="27" pos="3906" userDrawn="1">
          <p15:clr>
            <a:srgbClr val="A4A3A4"/>
          </p15:clr>
        </p15:guide>
        <p15:guide id="30" pos="4998" userDrawn="1">
          <p15:clr>
            <a:srgbClr val="A4A3A4"/>
          </p15:clr>
        </p15:guide>
        <p15:guide id="31" pos="5133" userDrawn="1">
          <p15:clr>
            <a:srgbClr val="A4A3A4"/>
          </p15:clr>
        </p15:guide>
        <p15:guide id="34" pos="6225" userDrawn="1">
          <p15:clr>
            <a:srgbClr val="A4A3A4"/>
          </p15:clr>
        </p15:guide>
        <p15:guide id="35" pos="63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8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6" Type="http://schemas.openxmlformats.org/officeDocument/2006/relationships/image" Target="../media/image16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6" Type="http://schemas.openxmlformats.org/officeDocument/2006/relationships/image" Target="../media/image2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machine with wheels and smoke coming out of it&#10;&#10;Description automatically generated">
            <a:extLst>
              <a:ext uri="{FF2B5EF4-FFF2-40B4-BE49-F238E27FC236}">
                <a16:creationId xmlns:a16="http://schemas.microsoft.com/office/drawing/2014/main" id="{45A7884E-A657-1EA4-0294-113C8CEA4C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 xmlns:a16="http://schemas.microsoft.com/office/drawing/2014/main" xmlns:a14="http://schemas.microsoft.com/office/drawing/2010/main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64960" y="15061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itle 3">
            <a:extLst>
              <a:ext uri="{FF2B5EF4-FFF2-40B4-BE49-F238E27FC236}">
                <a16:creationId xmlns:a16="http://schemas.microsoft.com/office/drawing/2014/main" id="{AC05CF4E-24FF-57DA-3526-13554FC3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69851"/>
            <a:ext cx="11233150" cy="1169582"/>
          </a:xfrm>
        </p:spPr>
        <p:txBody>
          <a:bodyPr/>
          <a:lstStyle/>
          <a:p>
            <a:pPr rtl="0">
              <a:lnSpc>
                <a:spcPct val="120000"/>
              </a:lnSpc>
              <a:spcAft>
                <a:spcPts val="0"/>
              </a:spcAft>
            </a:pPr>
            <a:r>
              <a:rPr lang="de-DE" sz="2000" b="0" i="0" u="non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Kabelloser Nass-Trockensauger</a:t>
            </a:r>
            <a:br>
              <a:rPr lang="it" dirty="0">
                <a:solidFill>
                  <a:schemeClr val="bg1"/>
                </a:solidFill>
              </a:rPr>
            </a:br>
            <a:r>
              <a:rPr lang="vi-VN" i="0" u="none" baseline="0" dirty="0">
                <a:solidFill>
                  <a:schemeClr val="bg1"/>
                </a:solidFill>
              </a:rPr>
              <a:t>Nilfisk AERO</a:t>
            </a:r>
            <a:r>
              <a:rPr lang="de-DE" i="0" u="none" baseline="0" dirty="0">
                <a:solidFill>
                  <a:schemeClr val="bg1"/>
                </a:solidFill>
              </a:rPr>
              <a:t> BATTERY</a:t>
            </a:r>
            <a:endParaRPr lang="it" i="0" u="none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a14="http://schemas.microsoft.com/office/drawing/2010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DF9B68-2FE9-4118-7535-BE470A9C3C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7210" y="0"/>
            <a:ext cx="5634789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noProof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5B1593-8FEA-87E7-2576-E33EA80097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230" y="1726184"/>
            <a:ext cx="3762286" cy="3029714"/>
          </a:xfrm>
          <a:prstGeom prst="rect">
            <a:avLst/>
          </a:prstGeom>
        </p:spPr>
      </p:pic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587C109D-FE63-ADD9-D1D0-747CE8CAC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74771"/>
              </p:ext>
            </p:extLst>
          </p:nvPr>
        </p:nvGraphicFramePr>
        <p:xfrm>
          <a:off x="475521" y="1412875"/>
          <a:ext cx="5515703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849">
                  <a:extLst>
                    <a:ext uri="{9D8B030D-6E8A-4147-A177-3AD203B41FA5}">
                      <a16:colId xmlns:a16="http://schemas.microsoft.com/office/drawing/2014/main" val="1602329277"/>
                    </a:ext>
                  </a:extLst>
                </a:gridCol>
                <a:gridCol w="1205618">
                  <a:extLst>
                    <a:ext uri="{9D8B030D-6E8A-4147-A177-3AD203B41FA5}">
                      <a16:colId xmlns:a16="http://schemas.microsoft.com/office/drawing/2014/main" val="1287508165"/>
                    </a:ext>
                  </a:extLst>
                </a:gridCol>
                <a:gridCol w="1205618">
                  <a:extLst>
                    <a:ext uri="{9D8B030D-6E8A-4147-A177-3AD203B41FA5}">
                      <a16:colId xmlns:a16="http://schemas.microsoft.com/office/drawing/2014/main" val="1208162191"/>
                    </a:ext>
                  </a:extLst>
                </a:gridCol>
                <a:gridCol w="1205618">
                  <a:extLst>
                    <a:ext uri="{9D8B030D-6E8A-4147-A177-3AD203B41FA5}">
                      <a16:colId xmlns:a16="http://schemas.microsoft.com/office/drawing/2014/main" val="348730624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b="0" noProof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Spezifikationen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Kampf 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NBP60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NBP100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7258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Leistung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 V Li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 V Li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 V Li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73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</a:rPr>
                        <a:t>Batteriekapazität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7,8 Ah</a:t>
                      </a:r>
                      <a:b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280 Wh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GB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6,0 Ah</a:t>
                      </a:r>
                      <a:b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216 Wh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GB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10,0 Ah</a:t>
                      </a:r>
                      <a:b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GB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360 Wh</a:t>
                      </a: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GB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328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Gewicht (kg)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654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Abmessungen LxBxH (mm)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240 x 160 x 70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183 x 130 x 73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183 x 130 x 73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185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Ladegerät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Schnellladegerät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Schnellladegerät </a:t>
                      </a:r>
                      <a:b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NBC215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Schnellladegerät </a:t>
                      </a:r>
                      <a:b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NBC215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91286"/>
                  </a:ext>
                </a:extLst>
              </a:tr>
            </a:tbl>
          </a:graphicData>
        </a:graphic>
      </p:graphicFrame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AD606C3-27D7-F4E5-5351-A55DD3BA0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AD606C3-27D7-F4E5-5351-A55DD3BA0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4D039D0-9C89-4647-C69B-D9A444FACFB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D6F595-297F-2A04-A4E4-5FCD1D7B1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1041" y="852174"/>
            <a:ext cx="7864216" cy="37645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500" noProof="0" dirty="0" err="1"/>
              <a:t>Technische</a:t>
            </a:r>
            <a:r>
              <a:rPr lang="en-GB" sz="1500" noProof="0" dirty="0"/>
              <a:t> Daten der </a:t>
            </a:r>
            <a:r>
              <a:rPr lang="en-GB" sz="1500" noProof="0" dirty="0">
                <a:ea typeface="Roboto Light"/>
              </a:rPr>
              <a:t>NBP-Serie </a:t>
            </a:r>
            <a:r>
              <a:rPr lang="en-GB" sz="1500" noProof="0" dirty="0" err="1">
                <a:ea typeface="Roboto Light"/>
              </a:rPr>
              <a:t>im</a:t>
            </a:r>
            <a:r>
              <a:rPr lang="en-GB" sz="1500" noProof="0" dirty="0">
                <a:ea typeface="Roboto Light"/>
              </a:rPr>
              <a:t> </a:t>
            </a:r>
            <a:r>
              <a:rPr lang="en-GB" sz="1500" noProof="0" dirty="0" err="1">
                <a:ea typeface="Roboto Light"/>
              </a:rPr>
              <a:t>Vergleich</a:t>
            </a:r>
            <a:r>
              <a:rPr lang="en-GB" sz="1500" noProof="0" dirty="0">
                <a:ea typeface="Roboto Light"/>
              </a:rPr>
              <a:t> </a:t>
            </a:r>
            <a:r>
              <a:rPr lang="en-GB" sz="1500" noProof="0" dirty="0" err="1">
                <a:ea typeface="Roboto Light"/>
              </a:rPr>
              <a:t>zum</a:t>
            </a:r>
            <a:r>
              <a:rPr lang="en-GB" sz="1500" noProof="0" dirty="0">
                <a:ea typeface="Roboto Light"/>
              </a:rPr>
              <a:t> </a:t>
            </a:r>
            <a:r>
              <a:rPr lang="en-GB" sz="1500" noProof="0" dirty="0" err="1">
                <a:ea typeface="Roboto Light"/>
              </a:rPr>
              <a:t>Vorgängermodell</a:t>
            </a:r>
            <a:endParaRPr lang="en-GB" sz="1500" noProof="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16633A5-6408-E355-2A34-0B5CC43A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07" y="408351"/>
            <a:ext cx="7862850" cy="388013"/>
          </a:xfrm>
        </p:spPr>
        <p:txBody>
          <a:bodyPr vert="horz"/>
          <a:lstStyle/>
          <a:p>
            <a:r>
              <a:rPr lang="en-GB" noProof="0" dirty="0"/>
              <a:t>Neue </a:t>
            </a:r>
            <a:r>
              <a:rPr lang="en-GB" noProof="0" dirty="0" err="1"/>
              <a:t>Batterieplattform</a:t>
            </a:r>
            <a:endParaRPr lang="en-GB" noProof="0" dirty="0"/>
          </a:p>
        </p:txBody>
      </p:sp>
      <p:cxnSp>
        <p:nvCxnSpPr>
          <p:cNvPr id="3" name="Google Shape;117;p28">
            <a:extLst>
              <a:ext uri="{FF2B5EF4-FFF2-40B4-BE49-F238E27FC236}">
                <a16:creationId xmlns:a16="http://schemas.microsoft.com/office/drawing/2014/main" id="{5BA5DD7F-394A-1A9C-AC70-76DD8842D692}"/>
              </a:ext>
            </a:extLst>
          </p:cNvPr>
          <p:cNvCxnSpPr>
            <a:cxnSpLocks/>
          </p:cNvCxnSpPr>
          <p:nvPr/>
        </p:nvCxnSpPr>
        <p:spPr>
          <a:xfrm flipV="1">
            <a:off x="9247256" y="3950173"/>
            <a:ext cx="1110112" cy="476903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5" name="Google Shape;118;p28">
            <a:extLst>
              <a:ext uri="{FF2B5EF4-FFF2-40B4-BE49-F238E27FC236}">
                <a16:creationId xmlns:a16="http://schemas.microsoft.com/office/drawing/2014/main" id="{779D62AF-951F-80F4-36DE-1723B6E43370}"/>
              </a:ext>
            </a:extLst>
          </p:cNvPr>
          <p:cNvCxnSpPr>
            <a:cxnSpLocks/>
          </p:cNvCxnSpPr>
          <p:nvPr/>
        </p:nvCxnSpPr>
        <p:spPr>
          <a:xfrm>
            <a:off x="10500269" y="2699223"/>
            <a:ext cx="0" cy="971549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8" name="Google Shape;119;p28">
            <a:extLst>
              <a:ext uri="{FF2B5EF4-FFF2-40B4-BE49-F238E27FC236}">
                <a16:creationId xmlns:a16="http://schemas.microsoft.com/office/drawing/2014/main" id="{B9E38E97-2225-527F-FD57-18080A174C34}"/>
              </a:ext>
            </a:extLst>
          </p:cNvPr>
          <p:cNvCxnSpPr>
            <a:cxnSpLocks/>
          </p:cNvCxnSpPr>
          <p:nvPr/>
        </p:nvCxnSpPr>
        <p:spPr>
          <a:xfrm>
            <a:off x="7191232" y="3251673"/>
            <a:ext cx="1406600" cy="107356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sp>
        <p:nvSpPr>
          <p:cNvPr id="9" name="Google Shape;120;p28">
            <a:extLst>
              <a:ext uri="{FF2B5EF4-FFF2-40B4-BE49-F238E27FC236}">
                <a16:creationId xmlns:a16="http://schemas.microsoft.com/office/drawing/2014/main" id="{5F45B4EA-9522-CA68-485C-7ABAD569B40C}"/>
              </a:ext>
            </a:extLst>
          </p:cNvPr>
          <p:cNvSpPr/>
          <p:nvPr/>
        </p:nvSpPr>
        <p:spPr>
          <a:xfrm rot="21598889">
            <a:off x="9882261" y="4172649"/>
            <a:ext cx="914400" cy="4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noProof="0" dirty="0">
                <a:ea typeface="Poppins"/>
                <a:cs typeface="Poppins"/>
                <a:sym typeface="Poppins"/>
              </a:rPr>
              <a:t>130 mm </a:t>
            </a:r>
          </a:p>
        </p:txBody>
      </p:sp>
      <p:sp>
        <p:nvSpPr>
          <p:cNvPr id="11" name="Google Shape;121;p28">
            <a:extLst>
              <a:ext uri="{FF2B5EF4-FFF2-40B4-BE49-F238E27FC236}">
                <a16:creationId xmlns:a16="http://schemas.microsoft.com/office/drawing/2014/main" id="{4EAE4697-DD27-DDD8-769A-6D07DA8E0866}"/>
              </a:ext>
            </a:extLst>
          </p:cNvPr>
          <p:cNvSpPr/>
          <p:nvPr/>
        </p:nvSpPr>
        <p:spPr>
          <a:xfrm>
            <a:off x="7021641" y="3925915"/>
            <a:ext cx="914400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noProof="0" dirty="0">
                <a:ea typeface="Poppins"/>
                <a:cs typeface="Poppins"/>
                <a:sym typeface="Poppins"/>
              </a:rPr>
              <a:t>183 mm </a:t>
            </a:r>
          </a:p>
        </p:txBody>
      </p:sp>
      <p:sp>
        <p:nvSpPr>
          <p:cNvPr id="13" name="Google Shape;122;p28">
            <a:extLst>
              <a:ext uri="{FF2B5EF4-FFF2-40B4-BE49-F238E27FC236}">
                <a16:creationId xmlns:a16="http://schemas.microsoft.com/office/drawing/2014/main" id="{31F68851-BF78-7AA1-B802-708458D6A3BA}"/>
              </a:ext>
            </a:extLst>
          </p:cNvPr>
          <p:cNvSpPr/>
          <p:nvPr/>
        </p:nvSpPr>
        <p:spPr>
          <a:xfrm rot="21598889">
            <a:off x="10500343" y="3014043"/>
            <a:ext cx="914400" cy="4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noProof="0" dirty="0">
                <a:ea typeface="Poppins"/>
                <a:cs typeface="Poppins"/>
                <a:sym typeface="Poppins"/>
              </a:rPr>
              <a:t>73 mm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F51C4C-C811-CF48-5AE8-603BD4A014CB}"/>
              </a:ext>
            </a:extLst>
          </p:cNvPr>
          <p:cNvSpPr txBox="1"/>
          <p:nvPr/>
        </p:nvSpPr>
        <p:spPr>
          <a:xfrm>
            <a:off x="6203212" y="5814479"/>
            <a:ext cx="5988787" cy="468846"/>
          </a:xfrm>
          <a:prstGeom prst="rect">
            <a:avLst/>
          </a:prstGeom>
          <a:noFill/>
        </p:spPr>
        <p:txBody>
          <a:bodyPr wrap="square" lIns="0" tIns="0" rIns="0" bIns="182880" anchor="b" anchorCtr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GB" sz="800" noProof="0" dirty="0">
                <a:solidFill>
                  <a:schemeClr val="tx2"/>
                </a:solidFill>
                <a:ea typeface="Roboto Light"/>
                <a:cs typeface="Roboto Light"/>
              </a:rPr>
              <a:t>NBP60-Grafiken – gleiche Grundfläche (Größe) und Schnittstelle wie NBP100</a:t>
            </a:r>
            <a:br>
              <a:rPr lang="en-GB" sz="800" noProof="0" dirty="0">
                <a:solidFill>
                  <a:schemeClr val="tx2"/>
                </a:solidFill>
                <a:ea typeface="Roboto Light"/>
                <a:cs typeface="Roboto Light"/>
              </a:rPr>
            </a:br>
            <a:r>
              <a:rPr lang="en-GB" sz="800" noProof="0" dirty="0">
                <a:solidFill>
                  <a:schemeClr val="tx2"/>
                </a:solidFill>
                <a:ea typeface="Roboto Light"/>
                <a:cs typeface="Roboto Light"/>
              </a:rPr>
              <a:t>– Weitere Details in der spezifischen NBP-Präsentation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65B3BA-4F0C-D510-1BA4-91B3BFC54D03}"/>
              </a:ext>
            </a:extLst>
          </p:cNvPr>
          <p:cNvSpPr txBox="1"/>
          <p:nvPr/>
        </p:nvSpPr>
        <p:spPr>
          <a:xfrm>
            <a:off x="479425" y="3670772"/>
            <a:ext cx="5498623" cy="1388585"/>
          </a:xfrm>
          <a:prstGeom prst="rect">
            <a:avLst/>
          </a:prstGeom>
          <a:noFill/>
        </p:spPr>
        <p:txBody>
          <a:bodyPr wrap="square" lIns="0" tIns="91440" rIns="0" bIns="0">
            <a:spAutoFit/>
          </a:bodyPr>
          <a:lstStyle/>
          <a:p>
            <a:pPr marL="201168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200" noProof="0" dirty="0" err="1">
                <a:ea typeface="Roboto Light"/>
                <a:cs typeface="Roboto Light"/>
              </a:rPr>
              <a:t>Geringeres</a:t>
            </a:r>
            <a:r>
              <a:rPr lang="en-GB" sz="1200" noProof="0" dirty="0">
                <a:ea typeface="Roboto Light"/>
                <a:cs typeface="Roboto Light"/>
              </a:rPr>
              <a:t> </a:t>
            </a:r>
            <a:r>
              <a:rPr lang="en-GB" sz="1200" noProof="0" dirty="0" err="1">
                <a:ea typeface="Roboto Light"/>
                <a:cs typeface="Roboto Light"/>
              </a:rPr>
              <a:t>Gewicht</a:t>
            </a:r>
            <a:endParaRPr lang="en-GB" sz="1200" noProof="0" dirty="0">
              <a:ea typeface="Roboto Light"/>
              <a:cs typeface="Roboto Light"/>
            </a:endParaRPr>
          </a:p>
          <a:p>
            <a:pPr marL="201168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200" noProof="0" dirty="0" err="1">
                <a:ea typeface="Roboto Light"/>
                <a:cs typeface="Roboto Light"/>
              </a:rPr>
              <a:t>Kompakteres</a:t>
            </a:r>
            <a:r>
              <a:rPr lang="en-GB" sz="1200" noProof="0" dirty="0">
                <a:ea typeface="Roboto Light"/>
                <a:cs typeface="Roboto Light"/>
              </a:rPr>
              <a:t> und </a:t>
            </a:r>
            <a:r>
              <a:rPr lang="en-GB" sz="1200" noProof="0" dirty="0" err="1">
                <a:ea typeface="Roboto Light"/>
                <a:cs typeface="Roboto Light"/>
              </a:rPr>
              <a:t>skalierbares</a:t>
            </a:r>
            <a:r>
              <a:rPr lang="en-GB" sz="1200" noProof="0" dirty="0">
                <a:ea typeface="Roboto Light"/>
                <a:cs typeface="Roboto Light"/>
              </a:rPr>
              <a:t> Design</a:t>
            </a:r>
          </a:p>
          <a:p>
            <a:pPr marL="201168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200" noProof="0" dirty="0" err="1">
                <a:ea typeface="Roboto Light"/>
                <a:cs typeface="Roboto Light"/>
              </a:rPr>
              <a:t>Verbesserte</a:t>
            </a:r>
            <a:r>
              <a:rPr lang="en-GB" sz="1200" noProof="0" dirty="0">
                <a:ea typeface="Roboto Light"/>
                <a:cs typeface="Roboto Light"/>
              </a:rPr>
              <a:t> </a:t>
            </a:r>
            <a:r>
              <a:rPr lang="en-GB" sz="1200" noProof="0" dirty="0" err="1">
                <a:ea typeface="Roboto Light"/>
                <a:cs typeface="Roboto Light"/>
              </a:rPr>
              <a:t>Benutzererfahrung</a:t>
            </a:r>
            <a:r>
              <a:rPr lang="en-GB" sz="1200" noProof="0" dirty="0">
                <a:ea typeface="Roboto Light"/>
                <a:cs typeface="Roboto Light"/>
              </a:rPr>
              <a:t> und </a:t>
            </a:r>
            <a:r>
              <a:rPr lang="en-GB" sz="1200" noProof="0" dirty="0" err="1">
                <a:ea typeface="Roboto Light"/>
                <a:cs typeface="Roboto Light"/>
              </a:rPr>
              <a:t>Benutzeroberfläche</a:t>
            </a:r>
            <a:r>
              <a:rPr lang="en-GB" sz="1200" noProof="0" dirty="0">
                <a:ea typeface="Roboto Light"/>
                <a:cs typeface="Roboto Light"/>
                <a:sym typeface="Wingdings" panose="05000000000000000000" pitchFamily="2" charset="2"/>
              </a:rPr>
              <a:t>  </a:t>
            </a:r>
            <a:r>
              <a:rPr lang="en-GB" sz="1200" noProof="0" dirty="0">
                <a:ea typeface="Roboto Light"/>
                <a:cs typeface="Roboto Light"/>
              </a:rPr>
              <a:t>Griff an der </a:t>
            </a:r>
            <a:r>
              <a:rPr lang="en-GB" sz="1200" noProof="0" dirty="0" err="1">
                <a:ea typeface="Roboto Light"/>
                <a:cs typeface="Roboto Light"/>
              </a:rPr>
              <a:t>Oberseite</a:t>
            </a:r>
            <a:r>
              <a:rPr lang="en-GB" sz="1200" noProof="0" dirty="0">
                <a:ea typeface="Roboto Light"/>
                <a:cs typeface="Roboto Light"/>
              </a:rPr>
              <a:t> und </a:t>
            </a:r>
            <a:r>
              <a:rPr lang="en-GB" sz="1200" noProof="0" dirty="0" err="1">
                <a:ea typeface="Roboto Light"/>
                <a:cs typeface="Roboto Light"/>
              </a:rPr>
              <a:t>farbiger</a:t>
            </a:r>
            <a:r>
              <a:rPr lang="en-GB" sz="1200" noProof="0" dirty="0">
                <a:ea typeface="Roboto Light"/>
                <a:cs typeface="Roboto Light"/>
              </a:rPr>
              <a:t> </a:t>
            </a:r>
            <a:r>
              <a:rPr lang="en-GB" sz="1200" noProof="0" dirty="0" err="1">
                <a:ea typeface="Roboto Light"/>
                <a:cs typeface="Roboto Light"/>
              </a:rPr>
              <a:t>Auslöseknopf</a:t>
            </a:r>
            <a:endParaRPr lang="en-GB" sz="1200" noProof="0" dirty="0">
              <a:ea typeface="Roboto Light"/>
              <a:cs typeface="Roboto Light"/>
            </a:endParaRPr>
          </a:p>
          <a:p>
            <a:pPr marL="201168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200" noProof="0" dirty="0" err="1">
                <a:ea typeface="Roboto Light"/>
                <a:cs typeface="Roboto Light"/>
              </a:rPr>
              <a:t>Verbesserte</a:t>
            </a:r>
            <a:r>
              <a:rPr lang="en-GB" sz="1200" noProof="0" dirty="0">
                <a:ea typeface="Roboto Light"/>
                <a:cs typeface="Roboto Light"/>
              </a:rPr>
              <a:t> </a:t>
            </a:r>
            <a:r>
              <a:rPr lang="en-GB" sz="1200" noProof="0" dirty="0" err="1">
                <a:ea typeface="Roboto Light"/>
                <a:cs typeface="Roboto Light"/>
              </a:rPr>
              <a:t>Positionierung</a:t>
            </a:r>
            <a:r>
              <a:rPr lang="en-GB" sz="1200" noProof="0" dirty="0">
                <a:ea typeface="Roboto Light"/>
                <a:cs typeface="Roboto Light"/>
                <a:sym typeface="Wingdings" panose="05000000000000000000" pitchFamily="2" charset="2"/>
              </a:rPr>
              <a:t>  </a:t>
            </a:r>
            <a:r>
              <a:rPr lang="en-GB" sz="1200" noProof="0" dirty="0" err="1">
                <a:ea typeface="Roboto Light"/>
                <a:cs typeface="Roboto Light"/>
                <a:sym typeface="Wingdings" panose="05000000000000000000" pitchFamily="2" charset="2"/>
              </a:rPr>
              <a:t>Skalierbarkeit</a:t>
            </a:r>
            <a:r>
              <a:rPr lang="en-GB" sz="1200" noProof="0" dirty="0">
                <a:ea typeface="Roboto Light"/>
                <a:cs typeface="Roboto Light"/>
                <a:sym typeface="Wingdings" panose="05000000000000000000" pitchFamily="2" charset="2"/>
              </a:rPr>
              <a:t>; </a:t>
            </a:r>
            <a:r>
              <a:rPr lang="en-GB" sz="1200" noProof="0" dirty="0" err="1">
                <a:ea typeface="Roboto Light"/>
                <a:cs typeface="Roboto Light"/>
                <a:sym typeface="Wingdings" panose="05000000000000000000" pitchFamily="2" charset="2"/>
              </a:rPr>
              <a:t>unterschiedliche</a:t>
            </a:r>
            <a:r>
              <a:rPr lang="en-GB" sz="1200" noProof="0" dirty="0">
                <a:ea typeface="Roboto Light"/>
                <a:cs typeface="Roboto Light"/>
                <a:sym typeface="Wingdings" panose="05000000000000000000" pitchFamily="2" charset="2"/>
              </a:rPr>
              <a:t> </a:t>
            </a:r>
            <a:r>
              <a:rPr lang="en-GB" sz="1200" noProof="0" dirty="0" err="1">
                <a:ea typeface="Roboto Light"/>
                <a:cs typeface="Roboto Light"/>
                <a:sym typeface="Wingdings" panose="05000000000000000000" pitchFamily="2" charset="2"/>
              </a:rPr>
              <a:t>Leistungs</a:t>
            </a:r>
            <a:r>
              <a:rPr lang="en-GB" sz="1200" noProof="0" dirty="0">
                <a:ea typeface="Roboto Light"/>
                <a:cs typeface="Roboto Light"/>
                <a:sym typeface="Wingdings" panose="05000000000000000000" pitchFamily="2" charset="2"/>
              </a:rPr>
              <a:t>-/</a:t>
            </a:r>
            <a:r>
              <a:rPr lang="en-GB" sz="1200" noProof="0" dirty="0" err="1">
                <a:ea typeface="Roboto Light"/>
                <a:cs typeface="Roboto Light"/>
                <a:sym typeface="Wingdings" panose="05000000000000000000" pitchFamily="2" charset="2"/>
              </a:rPr>
              <a:t>Preisstufen</a:t>
            </a:r>
            <a:endParaRPr lang="en-GB" sz="1200" noProof="0" dirty="0">
              <a:ea typeface="Roboto Light"/>
              <a:cs typeface="Roboto Light"/>
              <a:sym typeface="Wingdings" panose="05000000000000000000" pitchFamily="2" charset="2"/>
            </a:endParaRPr>
          </a:p>
          <a:p>
            <a:pPr marL="201168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200" noProof="0" dirty="0" err="1">
                <a:ea typeface="Roboto Light"/>
                <a:cs typeface="Roboto Light"/>
                <a:sym typeface="Wingdings" panose="05000000000000000000" pitchFamily="2" charset="2"/>
              </a:rPr>
              <a:t>Benachrichtigungs</a:t>
            </a:r>
            <a:r>
              <a:rPr lang="en-GB" sz="1200" noProof="0" dirty="0">
                <a:ea typeface="Roboto Light"/>
                <a:cs typeface="Roboto Light"/>
                <a:sym typeface="Wingdings" panose="05000000000000000000" pitchFamily="2" charset="2"/>
              </a:rPr>
              <a:t>-/Warn-LED an der Batterie (</a:t>
            </a:r>
            <a:r>
              <a:rPr lang="en-GB" sz="1200" noProof="0" dirty="0" err="1">
                <a:ea typeface="Roboto Light"/>
                <a:cs typeface="Roboto Light"/>
                <a:sym typeface="Wingdings" panose="05000000000000000000" pitchFamily="2" charset="2"/>
              </a:rPr>
              <a:t>Dreieck</a:t>
            </a:r>
            <a:r>
              <a:rPr lang="en-GB" sz="1200" noProof="0" dirty="0">
                <a:ea typeface="Roboto Light"/>
                <a:cs typeface="Roboto Light"/>
                <a:sym typeface="Wingdings" panose="05000000000000000000" pitchFamily="2" charset="2"/>
              </a:rPr>
              <a:t>)</a:t>
            </a:r>
            <a:endParaRPr lang="en-GB" sz="1200" noProof="0" dirty="0"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16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a14="http://schemas.microsoft.com/office/drawing/2010/main" xmlns:v="urn:schemas-microsoft-com:vml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D67AD-D593-CC3F-0869-BC025BA75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6B442-E57C-417D-8B9B-24974A7E6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6894" y="0"/>
            <a:ext cx="5755105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A33E8A2-DF37-BB77-4B5D-0FC36AED36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230" y="1802384"/>
            <a:ext cx="3871492" cy="2684952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A7BD3E55-ED3C-F29A-97C8-50EC633D6B7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6" progId="TCLayout.ActiveDocument.1">
                  <p:embed/>
                </p:oleObj>
              </mc:Choice>
              <mc:Fallback>
                <p:oleObj name="think-cell Slide" r:id="rId6" imgW="425" imgH="426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A7BD3E55-ED3C-F29A-97C8-50EC633D6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17F1F7B-F349-3D9D-692E-C93A6FDABB0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AC9FAA4-CFD2-101D-1E70-A01C40B0D7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6226037" cy="37645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Technische Daten des </a:t>
            </a:r>
            <a:r>
              <a:rPr lang="en-GB" noProof="0" dirty="0">
                <a:ea typeface="Roboto Light"/>
              </a:rPr>
              <a:t>neuen Ladegeräts </a:t>
            </a:r>
            <a:r>
              <a:rPr lang="en-GB" dirty="0">
                <a:ea typeface="Roboto Light"/>
              </a:rPr>
              <a:t>– </a:t>
            </a:r>
            <a:r>
              <a:rPr lang="en-GB" noProof="0" dirty="0">
                <a:ea typeface="Roboto Light"/>
              </a:rPr>
              <a:t>NBC215</a:t>
            </a:r>
            <a:endParaRPr lang="en-GB" noProof="0" dirty="0"/>
          </a:p>
        </p:txBody>
      </p:sp>
      <p:cxnSp>
        <p:nvCxnSpPr>
          <p:cNvPr id="4" name="Google Shape;117;p28">
            <a:extLst>
              <a:ext uri="{FF2B5EF4-FFF2-40B4-BE49-F238E27FC236}">
                <a16:creationId xmlns:a16="http://schemas.microsoft.com/office/drawing/2014/main" id="{FBF27F0E-69B9-C58C-EF8F-878413516E3C}"/>
              </a:ext>
            </a:extLst>
          </p:cNvPr>
          <p:cNvCxnSpPr>
            <a:cxnSpLocks/>
          </p:cNvCxnSpPr>
          <p:nvPr/>
        </p:nvCxnSpPr>
        <p:spPr>
          <a:xfrm flipV="1">
            <a:off x="9108009" y="3848320"/>
            <a:ext cx="1446865" cy="603624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7" name="Google Shape;118;p28">
            <a:extLst>
              <a:ext uri="{FF2B5EF4-FFF2-40B4-BE49-F238E27FC236}">
                <a16:creationId xmlns:a16="http://schemas.microsoft.com/office/drawing/2014/main" id="{BB9D0729-6DBF-2604-BD65-69BED5E700DA}"/>
              </a:ext>
            </a:extLst>
          </p:cNvPr>
          <p:cNvCxnSpPr>
            <a:cxnSpLocks/>
          </p:cNvCxnSpPr>
          <p:nvPr/>
        </p:nvCxnSpPr>
        <p:spPr>
          <a:xfrm>
            <a:off x="10646187" y="2696761"/>
            <a:ext cx="0" cy="85161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10" name="Google Shape;119;p28">
            <a:extLst>
              <a:ext uri="{FF2B5EF4-FFF2-40B4-BE49-F238E27FC236}">
                <a16:creationId xmlns:a16="http://schemas.microsoft.com/office/drawing/2014/main" id="{3714ED22-3DC2-3170-82A0-922E10C0DE86}"/>
              </a:ext>
            </a:extLst>
          </p:cNvPr>
          <p:cNvCxnSpPr>
            <a:cxnSpLocks/>
          </p:cNvCxnSpPr>
          <p:nvPr/>
        </p:nvCxnSpPr>
        <p:spPr>
          <a:xfrm>
            <a:off x="7012982" y="3311540"/>
            <a:ext cx="1406600" cy="107356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sp>
        <p:nvSpPr>
          <p:cNvPr id="12" name="Google Shape;120;p28">
            <a:extLst>
              <a:ext uri="{FF2B5EF4-FFF2-40B4-BE49-F238E27FC236}">
                <a16:creationId xmlns:a16="http://schemas.microsoft.com/office/drawing/2014/main" id="{BF9212B0-DB00-8B88-EF39-8231CCC8CAAE}"/>
              </a:ext>
            </a:extLst>
          </p:cNvPr>
          <p:cNvSpPr/>
          <p:nvPr/>
        </p:nvSpPr>
        <p:spPr>
          <a:xfrm rot="21598889">
            <a:off x="9955492" y="4174498"/>
            <a:ext cx="914400" cy="4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noProof="0" dirty="0">
                <a:ea typeface="Poppins"/>
                <a:cs typeface="Poppins"/>
                <a:sym typeface="Poppins"/>
              </a:rPr>
              <a:t>189 mm </a:t>
            </a:r>
          </a:p>
        </p:txBody>
      </p:sp>
      <p:sp>
        <p:nvSpPr>
          <p:cNvPr id="14" name="Google Shape;121;p28">
            <a:extLst>
              <a:ext uri="{FF2B5EF4-FFF2-40B4-BE49-F238E27FC236}">
                <a16:creationId xmlns:a16="http://schemas.microsoft.com/office/drawing/2014/main" id="{82874251-53AF-7CA6-A8B7-B40BC0B10C3A}"/>
              </a:ext>
            </a:extLst>
          </p:cNvPr>
          <p:cNvSpPr/>
          <p:nvPr/>
        </p:nvSpPr>
        <p:spPr>
          <a:xfrm>
            <a:off x="6871575" y="3922684"/>
            <a:ext cx="914400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noProof="0" dirty="0">
                <a:ea typeface="Poppins"/>
                <a:cs typeface="Poppins"/>
                <a:sym typeface="Poppins"/>
              </a:rPr>
              <a:t>211 mm </a:t>
            </a:r>
          </a:p>
        </p:txBody>
      </p:sp>
      <p:sp>
        <p:nvSpPr>
          <p:cNvPr id="21" name="Google Shape;122;p28">
            <a:extLst>
              <a:ext uri="{FF2B5EF4-FFF2-40B4-BE49-F238E27FC236}">
                <a16:creationId xmlns:a16="http://schemas.microsoft.com/office/drawing/2014/main" id="{3FD37C9A-4326-153A-B0E3-73B5241C50D9}"/>
              </a:ext>
            </a:extLst>
          </p:cNvPr>
          <p:cNvSpPr/>
          <p:nvPr/>
        </p:nvSpPr>
        <p:spPr>
          <a:xfrm rot="21598889">
            <a:off x="10646259" y="2953491"/>
            <a:ext cx="914400" cy="4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noProof="0" dirty="0">
                <a:ea typeface="Poppins"/>
                <a:cs typeface="Poppins"/>
                <a:sym typeface="Poppins"/>
              </a:rPr>
              <a:t>81 mm </a:t>
            </a:r>
          </a:p>
        </p:txBody>
      </p:sp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7533B533-94B8-A6B1-5BF0-D5C7C38E8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2566"/>
              </p:ext>
            </p:extLst>
          </p:nvPr>
        </p:nvGraphicFramePr>
        <p:xfrm>
          <a:off x="475521" y="1416050"/>
          <a:ext cx="551570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604">
                  <a:extLst>
                    <a:ext uri="{9D8B030D-6E8A-4147-A177-3AD203B41FA5}">
                      <a16:colId xmlns:a16="http://schemas.microsoft.com/office/drawing/2014/main" val="1602329277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20816219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b="0" noProof="0" dirty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Technische Daten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noProof="0">
                          <a:solidFill>
                            <a:schemeClr val="tx1"/>
                          </a:solidFill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NBC215 36-V-Schnellladegerät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7258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 dirty="0">
                          <a:solidFill>
                            <a:schemeClr val="tx1"/>
                          </a:solidFill>
                          <a:latin typeface="+mn-lt"/>
                        </a:rPr>
                        <a:t>Batterieplattform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36-V-NBP-Serie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73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Ladestrom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Max. 5 A</a:t>
                      </a:r>
                      <a:endParaRPr kumimoji="0" lang="en-GB" sz="1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8313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328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Stromversorgung (V/Hz)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100–240 / 50–60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1615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Ladezeit (ca. min) </a:t>
                      </a:r>
                      <a:r>
                        <a:rPr lang="en-GB" sz="1000" b="0" noProof="0">
                          <a:solidFill>
                            <a:schemeClr val="tx1"/>
                          </a:solidFill>
                          <a:latin typeface="+mn-lt"/>
                        </a:rPr>
                        <a:t>NBP60 </a:t>
                      </a:r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– 80 % / 90 % / 100 %</a:t>
                      </a:r>
                      <a:endParaRPr lang="en-GB" sz="1000" b="1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 / 65 /</a:t>
                      </a:r>
                      <a:r>
                        <a:rPr kumimoji="0" lang="en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80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16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Ladezeit (ca. min) </a:t>
                      </a:r>
                      <a:r>
                        <a:rPr lang="en-GB" sz="1000" b="0" kern="120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NBP100 </a:t>
                      </a:r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– 80 % / 90 % / 100 %</a:t>
                      </a:r>
                      <a:endParaRPr lang="en-GB" sz="1000" b="1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90 /</a:t>
                      </a:r>
                      <a:r>
                        <a:rPr kumimoji="0" lang="en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100 </a:t>
                      </a: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130</a:t>
                      </a: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9654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Gewicht (kg)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4775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GB" sz="1000" noProof="0">
                          <a:solidFill>
                            <a:schemeClr val="tx1"/>
                          </a:solidFill>
                          <a:latin typeface="+mn-lt"/>
                        </a:rPr>
                        <a:t>Abmessungen LxBxH (mm)</a:t>
                      </a:r>
                    </a:p>
                  </a:txBody>
                  <a:tcPr marL="4572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8313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211 x 189 x 81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018583"/>
                  </a:ext>
                </a:extLst>
              </a:tr>
            </a:tbl>
          </a:graphicData>
        </a:graphic>
      </p:graphicFrame>
      <p:sp>
        <p:nvSpPr>
          <p:cNvPr id="11" name="Title 3">
            <a:extLst>
              <a:ext uri="{FF2B5EF4-FFF2-40B4-BE49-F238E27FC236}">
                <a16:creationId xmlns:a16="http://schemas.microsoft.com/office/drawing/2014/main" id="{66713960-CAF3-3B29-8254-19978BE933A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9425" y="493713"/>
            <a:ext cx="6222133" cy="388937"/>
          </a:xfrm>
        </p:spPr>
        <p:txBody>
          <a:bodyPr vert="horz"/>
          <a:lstStyle/>
          <a:p>
            <a:r>
              <a:rPr lang="en-GB" noProof="0" dirty="0"/>
              <a:t>Neue </a:t>
            </a:r>
            <a:r>
              <a:rPr lang="en-GB" noProof="0" dirty="0" err="1"/>
              <a:t>Batterieplattform</a:t>
            </a:r>
            <a:endParaRPr lang="en-GB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FE4D2D-95EB-A819-171A-B5947E4533F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37" y="3823407"/>
            <a:ext cx="3163428" cy="19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a14="http://schemas.microsoft.com/office/drawing/2010/main" xmlns:v="urn:schemas-microsoft-com:vml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15F78-FB12-3818-5BC9-C9C6EBF5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E4715B4-8DBB-E360-AF13-E546E617D9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E4715B4-8DBB-E360-AF13-E546E617D9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53B6F8F0-19F7-02D1-2DE0-5667E642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Daten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C957B-6E08-F601-8721-84892CD1AB5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317E8CE-BC0A-BCE4-DB4A-358DDCB6F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291659"/>
              </p:ext>
            </p:extLst>
          </p:nvPr>
        </p:nvGraphicFramePr>
        <p:xfrm>
          <a:off x="475521" y="1465443"/>
          <a:ext cx="9329208" cy="4695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9995">
                  <a:extLst>
                    <a:ext uri="{9D8B030D-6E8A-4147-A177-3AD203B41FA5}">
                      <a16:colId xmlns:a16="http://schemas.microsoft.com/office/drawing/2014/main" val="3275750068"/>
                    </a:ext>
                  </a:extLst>
                </a:gridCol>
                <a:gridCol w="1565479">
                  <a:extLst>
                    <a:ext uri="{9D8B030D-6E8A-4147-A177-3AD203B41FA5}">
                      <a16:colId xmlns:a16="http://schemas.microsoft.com/office/drawing/2014/main" val="836064217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414140013"/>
                    </a:ext>
                  </a:extLst>
                </a:gridCol>
                <a:gridCol w="2084917">
                  <a:extLst>
                    <a:ext uri="{9D8B030D-6E8A-4147-A177-3AD203B41FA5}">
                      <a16:colId xmlns:a16="http://schemas.microsoft.com/office/drawing/2014/main" val="3015747701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2081704966"/>
                    </a:ext>
                  </a:extLst>
                </a:gridCol>
              </a:tblGrid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b="1" u="none" strike="noStrike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Technische Daten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Beschreibung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Hinweis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AERO 21B-0L PC BP36V EU-Version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u="none" strike="noStrike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AERO 21B-W0M PCBP 36V EU-Version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245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107419700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u="none" strike="noStrike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107419701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78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Spannung/Frequenz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V/Hz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29044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Schutzklasse / IP-Schutz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GB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/ IPX4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GB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/ IPX4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5861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Nennleistung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W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5020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Luftstrom (max., gemessen an der Turbine)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l/s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DK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696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Luftstrom (max., gemessen an der Turbine)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l/min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609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Luftstrom (max., gemessen an der Turbine)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m³/h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1401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Luftstrom (max., gemessen an der Turbine)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CFM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  <a:endParaRPr lang="en-DK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5363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Unterdruck (max.)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kPa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  <a:endParaRPr lang="en-DK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38766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Vakuum (max.)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hPa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  <a:endParaRPr lang="en-DK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5629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Vakuum (max.)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in h</a:t>
                      </a:r>
                      <a:r>
                        <a:rPr lang="de-DE" sz="800" u="none" strike="noStrike" baseline="-25000">
                          <a:effectLst/>
                          <a:latin typeface="+mn-lt"/>
                        </a:rPr>
                        <a:t>2</a:t>
                      </a:r>
                      <a:r>
                        <a:rPr lang="de-DE" sz="800" u="none" strike="noStrike">
                          <a:effectLst/>
                          <a:latin typeface="+mn-lt"/>
                        </a:rPr>
                        <a:t> 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11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Saugleistung 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W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991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Schalldruckpegel bei Nennleistung (LpA)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dB(A)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137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Arbeitsgeräuschpegel @3m bei Nennleistung (Arbeitsdruck)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dB(A)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087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Laufzeit bis zu NBP60 / NBP100 (Eco-Modus)</a:t>
                      </a:r>
                      <a:endParaRPr lang="en-US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min</a:t>
                      </a:r>
                      <a:endParaRPr lang="de-DE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s-E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(6 Ah)</a:t>
                      </a:r>
                      <a:br>
                        <a:rPr lang="es-E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(10 Ah)</a:t>
                      </a:r>
                      <a:br>
                        <a:rPr lang="es-E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(10 Ah Eco-Modus)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GB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(6 Ah)</a:t>
                      </a:r>
                      <a:br>
                        <a:rPr lang="en-GB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(10 Ah)</a:t>
                      </a:r>
                    </a:p>
                  </a:txBody>
                  <a:tcPr marL="6350" marR="6350" marT="6350" marB="0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5440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Kapazität</a:t>
                      </a:r>
                      <a:endParaRPr lang="de-D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3886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Behälter 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GB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Kunststoff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GB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Kunststoff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17919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Maximal zulässige Betriebstemperatur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°C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4970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Gewicht (Maschine)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kg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Nur Maschine</a:t>
                      </a:r>
                      <a:endParaRPr lang="de-DE" sz="8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DK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4454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Abmessungen (LxBxH)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mm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GB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 x 378 x 485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23967" rtl="0" eaLnBrk="1" fontAlgn="b" latinLnBrk="0" hangingPunct="1">
                        <a:buNone/>
                      </a:pPr>
                      <a:r>
                        <a:rPr lang="en-GB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 x 378 x 485</a:t>
                      </a:r>
                    </a:p>
                  </a:txBody>
                  <a:tcPr marL="6350" marR="6350" marT="6350" marB="0" anchor="b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50646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Filtersystem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74017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Staubklasse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M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5170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Filterreinigungssystem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PushClean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PushClean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46199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 dirty="0" err="1">
                          <a:effectLst/>
                          <a:latin typeface="+mn-lt"/>
                        </a:rPr>
                        <a:t>Filterpatrone</a:t>
                      </a: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 D185x140 PET M-Klasse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953710"/>
                  </a:ext>
                </a:extLst>
              </a:tr>
            </a:tbl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C1ECA9-81A3-A0F8-A396-0C1BAE357A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11235102" cy="376456"/>
          </a:xfrm>
        </p:spPr>
        <p:txBody>
          <a:bodyPr/>
          <a:lstStyle/>
          <a:p>
            <a:r>
              <a:rPr lang="en-US" dirty="0"/>
              <a:t>AERO Battery</a:t>
            </a: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v="urn:schemas-microsoft-com:vml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03414-D1B4-4530-3E41-8581EE44C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781DE3E-A3FD-4DF6-E64D-B0B500025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8785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781DE3E-A3FD-4DF6-E64D-B0B500025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48DC875C-9896-AED1-A442-192D14E3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Technische Daten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46BBDF-9444-B586-FD5C-162F741DF6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9699B0FC-3667-02FE-F538-FF2784706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04755"/>
              </p:ext>
            </p:extLst>
          </p:nvPr>
        </p:nvGraphicFramePr>
        <p:xfrm>
          <a:off x="479426" y="1412874"/>
          <a:ext cx="9329208" cy="2917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8647">
                  <a:extLst>
                    <a:ext uri="{9D8B030D-6E8A-4147-A177-3AD203B41FA5}">
                      <a16:colId xmlns:a16="http://schemas.microsoft.com/office/drawing/2014/main" val="3275750068"/>
                    </a:ext>
                  </a:extLst>
                </a:gridCol>
                <a:gridCol w="1089891">
                  <a:extLst>
                    <a:ext uri="{9D8B030D-6E8A-4147-A177-3AD203B41FA5}">
                      <a16:colId xmlns:a16="http://schemas.microsoft.com/office/drawing/2014/main" val="836064217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1414140013"/>
                    </a:ext>
                  </a:extLst>
                </a:gridCol>
                <a:gridCol w="1891819">
                  <a:extLst>
                    <a:ext uri="{9D8B030D-6E8A-4147-A177-3AD203B41FA5}">
                      <a16:colId xmlns:a16="http://schemas.microsoft.com/office/drawing/2014/main" val="3015747701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2081704966"/>
                    </a:ext>
                  </a:extLst>
                </a:gridCol>
              </a:tblGrid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b="1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Merkmale 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Beschreibung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 Hinweis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AERO 21B-0L PC BP36V EU-Version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u="none" strike="noStrike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AERO 21B-W0M PCBP 36V EU-Version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245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107419700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107419701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78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Bluetooth-Fernbedienung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29044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AutoSense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5861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Automatische Start-Stopp-Funktion für Elektrowerkzeuge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5020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PushClean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696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Schwimmer als Flüssigkeitsstandauslöser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609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Schlauch-Einlassstopfen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1401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Behälter-Hebegriff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5363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Gummiband zur Kabelaufbewahrung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38766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Rohrparkierung 2-Punkt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5629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Kabellos</a:t>
                      </a:r>
                      <a:endParaRPr lang="de-D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11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Silent-Modus – Boost-Modus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(Zwei Geschwindigkeitsstufen)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991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Schlauchhalter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137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Wheelie-Bar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u="none" strike="noStrike">
                          <a:effectLst/>
                          <a:latin typeface="+mn-lt"/>
                        </a:rPr>
                        <a:t>•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087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Staubbeutel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800" u="none" strike="noStrike">
                          <a:effectLst/>
                          <a:latin typeface="+mn-lt"/>
                        </a:rPr>
                        <a:t>1-P</a:t>
                      </a:r>
                      <a:endParaRPr lang="es-ES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1-P</a:t>
                      </a:r>
                      <a:endParaRPr lang="de-DE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54401"/>
                  </a:ext>
                </a:extLst>
              </a:tr>
            </a:tbl>
          </a:graphicData>
        </a:graphic>
      </p:graphicFrame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FE8D03D-7D29-7828-E7A1-3081DB1C9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5521" y="873877"/>
            <a:ext cx="11235102" cy="376456"/>
          </a:xfrm>
        </p:spPr>
        <p:txBody>
          <a:bodyPr/>
          <a:lstStyle/>
          <a:p>
            <a:r>
              <a:rPr lang="en-US" dirty="0"/>
              <a:t>AERO Battery</a:t>
            </a:r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v="urn:schemas-microsoft-com:vml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91ED4-1FD7-F0DF-1888-1EE6ED695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A8DD0CA-745A-D36B-1CBF-9BC740DCAA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A8DD0CA-745A-D36B-1CBF-9BC740DCA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89686B-6B63-4E9A-1BBB-6C16C859F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AERO Battery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3817F7-B078-C7B8-50B5-5BED3558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Technische Daten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4F5E3-88DF-B227-EA8C-C7F118DC58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F8AA7EC4-B40E-37C3-366E-DFE4E2D50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57554"/>
              </p:ext>
            </p:extLst>
          </p:nvPr>
        </p:nvGraphicFramePr>
        <p:xfrm>
          <a:off x="477473" y="1420658"/>
          <a:ext cx="8657062" cy="4383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0753">
                  <a:extLst>
                    <a:ext uri="{9D8B030D-6E8A-4147-A177-3AD203B41FA5}">
                      <a16:colId xmlns:a16="http://schemas.microsoft.com/office/drawing/2014/main" val="3275750068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836064217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414140013"/>
                    </a:ext>
                  </a:extLst>
                </a:gridCol>
                <a:gridCol w="2084917">
                  <a:extLst>
                    <a:ext uri="{9D8B030D-6E8A-4147-A177-3AD203B41FA5}">
                      <a16:colId xmlns:a16="http://schemas.microsoft.com/office/drawing/2014/main" val="3015747701"/>
                    </a:ext>
                  </a:extLst>
                </a:gridCol>
                <a:gridCol w="1903942">
                  <a:extLst>
                    <a:ext uri="{9D8B030D-6E8A-4147-A177-3AD203B41FA5}">
                      <a16:colId xmlns:a16="http://schemas.microsoft.com/office/drawing/2014/main" val="2081704966"/>
                    </a:ext>
                  </a:extLst>
                </a:gridCol>
              </a:tblGrid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b="1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Zubehör 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AERO 21B-0L PC BP36V EU-Version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u="none" strike="noStrike" dirty="0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AERO 21B-W0M PCBP 36V EU-Version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2457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107419700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107419701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078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Verlängerungsrohre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29044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Verlängerungsrohr Stahl D35x505mm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 dirty="0">
                          <a:effectLst/>
                        </a:rPr>
                        <a:t>302000770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95861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Rohrhalterungssatz Ø35 (Haken inkl. Schraube)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</a:rPr>
                        <a:t>107407190</a:t>
                      </a:r>
                      <a:endParaRPr lang="de-DE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5020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Saugschläuche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696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none" strike="noStrike">
                          <a:effectLst/>
                          <a:latin typeface="+mn-lt"/>
                        </a:rPr>
                        <a:t>Saugschlauch High End D32x3500 CPL grau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 dirty="0">
                          <a:effectLst/>
                        </a:rPr>
                        <a:t>302002364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5609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Saugschlauch D32x1800 CPL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 dirty="0">
                          <a:effectLst/>
                        </a:rPr>
                        <a:t>302002363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14013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1023967" rtl="0" eaLnBrk="1" fontAlgn="b" latinLnBrk="0" hangingPunct="1">
                        <a:buNone/>
                      </a:pPr>
                      <a:r>
                        <a:rPr lang="de-DE" sz="800" u="none" strike="noStrike" kern="120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Bodendüsen </a:t>
                      </a:r>
                      <a:endParaRPr lang="de-DE" sz="800" u="none" strike="noStrike" kern="120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85363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800" u="none" strike="noStrike">
                          <a:effectLst/>
                          <a:latin typeface="+mn-lt"/>
                        </a:rPr>
                        <a:t>Bodendüse D36 </a:t>
                      </a:r>
                      <a:r>
                        <a:rPr lang="en-US" sz="800" u="none" strike="noStrike">
                          <a:effectLst/>
                          <a:latin typeface="+mn-lt"/>
                        </a:rPr>
                        <a:t>W/D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 dirty="0">
                          <a:effectLst/>
                        </a:rPr>
                        <a:t>107402331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38766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1023967" rtl="0" eaLnBrk="1" fontAlgn="b" latinLnBrk="0" hangingPunct="1">
                        <a:buNone/>
                      </a:pPr>
                      <a:r>
                        <a:rPr lang="de-DE" sz="800" u="none" strike="noStrike" kern="120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Sonstiges Zubehör</a:t>
                      </a:r>
                      <a:endParaRPr lang="de-DE" sz="800" u="none" strike="noStrike" kern="120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  <a:cs typeface="+mn-cs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15629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Universal-Düse D36x115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</a:rPr>
                        <a:t>14295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011838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800" u="none" strike="noStrike" dirty="0">
                          <a:effectLst/>
                          <a:latin typeface="+mn-lt"/>
                        </a:rPr>
                        <a:t>Saugbürste D36 schwarz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 dirty="0">
                          <a:effectLst/>
                        </a:rPr>
                        <a:t>302002509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2991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>
                          <a:effectLst/>
                        </a:rPr>
                        <a:t>Werkzeugadapter mit Gummimundstück</a:t>
                      </a:r>
                      <a:endParaRPr lang="en-US" sz="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 dirty="0">
                          <a:effectLst/>
                        </a:rPr>
                        <a:t>107410036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361905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algn="l" defTabSz="1023967" rtl="0" eaLnBrk="1" fontAlgn="b" latinLnBrk="0" hangingPunct="1">
                        <a:buNone/>
                      </a:pPr>
                      <a:r>
                        <a:rPr lang="de-DE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Akku &amp; Ladegerät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811379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NBP60 36 V Li – 6 Ah AKKU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 dirty="0">
                          <a:effectLst/>
                        </a:rPr>
                        <a:t>106479020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90872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NBP100 36 V Li – 10 Ah AKKU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</a:rPr>
                        <a:t>106479021</a:t>
                      </a:r>
                      <a:endParaRPr lang="de-DE" sz="8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ES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5440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NBC215 36-V-Schnellladegerät – </a:t>
                      </a:r>
                      <a:r>
                        <a:rPr lang="en-US" sz="800" u="none" strike="noStrike" dirty="0" err="1">
                          <a:effectLst/>
                          <a:latin typeface="+mn-lt"/>
                        </a:rPr>
                        <a:t>ohne</a:t>
                      </a:r>
                      <a:r>
                        <a:rPr lang="en-US" sz="800" u="none" strike="noStrike" dirty="0">
                          <a:effectLst/>
                          <a:latin typeface="+mn-lt"/>
                        </a:rPr>
                        <a:t> Kabel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 dirty="0">
                          <a:effectLst/>
                        </a:rPr>
                        <a:t>106476050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3886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Ladekabel EU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</a:rPr>
                        <a:t>107424752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</a:rPr>
                        <a:t>1 m Länge</a:t>
                      </a:r>
                      <a:endParaRPr lang="de-DE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•</a:t>
                      </a: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179190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Ladekabel UK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</a:rPr>
                        <a:t>107424753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</a:rPr>
                        <a:t>1 m Länge</a:t>
                      </a:r>
                      <a:endParaRPr lang="de-DE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497081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Ladekabel AU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</a:rPr>
                        <a:t>107424754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</a:rPr>
                        <a:t>1 m Länge</a:t>
                      </a:r>
                      <a:endParaRPr lang="de-DE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4454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Ladekabel CN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</a:rPr>
                        <a:t>107424755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</a:rPr>
                        <a:t>1 m Länge</a:t>
                      </a:r>
                      <a:endParaRPr lang="de-DE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506467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Ladekabel JP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</a:rPr>
                        <a:t>107424756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</a:rPr>
                        <a:t>1 m Länge</a:t>
                      </a:r>
                      <a:endParaRPr lang="de-DE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740172"/>
                  </a:ext>
                </a:extLst>
              </a:tr>
              <a:tr h="180035">
                <a:tc>
                  <a:txBody>
                    <a:bodyPr/>
                    <a:lstStyle/>
                    <a:p>
                      <a:pPr marL="0" marR="0" lvl="0" indent="0" algn="l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  <a:latin typeface="+mn-lt"/>
                        </a:rPr>
                        <a:t>Ladekabel US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800" u="none" strike="noStrike">
                          <a:effectLst/>
                        </a:rPr>
                        <a:t>107424757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396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u="none" strike="noStrike">
                          <a:effectLst/>
                        </a:rPr>
                        <a:t>1 m Länge</a:t>
                      </a:r>
                      <a:endParaRPr lang="de-DE" sz="800" b="0" i="1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ctr"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51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38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v="urn:schemas-microsoft-com:vml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67DF9-BEC5-2F69-8BB9-794CA5299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5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76DDD-EABE-878A-8EE0-53A75AA3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47D1BF2-3783-0866-7400-6996F229C4B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20444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47D1BF2-3783-0866-7400-6996F229C4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5F96E1-5AA6-0D2E-79C5-B6EC91B57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Erster vollständig batteriebetriebener </a:t>
            </a:r>
            <a:r>
              <a:rPr lang="en-US" dirty="0" err="1"/>
              <a:t>LightIVac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7E0E44-CF33-E4F4-2467-7C38D981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Der neue AERO-Battery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69D84A-0D8F-2C31-0734-A782C4F589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DAF08-F238-5E49-4E7F-08DFCE0CC6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850" y="1424907"/>
            <a:ext cx="4444444" cy="4444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7D645-2839-A063-9CC2-46DD512D61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21" y="1491925"/>
            <a:ext cx="4444444" cy="4444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47F8ED-DF1B-1939-0333-7160FF1817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37" y="1501161"/>
            <a:ext cx="4444444" cy="44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8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v="urn:schemas-microsoft-com:vml" xmlns:a14="http://schemas.microsoft.com/office/drawing/2010/main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A96F0-8BDF-7A07-749E-A8C4673DF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70E876C-F1C0-3E6D-F791-19983BC1F6A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70E876C-F1C0-3E6D-F791-19983BC1F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7FB50-A039-444F-C56A-A5BB8AE48D3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64CF9-6F78-E617-44A3-46651CFD18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630" y="727186"/>
            <a:ext cx="7864216" cy="376456"/>
          </a:xfrm>
        </p:spPr>
        <p:txBody>
          <a:bodyPr/>
          <a:lstStyle/>
          <a:p>
            <a:r>
              <a:rPr lang="en-US" dirty="0" err="1"/>
              <a:t>Kabellose</a:t>
            </a:r>
            <a:r>
              <a:rPr lang="en-US" dirty="0"/>
              <a:t> Freiheit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0D66E0-F545-86D3-05B3-95DDE491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33" y="347799"/>
            <a:ext cx="10264775" cy="388013"/>
          </a:xfrm>
        </p:spPr>
        <p:txBody>
          <a:bodyPr vert="horz"/>
          <a:lstStyle/>
          <a:p>
            <a:r>
              <a:rPr lang="de-DE" dirty="0"/>
              <a:t>AERO </a:t>
            </a:r>
            <a:r>
              <a:rPr lang="de-DE" dirty="0" err="1"/>
              <a:t>Battery</a:t>
            </a:r>
            <a:endParaRPr lang="da-DK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9B250A1-950D-DBF9-5628-3933FC6BF4BE}"/>
              </a:ext>
            </a:extLst>
          </p:cNvPr>
          <p:cNvSpPr txBox="1">
            <a:spLocks/>
          </p:cNvSpPr>
          <p:nvPr/>
        </p:nvSpPr>
        <p:spPr>
          <a:xfrm>
            <a:off x="401630" y="1581874"/>
            <a:ext cx="3559175" cy="729585"/>
          </a:xfrm>
          <a:prstGeom prst="rect">
            <a:avLst/>
          </a:prstGeom>
        </p:spPr>
        <p:txBody>
          <a:bodyPr vert="horz" wrap="square" lIns="0" tIns="0" rIns="0" bIns="36000" numCol="2" spcCol="108000" rtlCol="0" anchor="t" anchorCtr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B&amp;C </a:t>
            </a:r>
            <a:endParaRPr kumimoji="0" lang="en-DK" sz="1200" i="0" u="none" strike="noStrike" kern="1200" cap="none" spc="0" normalizeH="0" baseline="0" noProof="0" dirty="0">
              <a:ln>
                <a:noFill/>
              </a:ln>
              <a:solidFill>
                <a:srgbClr val="28313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DK" sz="1200" b="0" i="0" u="none" strike="noStrike" kern="1200" cap="none" spc="0" normalizeH="0" baseline="0" noProof="0" dirty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Leichtindustrie </a:t>
            </a: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DK" sz="1200" dirty="0">
                <a:solidFill>
                  <a:srgbClr val="28313F"/>
                </a:solidFill>
                <a:latin typeface="+mn-lt"/>
                <a:cs typeface="+mn-cs"/>
              </a:rPr>
              <a:t>Automobilindustrie </a:t>
            </a:r>
            <a:endParaRPr lang="de-DE" sz="1200" dirty="0">
              <a:solidFill>
                <a:srgbClr val="28313F"/>
              </a:solidFill>
              <a:latin typeface="+mn-lt"/>
              <a:cs typeface="+mn-cs"/>
            </a:endParaRP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28313F"/>
                </a:solidFill>
                <a:latin typeface="+mn-lt"/>
                <a:cs typeface="+mn-cs"/>
              </a:rPr>
              <a:t>Rüstungsindustrie</a:t>
            </a:r>
          </a:p>
          <a:p>
            <a:pPr marL="199105" marR="0" lvl="0" indent="-199105" algn="l" defTabSz="1023967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>
                <a:solidFill>
                  <a:srgbClr val="28313F"/>
                </a:solidFill>
                <a:latin typeface="+mn-lt"/>
                <a:cs typeface="+mn-cs"/>
              </a:rPr>
              <a:t>Allgemeine Reinigung</a:t>
            </a:r>
            <a:endParaRPr lang="en-GB" sz="1200" dirty="0">
              <a:solidFill>
                <a:srgbClr val="28313F"/>
              </a:solidFill>
              <a:latin typeface="+mn-lt"/>
            </a:endParaRPr>
          </a:p>
        </p:txBody>
      </p:sp>
      <p:pic>
        <p:nvPicPr>
          <p:cNvPr id="4" name="Picture 3" descr="A person vacuuming the floor&#10;&#10;AI-generated content may be incorrect.">
            <a:extLst>
              <a:ext uri="{FF2B5EF4-FFF2-40B4-BE49-F238E27FC236}">
                <a16:creationId xmlns:a16="http://schemas.microsoft.com/office/drawing/2014/main" id="{68445276-9050-1F78-A7AA-5BAFE3FE24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>
            <a:fillRect/>
          </a:stretch>
        </p:blipFill>
        <p:spPr>
          <a:xfrm>
            <a:off x="8148638" y="0"/>
            <a:ext cx="4043362" cy="62738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4A09E99-3C3E-D7E5-D669-EE01E428B5AB}"/>
              </a:ext>
            </a:extLst>
          </p:cNvPr>
          <p:cNvSpPr txBox="1">
            <a:spLocks/>
          </p:cNvSpPr>
          <p:nvPr/>
        </p:nvSpPr>
        <p:spPr>
          <a:xfrm>
            <a:off x="401630" y="2478349"/>
            <a:ext cx="7669213" cy="3837845"/>
          </a:xfrm>
          <a:prstGeom prst="rect">
            <a:avLst/>
          </a:prstGeom>
        </p:spPr>
        <p:txBody>
          <a:bodyPr vert="horz" wrap="square" lIns="0" tIns="0" rIns="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1023967">
              <a:spcBef>
                <a:spcPts val="400"/>
              </a:spcBef>
              <a:defRPr/>
            </a:pPr>
            <a:r>
              <a:rPr lang="en-DK" sz="1100" dirty="0">
                <a:solidFill>
                  <a:srgbClr val="28313F"/>
                </a:solidFill>
                <a:latin typeface="+mj-lt"/>
              </a:rPr>
              <a:t>Wichtige Anwendungsbereiche</a:t>
            </a:r>
          </a:p>
          <a:p>
            <a:pPr marL="199105" lvl="0" indent="-199105" algn="l" defTabSz="1023967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Vielseitige Reinigung in verschiedenen Branchen</a:t>
            </a:r>
            <a:br>
              <a:rPr lang="en-GB" sz="1100" dirty="0">
                <a:solidFill>
                  <a:srgbClr val="28313F"/>
                </a:solidFill>
                <a:latin typeface="+mn-lt"/>
              </a:rPr>
            </a:br>
            <a:r>
              <a:rPr lang="en-GB" sz="1100" dirty="0" err="1">
                <a:solidFill>
                  <a:srgbClr val="28313F"/>
                </a:solidFill>
                <a:latin typeface="+mn-lt"/>
              </a:rPr>
              <a:t>Basierend </a:t>
            </a:r>
            <a:r>
              <a:rPr lang="en-GB" sz="1100" dirty="0">
                <a:solidFill>
                  <a:srgbClr val="28313F"/>
                </a:solidFill>
                <a:latin typeface="+mn-lt"/>
              </a:rPr>
              <a:t>auf der bewährten AERO-Plattform, ideal für Reinigungsaufgaben in Industrie, Automobilbau und Bauwesen.</a:t>
            </a:r>
          </a:p>
          <a:p>
            <a:pPr marL="199105" lvl="0" indent="-199105" algn="l" defTabSz="1023967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Mobiler und kabelloser Betrieb</a:t>
            </a:r>
            <a:br>
              <a:rPr lang="en-GB" sz="1100" dirty="0">
                <a:solidFill>
                  <a:srgbClr val="28313F"/>
                </a:solidFill>
                <a:latin typeface="+mn-lt"/>
              </a:rPr>
            </a:br>
            <a:r>
              <a:rPr lang="en-GB" sz="1100" dirty="0">
                <a:solidFill>
                  <a:srgbClr val="28313F"/>
                </a:solidFill>
                <a:latin typeface="+mn-lt"/>
              </a:rPr>
              <a:t>Ausgestattet mit dem leistungsstarken Akku NBP60 für den Einsatz in Bereichen ohne Stromanschluss.</a:t>
            </a:r>
          </a:p>
          <a:p>
            <a:pPr marL="199105" lvl="0" indent="-199105" algn="l" defTabSz="1023967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Intelligenter und ferngesteuerter Betrieb</a:t>
            </a:r>
            <a:br>
              <a:rPr lang="en-GB" sz="1100" dirty="0">
                <a:solidFill>
                  <a:srgbClr val="28313F"/>
                </a:solidFill>
                <a:latin typeface="+mn-lt"/>
              </a:rPr>
            </a:br>
            <a:r>
              <a:rPr lang="en-GB" sz="1100" dirty="0">
                <a:solidFill>
                  <a:srgbClr val="28313F"/>
                </a:solidFill>
                <a:latin typeface="+mn-lt"/>
              </a:rPr>
              <a:t>Die AutoSense-Fernbedienung ermöglicht einen effizienten, benutzerfreundlichen Betrieb in komplexen oder gefährlichen Umgebungen.</a:t>
            </a:r>
          </a:p>
          <a:p>
            <a:pPr marL="199105" lvl="0" indent="-199105" algn="l" defTabSz="1023967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Sichere Handhabung von gefährlichem Staub</a:t>
            </a:r>
            <a:br>
              <a:rPr lang="en-GB" sz="1100" dirty="0">
                <a:solidFill>
                  <a:srgbClr val="28313F"/>
                </a:solidFill>
                <a:latin typeface="+mn-lt"/>
              </a:rPr>
            </a:br>
            <a:r>
              <a:rPr lang="en-GB" sz="1100" dirty="0">
                <a:solidFill>
                  <a:srgbClr val="28313F"/>
                </a:solidFill>
                <a:latin typeface="+mn-lt"/>
              </a:rPr>
              <a:t>Zertifiziert für Staub der Klassen </a:t>
            </a:r>
            <a:r>
              <a:rPr lang="en-DK" sz="1100" dirty="0">
                <a:solidFill>
                  <a:srgbClr val="28313F"/>
                </a:solidFill>
                <a:latin typeface="+mn-lt"/>
              </a:rPr>
              <a:t>L </a:t>
            </a:r>
            <a:r>
              <a:rPr lang="en-GB" sz="1100" dirty="0">
                <a:solidFill>
                  <a:srgbClr val="28313F"/>
                </a:solidFill>
                <a:latin typeface="+mn-lt"/>
              </a:rPr>
              <a:t>und M, geeignet für Anwendungen in Umgebungen mit strengen Gesundheits- und Sicherheitsvorschriften.</a:t>
            </a:r>
          </a:p>
          <a:p>
            <a:pPr marL="199105" lvl="0" indent="-199105" algn="l" defTabSz="1023967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Effiziente Filterreinigung für den Dauereinsatz</a:t>
            </a:r>
            <a:br>
              <a:rPr lang="en-GB" sz="1100" dirty="0">
                <a:solidFill>
                  <a:srgbClr val="28313F"/>
                </a:solidFill>
                <a:latin typeface="+mn-lt"/>
              </a:rPr>
            </a:br>
            <a:r>
              <a:rPr lang="en-GB" sz="1100" dirty="0">
                <a:solidFill>
                  <a:srgbClr val="28313F"/>
                </a:solidFill>
                <a:latin typeface="+mn-lt"/>
              </a:rPr>
              <a:t>Die </a:t>
            </a:r>
            <a:r>
              <a:rPr lang="en-GB" sz="1100" dirty="0" err="1">
                <a:solidFill>
                  <a:srgbClr val="28313F"/>
                </a:solidFill>
                <a:latin typeface="+mn-lt"/>
              </a:rPr>
              <a:t>Push&amp;</a:t>
            </a:r>
            <a:r>
              <a:rPr lang="en-GB" sz="1100" dirty="0">
                <a:solidFill>
                  <a:srgbClr val="28313F"/>
                </a:solidFill>
                <a:latin typeface="+mn-lt"/>
              </a:rPr>
              <a:t>Clean™-Technologie gewährleistet eine unterbrechungsfreie Leistung bei staubintensiven Aufgaben.</a:t>
            </a:r>
          </a:p>
          <a:p>
            <a:pPr marL="199105" lvl="0" indent="-199105" algn="l" defTabSz="1023967">
              <a:spcBef>
                <a:spcPts val="400"/>
              </a:spcBef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rgbClr val="28313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Leise und leistungsstarke Saugleistung für sensible Umgebungen</a:t>
            </a:r>
            <a:br>
              <a:rPr lang="en-GB" sz="1100" dirty="0">
                <a:solidFill>
                  <a:srgbClr val="28313F"/>
                </a:solidFill>
                <a:latin typeface="+mn-lt"/>
              </a:rPr>
            </a:br>
            <a:r>
              <a:rPr lang="en-GB" sz="1100" dirty="0">
                <a:solidFill>
                  <a:srgbClr val="28313F"/>
                </a:solidFill>
                <a:latin typeface="+mn-lt"/>
              </a:rPr>
              <a:t>Die hocheffiziente Turbine mit niedrigem Geräuschpegel ist ideal für den Einsatz in geräuschsensiblen Bereichen wie Krankenhäusern, Schulen oder Büros. </a:t>
            </a:r>
            <a:br>
              <a:rPr lang="en-GB" sz="1100" dirty="0">
                <a:solidFill>
                  <a:srgbClr val="28313F"/>
                </a:solidFill>
                <a:latin typeface="+mn-lt"/>
              </a:rPr>
            </a:br>
            <a:endParaRPr lang="en-GB" sz="1100" dirty="0">
              <a:solidFill>
                <a:srgbClr val="28313F"/>
              </a:solidFill>
              <a:latin typeface="+mn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B5FDED9-1783-96C8-70FD-5C0B625F501F}"/>
              </a:ext>
            </a:extLst>
          </p:cNvPr>
          <p:cNvSpPr txBox="1">
            <a:spLocks/>
          </p:cNvSpPr>
          <p:nvPr/>
        </p:nvSpPr>
        <p:spPr>
          <a:xfrm>
            <a:off x="401630" y="1325424"/>
            <a:ext cx="3559175" cy="241023"/>
          </a:xfrm>
          <a:prstGeom prst="rect">
            <a:avLst/>
          </a:prstGeom>
        </p:spPr>
        <p:txBody>
          <a:bodyPr vert="horz" wrap="square" lIns="0" tIns="0" rIns="0" bIns="36000" numCol="2" spcCol="108000" rtlCol="0" anchor="t" anchorCtr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023967">
              <a:spcBef>
                <a:spcPts val="400"/>
              </a:spcBef>
              <a:defRPr/>
            </a:pPr>
            <a:r>
              <a:rPr lang="en-DK" sz="1200" dirty="0">
                <a:solidFill>
                  <a:srgbClr val="28313F"/>
                </a:solidFill>
                <a:latin typeface="+mj-lt"/>
              </a:rPr>
              <a:t>Segmente</a:t>
            </a:r>
          </a:p>
        </p:txBody>
      </p:sp>
    </p:spTree>
    <p:extLst>
      <p:ext uri="{BB962C8B-B14F-4D97-AF65-F5344CB8AC3E}">
        <p14:creationId xmlns:p14="http://schemas.microsoft.com/office/powerpoint/2010/main" val="37741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v="urn:schemas-microsoft-com:vml" xmlns:a14="http://schemas.microsoft.com/office/drawing/2010/main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DF9B68-2FE9-4118-7535-BE470A9C3C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0775" y="0"/>
            <a:ext cx="5991224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684BC-5F19-7305-C844-4EF2A836FB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009" y="1310720"/>
            <a:ext cx="3809524" cy="3809524"/>
          </a:xfrm>
          <a:prstGeom prst="rect">
            <a:avLst/>
          </a:prstGeom>
        </p:spPr>
      </p:pic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AD606C3-27D7-F4E5-5351-A55DD3BA06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1632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AD606C3-27D7-F4E5-5351-A55DD3BA06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A956474-9621-6B7B-1478-89FE2AA2875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7821" y="1668143"/>
            <a:ext cx="5616576" cy="486092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100" dirty="0">
                <a:latin typeface="+mj-lt"/>
                <a:ea typeface="Roboto Medium" panose="02000000000000000000" pitchFamily="2" charset="0"/>
                <a:cs typeface="Roboto Light"/>
              </a:rPr>
              <a:t>Unterbrechungsfreie Hochleistungsreinigung</a:t>
            </a: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Kein Stecker, einfach loslegen: Das kabellose Design sorgt für einen nahtlosen Betrieb</a:t>
            </a: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Überlegene Saugkraft für maximale Effizienz sowohl bei nassen als auch bei trockenen Bedingungen</a:t>
            </a: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Das </a:t>
            </a:r>
            <a:r>
              <a:rPr lang="en-GB" sz="1100" dirty="0" err="1">
                <a:solidFill>
                  <a:srgbClr val="28313F"/>
                </a:solidFill>
              </a:rPr>
              <a:t>Push&amp;</a:t>
            </a:r>
            <a:r>
              <a:rPr lang="en-GB" sz="1100" dirty="0">
                <a:solidFill>
                  <a:srgbClr val="28313F"/>
                </a:solidFill>
              </a:rPr>
              <a:t>Clean™</a:t>
            </a:r>
            <a:r>
              <a:rPr lang="en-GB" sz="1100" dirty="0">
                <a:ea typeface="Roboto Light"/>
                <a:cs typeface="Roboto Light"/>
              </a:rPr>
              <a:t>-Filtersystem sorgt für Spitzenleistung bei minimalen Ausfallzeiten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100" dirty="0">
                <a:latin typeface="+mj-lt"/>
                <a:ea typeface="Roboto Light"/>
                <a:cs typeface="Roboto Light"/>
              </a:rPr>
              <a:t>Leicht, benutzerfreundlich und intelligent</a:t>
            </a: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Nur 8,3 kg für mühelose Handhabung und geringen Kraftaufwand</a:t>
            </a: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Geringe Geräuschemissionen für störungsfreies Reinigen tagsüber</a:t>
            </a: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Bluetooth-Fernbedienung optional (M-Klasse, mit </a:t>
            </a:r>
            <a:r>
              <a:rPr lang="en-GB" sz="1100" dirty="0" err="1">
                <a:ea typeface="Roboto Light"/>
                <a:cs typeface="Roboto Light"/>
              </a:rPr>
              <a:t>AutoSense </a:t>
            </a:r>
            <a:r>
              <a:rPr lang="en-GB" sz="1100" dirty="0">
                <a:ea typeface="Roboto Light"/>
                <a:cs typeface="Roboto Light"/>
              </a:rPr>
              <a:t>für mehr Sicherheit und Effizienz)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100" dirty="0">
                <a:latin typeface="+mj-lt"/>
                <a:ea typeface="Roboto Light"/>
                <a:cs typeface="Roboto Light"/>
              </a:rPr>
              <a:t>Unübertroffene Haltbarkeit </a:t>
            </a:r>
            <a:r>
              <a:rPr lang="en-DK" sz="1100" dirty="0">
                <a:latin typeface="+mj-lt"/>
                <a:ea typeface="Roboto Light"/>
                <a:cs typeface="Roboto Light"/>
              </a:rPr>
              <a:t>und </a:t>
            </a:r>
            <a:r>
              <a:rPr lang="en-GB" sz="1100" dirty="0">
                <a:latin typeface="+mj-lt"/>
                <a:ea typeface="Roboto Light"/>
                <a:cs typeface="Roboto Light"/>
              </a:rPr>
              <a:t>Ausdauer</a:t>
            </a: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Klassenbester Akku: über 500 Ladezyklen mit branchenführender Laufzeit</a:t>
            </a:r>
            <a:endParaRPr lang="en-DK" sz="1100" dirty="0">
              <a:ea typeface="Roboto Light"/>
              <a:cs typeface="Roboto Light"/>
            </a:endParaRP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Robuste Turbine hält starker Beanspruchung stand und erfordert nur minimale Wartung</a:t>
            </a:r>
            <a:endParaRPr lang="en-DK" sz="1100" dirty="0">
              <a:ea typeface="Roboto Light"/>
              <a:cs typeface="Roboto Light"/>
            </a:endParaRP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Bewährte Zuverlässigkeit durch strenge Feld- und Labortests</a:t>
            </a:r>
            <a:endParaRPr lang="en-DK" sz="1100" dirty="0">
              <a:ea typeface="Roboto Light"/>
              <a:cs typeface="Roboto Light"/>
            </a:endParaRP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100" dirty="0">
                <a:latin typeface="+mj-lt"/>
                <a:ea typeface="Roboto Light"/>
                <a:cs typeface="Roboto Light"/>
              </a:rPr>
              <a:t>Sicherere und sauberere Arbeitsumgebung</a:t>
            </a: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Zertifiziert nach den höchsten Sicherheitsstandards gegen gefährlichen Staub</a:t>
            </a:r>
            <a:endParaRPr lang="en-DK" sz="1100" dirty="0">
              <a:ea typeface="Roboto Light"/>
              <a:cs typeface="Roboto Light"/>
            </a:endParaRP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Effizienter PET-Filter und Luftstromdesign </a:t>
            </a:r>
            <a:r>
              <a:rPr lang="en-GB" sz="1100" dirty="0" err="1">
                <a:ea typeface="Roboto Light"/>
                <a:cs typeface="Roboto Light"/>
              </a:rPr>
              <a:t>reduzieren</a:t>
            </a:r>
            <a:r>
              <a:rPr lang="en-GB" sz="1100" dirty="0">
                <a:ea typeface="Roboto Light"/>
                <a:cs typeface="Roboto Light"/>
              </a:rPr>
              <a:t> </a:t>
            </a:r>
            <a:r>
              <a:rPr lang="en-GB" sz="1100" dirty="0" err="1">
                <a:ea typeface="Roboto Light"/>
                <a:cs typeface="Roboto Light"/>
              </a:rPr>
              <a:t>Partikel</a:t>
            </a:r>
            <a:r>
              <a:rPr lang="en-GB" sz="1100" dirty="0">
                <a:ea typeface="Roboto Light"/>
                <a:cs typeface="Roboto Light"/>
              </a:rPr>
              <a:t> in der Luft</a:t>
            </a:r>
            <a:endParaRPr lang="en-DK" sz="1100" dirty="0">
              <a:ea typeface="Roboto Light"/>
              <a:cs typeface="Roboto Light"/>
            </a:endParaRPr>
          </a:p>
          <a:p>
            <a:pPr marL="201168" indent="-201168">
              <a:lnSpc>
                <a:spcPct val="120000"/>
              </a:lnSpc>
              <a:spcBef>
                <a:spcPts val="400"/>
              </a:spcBef>
            </a:pPr>
            <a:r>
              <a:rPr lang="en-GB" sz="1100" dirty="0">
                <a:ea typeface="Roboto Light"/>
                <a:cs typeface="Roboto Light"/>
              </a:rPr>
              <a:t>Kabelloser Betrieb verhindert Stolperfallen und verbessert die Mobilität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4D039D0-9C89-4647-C69B-D9A444FACFB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t>4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D6F595-297F-2A04-A4E4-5FCD1D7B15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821" y="873955"/>
            <a:ext cx="7864216" cy="37645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600" dirty="0" err="1">
                <a:ea typeface="Roboto Light"/>
              </a:rPr>
              <a:t>Alleinstellungsmerkmale</a:t>
            </a:r>
            <a:endParaRPr lang="en-US" sz="160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16633A5-6408-E355-2A34-0B5CC43A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25" y="494568"/>
            <a:ext cx="7862850" cy="388013"/>
          </a:xfrm>
        </p:spPr>
        <p:txBody>
          <a:bodyPr vert="horz"/>
          <a:lstStyle/>
          <a:p>
            <a:r>
              <a:rPr lang="en-US" dirty="0"/>
              <a:t>Highlights des AERO-Akkus</a:t>
            </a:r>
            <a:endParaRPr lang="da-DK" dirty="0"/>
          </a:p>
        </p:txBody>
      </p:sp>
      <p:cxnSp>
        <p:nvCxnSpPr>
          <p:cNvPr id="3" name="Google Shape;117;p28">
            <a:extLst>
              <a:ext uri="{FF2B5EF4-FFF2-40B4-BE49-F238E27FC236}">
                <a16:creationId xmlns:a16="http://schemas.microsoft.com/office/drawing/2014/main" id="{5BA5DD7F-394A-1A9C-AC70-76DD8842D692}"/>
              </a:ext>
            </a:extLst>
          </p:cNvPr>
          <p:cNvCxnSpPr/>
          <p:nvPr/>
        </p:nvCxnSpPr>
        <p:spPr>
          <a:xfrm rot="10800000" flipH="1">
            <a:off x="9189931" y="4226834"/>
            <a:ext cx="1351880" cy="674991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5" name="Google Shape;118;p28">
            <a:extLst>
              <a:ext uri="{FF2B5EF4-FFF2-40B4-BE49-F238E27FC236}">
                <a16:creationId xmlns:a16="http://schemas.microsoft.com/office/drawing/2014/main" id="{779D62AF-951F-80F4-36DE-1723B6E43370}"/>
              </a:ext>
            </a:extLst>
          </p:cNvPr>
          <p:cNvCxnSpPr>
            <a:cxnSpLocks/>
          </p:cNvCxnSpPr>
          <p:nvPr/>
        </p:nvCxnSpPr>
        <p:spPr>
          <a:xfrm>
            <a:off x="10541811" y="1766233"/>
            <a:ext cx="20200" cy="246060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cxnSp>
        <p:nvCxnSpPr>
          <p:cNvPr id="8" name="Google Shape;119;p28">
            <a:extLst>
              <a:ext uri="{FF2B5EF4-FFF2-40B4-BE49-F238E27FC236}">
                <a16:creationId xmlns:a16="http://schemas.microsoft.com/office/drawing/2014/main" id="{B9E38E97-2225-527F-FD57-18080A174C34}"/>
              </a:ext>
            </a:extLst>
          </p:cNvPr>
          <p:cNvCxnSpPr>
            <a:cxnSpLocks/>
          </p:cNvCxnSpPr>
          <p:nvPr/>
        </p:nvCxnSpPr>
        <p:spPr>
          <a:xfrm>
            <a:off x="7612798" y="4226833"/>
            <a:ext cx="1577371" cy="675071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Dot"/>
            <a:round/>
            <a:headEnd type="triangle" w="med" len="med"/>
            <a:tailEnd type="triangle" w="med" len="med"/>
          </a:ln>
        </p:spPr>
      </p:cxnSp>
      <p:sp>
        <p:nvSpPr>
          <p:cNvPr id="9" name="Google Shape;120;p28">
            <a:extLst>
              <a:ext uri="{FF2B5EF4-FFF2-40B4-BE49-F238E27FC236}">
                <a16:creationId xmlns:a16="http://schemas.microsoft.com/office/drawing/2014/main" id="{5F45B4EA-9522-CA68-485C-7ABAD569B40C}"/>
              </a:ext>
            </a:extLst>
          </p:cNvPr>
          <p:cNvSpPr/>
          <p:nvPr/>
        </p:nvSpPr>
        <p:spPr>
          <a:xfrm rot="21598889">
            <a:off x="9758284" y="4507555"/>
            <a:ext cx="1467145" cy="454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a typeface="Poppins"/>
                <a:cs typeface="Poppins"/>
                <a:sym typeface="Poppins"/>
              </a:rPr>
              <a:t>392 </a:t>
            </a:r>
            <a:r>
              <a:rPr lang="de-DE" sz="1200" dirty="0">
                <a:ea typeface="Poppins"/>
                <a:cs typeface="Poppins"/>
                <a:sym typeface="Poppins"/>
              </a:rPr>
              <a:t>mm</a:t>
            </a:r>
            <a:endParaRPr sz="1200" dirty="0">
              <a:ea typeface="Poppins"/>
              <a:cs typeface="Poppins"/>
              <a:sym typeface="Poppins"/>
            </a:endParaRPr>
          </a:p>
        </p:txBody>
      </p:sp>
      <p:sp>
        <p:nvSpPr>
          <p:cNvPr id="11" name="Google Shape;121;p28">
            <a:extLst>
              <a:ext uri="{FF2B5EF4-FFF2-40B4-BE49-F238E27FC236}">
                <a16:creationId xmlns:a16="http://schemas.microsoft.com/office/drawing/2014/main" id="{4EAE4697-DD27-DDD8-769A-6D07DA8E0866}"/>
              </a:ext>
            </a:extLst>
          </p:cNvPr>
          <p:cNvSpPr/>
          <p:nvPr/>
        </p:nvSpPr>
        <p:spPr>
          <a:xfrm>
            <a:off x="7301537" y="4507318"/>
            <a:ext cx="1147475" cy="45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a typeface="Poppins"/>
                <a:cs typeface="Poppins"/>
                <a:sym typeface="Poppins"/>
              </a:rPr>
              <a:t>375 mm</a:t>
            </a:r>
            <a:endParaRPr sz="1200" dirty="0"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122;p28">
            <a:extLst>
              <a:ext uri="{FF2B5EF4-FFF2-40B4-BE49-F238E27FC236}">
                <a16:creationId xmlns:a16="http://schemas.microsoft.com/office/drawing/2014/main" id="{31F68851-BF78-7AA1-B802-708458D6A3BA}"/>
              </a:ext>
            </a:extLst>
          </p:cNvPr>
          <p:cNvSpPr/>
          <p:nvPr/>
        </p:nvSpPr>
        <p:spPr>
          <a:xfrm rot="21598889">
            <a:off x="10562084" y="2769213"/>
            <a:ext cx="1077335" cy="45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a typeface="Poppins"/>
                <a:cs typeface="Poppins"/>
                <a:sym typeface="Poppins"/>
              </a:rPr>
              <a:t>5</a:t>
            </a:r>
            <a:r>
              <a:rPr lang="en-GB" sz="1200">
                <a:ea typeface="Poppins"/>
                <a:cs typeface="Poppins"/>
                <a:sym typeface="Poppins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2734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a14="http://schemas.microsoft.com/office/drawing/2010/main" xmlns:v="urn:schemas-microsoft-com:vml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E886-3AA9-984A-8257-BBF439B2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pielzeug, Vakuum, Gerät enthält.&#10;&#10;KI-generierte Inhalte können fehlerhaft sein.">
            <a:extLst>
              <a:ext uri="{FF2B5EF4-FFF2-40B4-BE49-F238E27FC236}">
                <a16:creationId xmlns:a16="http://schemas.microsoft.com/office/drawing/2014/main" id="{8A8FE201-434F-6456-E068-8C6EB3B9A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59" y="1402315"/>
            <a:ext cx="4680316" cy="4680316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A9A25525-48D5-8274-1BFC-C5468C5B71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A25525-48D5-8274-1BFC-C5468C5B7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DBA1003-CE58-102A-0B79-2B6AB8794B63}"/>
              </a:ext>
            </a:extLst>
          </p:cNvPr>
          <p:cNvSpPr txBox="1"/>
          <p:nvPr/>
        </p:nvSpPr>
        <p:spPr>
          <a:xfrm>
            <a:off x="6477656" y="5220276"/>
            <a:ext cx="5229870" cy="666584"/>
          </a:xfrm>
          <a:prstGeom prst="rect">
            <a:avLst/>
          </a:prstGeom>
          <a:noFill/>
        </p:spPr>
        <p:txBody>
          <a:bodyPr wrap="square" lIns="0" tIns="0" rIns="0" bIns="72000" rtlCol="0" anchor="b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da-DK" sz="1100">
                <a:latin typeface="+mj-lt"/>
              </a:rPr>
              <a:t>Leichte kabellose Freiheit und geringer Platzbedarf</a:t>
            </a:r>
          </a:p>
          <a:p>
            <a:pPr algn="r">
              <a:lnSpc>
                <a:spcPct val="120000"/>
              </a:lnSpc>
            </a:pPr>
            <a:r>
              <a:rPr lang="en-US" sz="1100"/>
              <a:t>Reinigen Sie ohne Einschränkungen – schneller, mobiler Einsatz, wenn dringend hohe Saugkraft benötigt wird</a:t>
            </a:r>
            <a:endParaRPr lang="en-GB" sz="11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4A70F-5576-DB93-9229-9126168EAE2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t>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DB3158-F4D1-2AAC-5A8A-53D6E9D4D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AERO</a:t>
            </a:r>
            <a:r>
              <a:rPr lang="de-DE" dirty="0"/>
              <a:t> </a:t>
            </a:r>
            <a:r>
              <a:rPr lang="de-DE" dirty="0" err="1"/>
              <a:t>Battery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16B101-570D-3E81-4973-136BBA2D5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DK" dirty="0"/>
              <a:t>Wichtigste Merkmale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215AB1-8EB5-64CC-1958-6E537A2FFFAB}"/>
              </a:ext>
            </a:extLst>
          </p:cNvPr>
          <p:cNvSpPr txBox="1"/>
          <p:nvPr/>
        </p:nvSpPr>
        <p:spPr>
          <a:xfrm>
            <a:off x="6475089" y="1511905"/>
            <a:ext cx="5212114" cy="463451"/>
          </a:xfrm>
          <a:prstGeom prst="rect">
            <a:avLst/>
          </a:prstGeom>
          <a:noFill/>
        </p:spPr>
        <p:txBody>
          <a:bodyPr wrap="square" lIns="0" tIns="0" rIns="0" bIns="72000" rtlCol="0" anchor="b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100">
                <a:latin typeface="+mj-lt"/>
              </a:rPr>
              <a:t>Geschütztes Batteriefach</a:t>
            </a:r>
            <a:br>
              <a:rPr lang="en-GB" sz="1100">
                <a:latin typeface="+mj-lt"/>
              </a:rPr>
            </a:br>
            <a:r>
              <a:rPr lang="en-US" sz="1050"/>
              <a:t>Batterie vor Staub und anderen Einflüssen geschützt – einfacher Batteriewechsel</a:t>
            </a:r>
            <a:endParaRPr lang="en-GB" sz="10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EF17A-9996-61C0-4B92-C655135F2B83}"/>
              </a:ext>
            </a:extLst>
          </p:cNvPr>
          <p:cNvSpPr txBox="1"/>
          <p:nvPr/>
        </p:nvSpPr>
        <p:spPr>
          <a:xfrm>
            <a:off x="361589" y="1354319"/>
            <a:ext cx="4286611" cy="869716"/>
          </a:xfrm>
          <a:prstGeom prst="rect">
            <a:avLst/>
          </a:prstGeom>
          <a:noFill/>
        </p:spPr>
        <p:txBody>
          <a:bodyPr wrap="square" lIns="0" tIns="0" rIns="0" bIns="72000" rtlCol="0" anchor="b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100">
                <a:latin typeface="+mj-lt"/>
              </a:rPr>
              <a:t>Neuer, von Nilfisk entwickelter NBP-Akku</a:t>
            </a:r>
            <a:br>
              <a:rPr lang="en-GB" sz="1100" b="0" i="0" u="none" strike="noStrike">
                <a:effectLst/>
              </a:rPr>
            </a:br>
            <a:r>
              <a:rPr lang="en-GB" sz="1100" b="0" i="0" u="none" strike="noStrike">
                <a:effectLst/>
              </a:rPr>
              <a:t>Hohe Leistung und Effizienz mit dem von Nilfisk selbst entwickelten Akku – bis zu 500 Ladezyklen möglich</a:t>
            </a:r>
          </a:p>
          <a:p>
            <a:pPr algn="l">
              <a:lnSpc>
                <a:spcPct val="120000"/>
              </a:lnSpc>
            </a:pPr>
            <a:endParaRPr lang="en-GB" sz="11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A3AA2D-7677-1B95-C5DC-04A43AB35A6D}"/>
              </a:ext>
            </a:extLst>
          </p:cNvPr>
          <p:cNvSpPr txBox="1"/>
          <p:nvPr/>
        </p:nvSpPr>
        <p:spPr>
          <a:xfrm>
            <a:off x="7454206" y="3466204"/>
            <a:ext cx="4253320" cy="463451"/>
          </a:xfrm>
          <a:prstGeom prst="rect">
            <a:avLst/>
          </a:prstGeom>
          <a:noFill/>
        </p:spPr>
        <p:txBody>
          <a:bodyPr wrap="square" lIns="0" tIns="0" rIns="0" bIns="72000" rtlCol="0" anchor="b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de-DE" sz="1100" err="1">
                <a:latin typeface="+mj-lt"/>
              </a:rPr>
              <a:t>Waschbares </a:t>
            </a:r>
            <a:r>
              <a:rPr lang="de-DE" sz="1100">
                <a:latin typeface="+mj-lt"/>
              </a:rPr>
              <a:t>PET</a:t>
            </a:r>
            <a:r>
              <a:rPr lang="de-DE" sz="1100" err="1">
                <a:latin typeface="+mj-lt"/>
              </a:rPr>
              <a:t>-Filterelement</a:t>
            </a:r>
            <a:endParaRPr lang="en-DK" sz="1100">
              <a:latin typeface="+mj-lt"/>
            </a:endParaRPr>
          </a:p>
          <a:p>
            <a:pPr algn="r">
              <a:lnSpc>
                <a:spcPct val="120000"/>
              </a:lnSpc>
            </a:pPr>
            <a:r>
              <a:rPr lang="da-DK" sz="1100"/>
              <a:t>Hochwertige Filterung, lange Lebensdauer, strapazierfähig und für Nass-/Trockenanwendungen geeignet</a:t>
            </a:r>
            <a:endParaRPr lang="en-GB" sz="1100" i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F75969-C502-EAAE-8EBB-113770E85202}"/>
              </a:ext>
            </a:extLst>
          </p:cNvPr>
          <p:cNvSpPr txBox="1"/>
          <p:nvPr/>
        </p:nvSpPr>
        <p:spPr>
          <a:xfrm>
            <a:off x="8016592" y="2621949"/>
            <a:ext cx="3690934" cy="454924"/>
          </a:xfrm>
          <a:prstGeom prst="rect">
            <a:avLst/>
          </a:prstGeom>
          <a:noFill/>
        </p:spPr>
        <p:txBody>
          <a:bodyPr wrap="square" lIns="0" tIns="0" rIns="0" bIns="72000" rtlCol="0" anchor="b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1100">
                <a:latin typeface="+mj-lt"/>
              </a:rPr>
              <a:t>Batterie – Batteriemanagementsystem (BMS)</a:t>
            </a:r>
          </a:p>
          <a:p>
            <a:pPr algn="r">
              <a:lnSpc>
                <a:spcPct val="120000"/>
              </a:lnSpc>
            </a:pPr>
            <a:r>
              <a:rPr lang="en-GB" sz="1050"/>
              <a:t>Schutzsystem für Batterien, das Spannungen, Temperaturen usw. überwacht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82A76C-EF29-A549-FB79-C04297108DC1}"/>
              </a:ext>
            </a:extLst>
          </p:cNvPr>
          <p:cNvSpPr txBox="1"/>
          <p:nvPr/>
        </p:nvSpPr>
        <p:spPr>
          <a:xfrm>
            <a:off x="378896" y="2541187"/>
            <a:ext cx="4373726" cy="463451"/>
          </a:xfrm>
          <a:prstGeom prst="rect">
            <a:avLst/>
          </a:prstGeom>
          <a:noFill/>
        </p:spPr>
        <p:txBody>
          <a:bodyPr wrap="square" lIns="0" tIns="0" rIns="0" bIns="72000" rtlCol="0" anchor="b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e-DE" sz="1100">
                <a:latin typeface="+mj-lt"/>
              </a:rPr>
              <a:t>Professionelle, </a:t>
            </a:r>
            <a:r>
              <a:rPr lang="de-DE" sz="1100" err="1">
                <a:latin typeface="+mj-lt"/>
              </a:rPr>
              <a:t>hocheffiziente Turbine</a:t>
            </a:r>
            <a:endParaRPr lang="en-DK" sz="110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a-DK" sz="1100"/>
              <a:t>Mit einem Luftdurchsatz von 3600 l/min beste Leistung seiner Klasse</a:t>
            </a:r>
            <a:endParaRPr lang="en-GB" sz="11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C2CE5A-783D-AD9F-2AE4-2BB038DA4A59}"/>
              </a:ext>
            </a:extLst>
          </p:cNvPr>
          <p:cNvSpPr txBox="1"/>
          <p:nvPr/>
        </p:nvSpPr>
        <p:spPr>
          <a:xfrm>
            <a:off x="7454205" y="4235998"/>
            <a:ext cx="4253320" cy="666584"/>
          </a:xfrm>
          <a:prstGeom prst="rect">
            <a:avLst/>
          </a:prstGeom>
          <a:noFill/>
        </p:spPr>
        <p:txBody>
          <a:bodyPr wrap="square" lIns="0" tIns="0" rIns="0" bIns="72000" rtlCol="0" anchor="b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da-DK" sz="1100" dirty="0">
                <a:latin typeface="+mj-lt"/>
              </a:rPr>
              <a:t>MultiFit-Ansaugstutzen</a:t>
            </a:r>
          </a:p>
          <a:p>
            <a:pPr algn="r">
              <a:lnSpc>
                <a:spcPct val="120000"/>
              </a:lnSpc>
            </a:pPr>
            <a:r>
              <a:rPr lang="de-DE" sz="1100" dirty="0"/>
              <a:t>Eine große Auswahl an Saugschläuchen und Zubehör aus dem Nilfisk-Zubehörprogramm kann für den AERO </a:t>
            </a:r>
            <a:r>
              <a:rPr lang="de-DE" sz="1100" dirty="0" err="1"/>
              <a:t>Battery</a:t>
            </a:r>
            <a:r>
              <a:rPr lang="de-DE" sz="1100" dirty="0"/>
              <a:t> verwendet werden</a:t>
            </a:r>
            <a:endParaRPr lang="en-GB" sz="1100" dirty="0"/>
          </a:p>
        </p:txBody>
      </p:sp>
      <p:cxnSp>
        <p:nvCxnSpPr>
          <p:cNvPr id="29" name="Straight Arrow Connector 88">
            <a:extLst>
              <a:ext uri="{FF2B5EF4-FFF2-40B4-BE49-F238E27FC236}">
                <a16:creationId xmlns:a16="http://schemas.microsoft.com/office/drawing/2014/main" id="{06D90BB0-6F29-8571-95A2-E8B3A0975FE8}"/>
              </a:ext>
            </a:extLst>
          </p:cNvPr>
          <p:cNvCxnSpPr>
            <a:cxnSpLocks/>
          </p:cNvCxnSpPr>
          <p:nvPr/>
        </p:nvCxnSpPr>
        <p:spPr>
          <a:xfrm flipH="1">
            <a:off x="7363835" y="3063043"/>
            <a:ext cx="4323368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35D02DF-F2E0-7D05-A09A-09D0CD28E305}"/>
              </a:ext>
            </a:extLst>
          </p:cNvPr>
          <p:cNvCxnSpPr>
            <a:cxnSpLocks/>
          </p:cNvCxnSpPr>
          <p:nvPr/>
        </p:nvCxnSpPr>
        <p:spPr>
          <a:xfrm>
            <a:off x="375466" y="3028362"/>
            <a:ext cx="3674366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88">
            <a:extLst>
              <a:ext uri="{FF2B5EF4-FFF2-40B4-BE49-F238E27FC236}">
                <a16:creationId xmlns:a16="http://schemas.microsoft.com/office/drawing/2014/main" id="{89994707-09E7-22F9-B085-33EF5AA34AE8}"/>
              </a:ext>
            </a:extLst>
          </p:cNvPr>
          <p:cNvCxnSpPr>
            <a:cxnSpLocks/>
          </p:cNvCxnSpPr>
          <p:nvPr/>
        </p:nvCxnSpPr>
        <p:spPr>
          <a:xfrm flipH="1">
            <a:off x="6809173" y="5866043"/>
            <a:ext cx="4898352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88">
            <a:extLst>
              <a:ext uri="{FF2B5EF4-FFF2-40B4-BE49-F238E27FC236}">
                <a16:creationId xmlns:a16="http://schemas.microsoft.com/office/drawing/2014/main" id="{43E0BE21-1696-F33D-C780-73F618571ED6}"/>
              </a:ext>
            </a:extLst>
          </p:cNvPr>
          <p:cNvCxnSpPr>
            <a:cxnSpLocks/>
          </p:cNvCxnSpPr>
          <p:nvPr/>
        </p:nvCxnSpPr>
        <p:spPr>
          <a:xfrm flipH="1">
            <a:off x="5458691" y="1975356"/>
            <a:ext cx="6248834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BD38D7-938A-ADD6-0F28-DFAF9A766C54}"/>
              </a:ext>
            </a:extLst>
          </p:cNvPr>
          <p:cNvCxnSpPr>
            <a:cxnSpLocks/>
          </p:cNvCxnSpPr>
          <p:nvPr/>
        </p:nvCxnSpPr>
        <p:spPr>
          <a:xfrm>
            <a:off x="361589" y="2049547"/>
            <a:ext cx="3819794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6498DD1-8076-6B8B-283C-71514CB428A6}"/>
              </a:ext>
            </a:extLst>
          </p:cNvPr>
          <p:cNvSpPr txBox="1"/>
          <p:nvPr/>
        </p:nvSpPr>
        <p:spPr>
          <a:xfrm>
            <a:off x="397967" y="3536428"/>
            <a:ext cx="3239941" cy="463451"/>
          </a:xfrm>
          <a:prstGeom prst="rect">
            <a:avLst/>
          </a:prstGeom>
          <a:noFill/>
        </p:spPr>
        <p:txBody>
          <a:bodyPr wrap="square" lIns="0" tIns="0" rIns="0" bIns="72000" rtlCol="0" anchor="b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100" err="1">
                <a:latin typeface="+mj-lt"/>
              </a:rPr>
              <a:t>Hervorgehobene </a:t>
            </a:r>
            <a:r>
              <a:rPr lang="en-GB" sz="1100">
                <a:latin typeface="+mj-lt"/>
              </a:rPr>
              <a:t>Touchpoints</a:t>
            </a:r>
          </a:p>
          <a:p>
            <a:pPr>
              <a:lnSpc>
                <a:spcPct val="120000"/>
              </a:lnSpc>
            </a:pPr>
            <a:r>
              <a:rPr lang="da-DK" sz="1100"/>
              <a:t>Intuitive Benutzeroberfläche </a:t>
            </a:r>
            <a:r>
              <a:rPr lang="da-DK" sz="1100" err="1"/>
              <a:t>sorgt für </a:t>
            </a:r>
            <a:r>
              <a:rPr lang="da-DK" sz="1100"/>
              <a:t>eine </a:t>
            </a:r>
            <a:r>
              <a:rPr lang="da-DK" sz="1100" err="1"/>
              <a:t>nahtlose </a:t>
            </a:r>
            <a:r>
              <a:rPr lang="da-DK" sz="1100"/>
              <a:t>Bedienung</a:t>
            </a:r>
            <a:endParaRPr lang="en-US" sz="110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66CAA1-76AD-06F1-A721-8A15226A32A9}"/>
              </a:ext>
            </a:extLst>
          </p:cNvPr>
          <p:cNvCxnSpPr>
            <a:cxnSpLocks/>
          </p:cNvCxnSpPr>
          <p:nvPr/>
        </p:nvCxnSpPr>
        <p:spPr>
          <a:xfrm>
            <a:off x="375466" y="3999879"/>
            <a:ext cx="3353155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4E3A445-67D5-E91E-35FB-7EF4EE38B98F}"/>
              </a:ext>
            </a:extLst>
          </p:cNvPr>
          <p:cNvSpPr txBox="1"/>
          <p:nvPr/>
        </p:nvSpPr>
        <p:spPr>
          <a:xfrm>
            <a:off x="397967" y="4476497"/>
            <a:ext cx="4250233" cy="463451"/>
          </a:xfrm>
          <a:prstGeom prst="rect">
            <a:avLst/>
          </a:prstGeom>
          <a:noFill/>
        </p:spPr>
        <p:txBody>
          <a:bodyPr wrap="square" lIns="0" tIns="0" rIns="0" bIns="72000" rtlCol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>
                <a:latin typeface="+mj-lt"/>
              </a:rPr>
              <a:t>Sehr leise, angenehmes Betriebsgeräusch</a:t>
            </a:r>
          </a:p>
          <a:p>
            <a:pPr>
              <a:lnSpc>
                <a:spcPct val="120000"/>
              </a:lnSpc>
            </a:pPr>
            <a:r>
              <a:rPr lang="en-US" sz="1100"/>
              <a:t>Ermöglicht die Reinigung in geräuschsensiblen Bereichen und die Reinigung tagsüber</a:t>
            </a:r>
            <a:endParaRPr lang="en-GB" sz="110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ACEE0A-DFAE-A535-AE24-AFFF42A8A611}"/>
              </a:ext>
            </a:extLst>
          </p:cNvPr>
          <p:cNvCxnSpPr>
            <a:cxnSpLocks/>
          </p:cNvCxnSpPr>
          <p:nvPr/>
        </p:nvCxnSpPr>
        <p:spPr>
          <a:xfrm>
            <a:off x="370017" y="4939948"/>
            <a:ext cx="3811366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3F80280-ABA9-B49B-4607-BF8C93E7275C}"/>
              </a:ext>
            </a:extLst>
          </p:cNvPr>
          <p:cNvSpPr txBox="1"/>
          <p:nvPr/>
        </p:nvSpPr>
        <p:spPr>
          <a:xfrm>
            <a:off x="397967" y="5423409"/>
            <a:ext cx="6079688" cy="463451"/>
          </a:xfrm>
          <a:prstGeom prst="rect">
            <a:avLst/>
          </a:prstGeom>
          <a:noFill/>
        </p:spPr>
        <p:txBody>
          <a:bodyPr wrap="square" lIns="0" tIns="0" rIns="0" bIns="72000" rtlCol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100">
                <a:latin typeface="+mj-lt"/>
              </a:rPr>
              <a:t>Schnellladefunktion und Hot-Swap für kontinuierlichen, unterbrechungsfreien Einsatz</a:t>
            </a:r>
            <a:br>
              <a:rPr lang="da-DK" sz="1100"/>
            </a:br>
            <a:r>
              <a:rPr lang="da-DK" sz="1100"/>
              <a:t>Vollständige Aufladung in nur 60 Minuten*</a:t>
            </a:r>
            <a:endParaRPr lang="en-US" sz="1100"/>
          </a:p>
        </p:txBody>
      </p:sp>
      <p:cxnSp>
        <p:nvCxnSpPr>
          <p:cNvPr id="83" name="Straight Arrow Connector 88">
            <a:extLst>
              <a:ext uri="{FF2B5EF4-FFF2-40B4-BE49-F238E27FC236}">
                <a16:creationId xmlns:a16="http://schemas.microsoft.com/office/drawing/2014/main" id="{00F17FD6-8BD2-2C4D-292D-C7638405BD28}"/>
              </a:ext>
            </a:extLst>
          </p:cNvPr>
          <p:cNvCxnSpPr>
            <a:cxnSpLocks/>
          </p:cNvCxnSpPr>
          <p:nvPr/>
        </p:nvCxnSpPr>
        <p:spPr>
          <a:xfrm flipH="1">
            <a:off x="7454205" y="3900819"/>
            <a:ext cx="4253320" cy="17484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8BE8AC8-E3F1-C2CF-9F7F-897595E60CA2}"/>
              </a:ext>
            </a:extLst>
          </p:cNvPr>
          <p:cNvCxnSpPr>
            <a:cxnSpLocks/>
          </p:cNvCxnSpPr>
          <p:nvPr/>
        </p:nvCxnSpPr>
        <p:spPr>
          <a:xfrm>
            <a:off x="378896" y="5886860"/>
            <a:ext cx="5247204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8">
            <a:extLst>
              <a:ext uri="{FF2B5EF4-FFF2-40B4-BE49-F238E27FC236}">
                <a16:creationId xmlns:a16="http://schemas.microsoft.com/office/drawing/2014/main" id="{A1D5747D-5B5E-8EF7-DD5D-7084F633B60B}"/>
              </a:ext>
            </a:extLst>
          </p:cNvPr>
          <p:cNvCxnSpPr>
            <a:cxnSpLocks/>
          </p:cNvCxnSpPr>
          <p:nvPr/>
        </p:nvCxnSpPr>
        <p:spPr>
          <a:xfrm flipH="1">
            <a:off x="7454205" y="4939948"/>
            <a:ext cx="4253320" cy="0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0291F2-4760-11C2-128F-C7B9457952FC}"/>
              </a:ext>
            </a:extLst>
          </p:cNvPr>
          <p:cNvSpPr txBox="1"/>
          <p:nvPr/>
        </p:nvSpPr>
        <p:spPr>
          <a:xfrm>
            <a:off x="847208" y="646788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</a:rPr>
              <a:t>* Ca. 90 %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8313F"/>
                </a:solidFill>
                <a:effectLst/>
                <a:uLnTx/>
                <a:uFillTx/>
                <a:latin typeface="Roboto Light"/>
                <a:ea typeface="Roboto Light"/>
                <a:cs typeface="Roboto Light"/>
              </a:rPr>
              <a:t>Akkukapazität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8313F"/>
              </a:solidFill>
              <a:effectLst/>
              <a:uLnTx/>
              <a:uFillTx/>
              <a:latin typeface="Roboto Light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3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a14="http://schemas.microsoft.com/office/drawing/2010/main" xmlns:v="urn:schemas-microsoft-com:vml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52A8-28C9-1D24-1E99-78A465AA5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0C47A5-2EFB-39C7-0B2C-D083BE89D905}"/>
              </a:ext>
            </a:extLst>
          </p:cNvPr>
          <p:cNvSpPr txBox="1">
            <a:spLocks/>
          </p:cNvSpPr>
          <p:nvPr/>
        </p:nvSpPr>
        <p:spPr>
          <a:xfrm>
            <a:off x="7471611" y="0"/>
            <a:ext cx="4720389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</a:t>
            </a:r>
            <a:endParaRPr lang="en-U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0D04B7D-392D-7787-B6ED-87449D29FF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0D04B7D-392D-7787-B6ED-87449D29FF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ADDA9-7566-60CC-3568-484A5E164A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t>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CB1562-DA46-1952-9E05-30DC58ED284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422400"/>
            <a:ext cx="5507038" cy="4851399"/>
          </a:xfrm>
          <a:noFill/>
        </p:spPr>
        <p:txBody>
          <a:bodyPr lIns="0" tIns="0" rIns="0" bIns="91440"/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>
                <a:latin typeface="+mj-lt"/>
              </a:rPr>
              <a:t>Einstiegsmodell für die batteriebetriebene Grundreinigung von gefährlichem Staub</a:t>
            </a:r>
          </a:p>
          <a:p>
            <a:pPr marL="199104" lvl="1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Einfach zu bedienen dank übersichtlicher Benutzeroberfläche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>
                <a:latin typeface="+mj-lt"/>
              </a:rPr>
              <a:t>Außergewöhnlich lange Laufzeit:</a:t>
            </a:r>
          </a:p>
          <a:p>
            <a:pPr marL="201168" lvl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Mit NBP60 25 min</a:t>
            </a:r>
          </a:p>
          <a:p>
            <a:pPr marL="201168" lvl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Mit NBP100 40 min</a:t>
            </a:r>
          </a:p>
          <a:p>
            <a:pPr marL="201168" lvl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Mit NBP100 65 min (Eco-Modus)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 err="1">
                <a:latin typeface="+mj-lt"/>
              </a:rPr>
              <a:t>Einstieg-Sicherheitssauger</a:t>
            </a:r>
            <a:r>
              <a:rPr lang="en-US" dirty="0">
                <a:latin typeface="+mj-lt"/>
              </a:rPr>
              <a:t> der L-Klasse</a:t>
            </a:r>
          </a:p>
          <a:p>
            <a:pPr marL="201168" lvl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Entwickelt und zertifiziert für die Aufnahme von gefährlichen Stäuben gemäß Staubklasse L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>
                <a:latin typeface="+mj-lt"/>
              </a:rPr>
              <a:t>Nass und trocken </a:t>
            </a:r>
          </a:p>
          <a:p>
            <a:pPr marL="201168" lvl="1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Ausgestattet mit einem Schwimmer – für die zuverlässige Aufnahme vieler Arten von Flüssigkeiten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867A1D-DF5E-D2ED-AA4B-1D986EB951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473" y="954699"/>
            <a:ext cx="11235102" cy="376456"/>
          </a:xfrm>
        </p:spPr>
        <p:txBody>
          <a:bodyPr/>
          <a:lstStyle/>
          <a:p>
            <a:r>
              <a:rPr lang="en-US" b="1" dirty="0"/>
              <a:t>AERO 21B-0L PC  </a:t>
            </a:r>
            <a:endParaRPr lang="da-DK" b="1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48B6FD-A68B-65E2-7AB9-206E4D1F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AERO </a:t>
            </a:r>
            <a:r>
              <a:rPr lang="de-DE" dirty="0" err="1"/>
              <a:t>Battery</a:t>
            </a:r>
            <a:r>
              <a:rPr lang="de-DE" dirty="0"/>
              <a:t> Funktionen</a:t>
            </a:r>
            <a:endParaRPr lang="da-DK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28DAE1-BEC2-C2C4-A6A7-B549F9CBBE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624" y="1610670"/>
            <a:ext cx="3809524" cy="380952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91D9F37-90E2-7D6C-AEB3-DA5E24EBD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7223" y="1412875"/>
            <a:ext cx="542925" cy="5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v="urn:schemas-microsoft-com:vml" xmlns:a14="http://schemas.microsoft.com/office/drawing/2010/main" xmlns:asvg="http://schemas.microsoft.com/office/drawing/2016/SVG/main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33283-6DE7-C016-47A8-F20E2C907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4FD337B-6C78-A906-24A6-C9863DB46F19}"/>
              </a:ext>
            </a:extLst>
          </p:cNvPr>
          <p:cNvSpPr txBox="1">
            <a:spLocks/>
          </p:cNvSpPr>
          <p:nvPr/>
        </p:nvSpPr>
        <p:spPr>
          <a:xfrm>
            <a:off x="7471611" y="0"/>
            <a:ext cx="4720389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8DA85A-68C4-F512-EEE4-2415B8368E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624" y="1610670"/>
            <a:ext cx="3809448" cy="3809524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9E2409D-A8B1-A1B5-563F-E573D61E504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61112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9E2409D-A8B1-A1B5-563F-E573D61E5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EB515-1295-9BAC-2DC2-9C9E83443DB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t>7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D23B56-5E98-8BEF-D6BF-1B223C997EC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422400"/>
            <a:ext cx="5507038" cy="4851399"/>
          </a:xfrm>
          <a:noFill/>
        </p:spPr>
        <p:txBody>
          <a:bodyPr lIns="0" tIns="0" rIns="0" bIns="91440"/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>
                <a:latin typeface="+mj-lt"/>
              </a:rPr>
              <a:t>Entwickelt und konstruiert für schwierige Reinigungsaufgaben mit gefährlichen Stäuben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Für 2 verschiedene Schlauchdurchmesser ausgelegt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>
                <a:latin typeface="+mj-lt"/>
              </a:rPr>
              <a:t>Vollwertiger Sicherheitsstaubsauger der Klasse M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Entwickelt zum Auffangen von gefährlichen Stäuben der Staubklasse M.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Er ist in der Lage, Staub wie Beton-, Holz- oder Farbstäuben, die bei Handwerks- und </a:t>
            </a:r>
            <a:r>
              <a:rPr lang="en-US" dirty="0" err="1"/>
              <a:t>Bauarbeiten</a:t>
            </a:r>
            <a:r>
              <a:rPr lang="en-US" dirty="0"/>
              <a:t> </a:t>
            </a:r>
            <a:r>
              <a:rPr lang="en-US" dirty="0" err="1"/>
              <a:t>entstehen</a:t>
            </a:r>
            <a:r>
              <a:rPr lang="en-US" dirty="0"/>
              <a:t> </a:t>
            </a:r>
            <a:r>
              <a:rPr lang="en-US" dirty="0" err="1"/>
              <a:t>aufzufangen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err="1"/>
              <a:t>Diese</a:t>
            </a:r>
            <a:r>
              <a:rPr lang="en-US" dirty="0"/>
              <a:t> Stäube werden sicher im Filterbeutel abgeschieden und können somit einfach entsorgt werden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>
                <a:latin typeface="+mj-lt"/>
              </a:rPr>
              <a:t>Nass und trocken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Ausgestattet mit einem Schwimmer – für die zuverlässige Aufnahme vieler Arten von Flüssigkeiten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730A73-E730-F025-B78D-AB844D1CF0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948" y="947089"/>
            <a:ext cx="11235102" cy="376456"/>
          </a:xfrm>
        </p:spPr>
        <p:txBody>
          <a:bodyPr/>
          <a:lstStyle/>
          <a:p>
            <a:r>
              <a:rPr lang="en-US" b="1" dirty="0"/>
              <a:t>AERO 21B-W0M PC  </a:t>
            </a:r>
            <a:endParaRPr lang="da-DK" b="1" dirty="0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31C39B-3856-E33A-6B29-587B4507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AERO </a:t>
            </a:r>
            <a:r>
              <a:rPr lang="de-DE" dirty="0" err="1"/>
              <a:t>Battery</a:t>
            </a:r>
            <a:r>
              <a:rPr lang="de-DE" dirty="0"/>
              <a:t> Funktionen</a:t>
            </a:r>
            <a:endParaRPr lang="da-DK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F4BB036-2C86-9B82-2EA3-52DCC4267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7147" y="1412875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a14="http://schemas.microsoft.com/office/drawing/2010/main" xmlns:v="urn:schemas-microsoft-com:vml" xmlns:asvg="http://schemas.microsoft.com/office/drawing/2016/SVG/main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2E0BD-96F4-5FAE-F664-46C838422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A50F2BD-017E-5E53-C58E-1FC28AAA7F67}"/>
              </a:ext>
            </a:extLst>
          </p:cNvPr>
          <p:cNvSpPr txBox="1">
            <a:spLocks/>
          </p:cNvSpPr>
          <p:nvPr/>
        </p:nvSpPr>
        <p:spPr>
          <a:xfrm>
            <a:off x="7471611" y="0"/>
            <a:ext cx="4720389" cy="6283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</a:t>
            </a:r>
            <a:endParaRPr lang="en-US" dirty="0"/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48FCE48-3FD0-4227-E0E1-D8D5E62E5E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48FCE48-3FD0-4227-E0E1-D8D5E62E5E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E6EB80-E077-B4F8-85F8-9EB9E9DDC84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t>8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FB2945-D0F5-6AFB-CE48-367E3165791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5520" y="1412876"/>
            <a:ext cx="6710371" cy="4707564"/>
          </a:xfrm>
          <a:noFill/>
        </p:spPr>
        <p:txBody>
          <a:bodyPr lIns="0" tIns="0" rIns="0" bIns="91440"/>
          <a:lstStyle/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dirty="0">
                <a:latin typeface="+mj-lt"/>
              </a:rPr>
              <a:t>Fernbedienung </a:t>
            </a:r>
          </a:p>
          <a:p>
            <a:pPr marL="201168" lvl="1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Einfache und bequeme Fernbedienung des Staubsaugers</a:t>
            </a:r>
          </a:p>
          <a:p>
            <a:pPr marL="201168" lvl="1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Ermöglicht dank der intelligenten </a:t>
            </a:r>
            <a:r>
              <a:rPr lang="en-US" dirty="0" err="1"/>
              <a:t>Auto</a:t>
            </a:r>
            <a:r>
              <a:rPr lang="en-US" dirty="0"/>
              <a:t>Sense-Funktion das automatische Ein- und Ausschalten in Verbindung mit kabellosen Werkzeugen</a:t>
            </a:r>
          </a:p>
          <a:p>
            <a:pPr marL="201168" lvl="1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Basierend auf Bluetooth-Kommunikation, zuverlässiges und einfaches Koppeln </a:t>
            </a:r>
          </a:p>
          <a:p>
            <a:pPr marL="201168" lvl="1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Flexibles Design ermöglicht einfache Befestigung an Schlauch, Handrohr oder Elektrowerkzeug</a:t>
            </a:r>
          </a:p>
          <a:p>
            <a:pPr marL="201168" lvl="1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Robust und langlebig, um den Umgebungsbedingungen und der rauen Behandlung auf Baustellen standzuhalten</a:t>
            </a:r>
          </a:p>
          <a:p>
            <a:pPr marL="201168" lvl="1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LED-Anzeigen geben visuelle Warnungen aus, wenn der Luftstrom unzureichend ist, </a:t>
            </a:r>
            <a:br>
              <a:rPr lang="en-US" dirty="0"/>
            </a:br>
            <a:r>
              <a:rPr lang="en-US" dirty="0"/>
              <a:t>und Aufmerksamkeit erforderlich ist</a:t>
            </a:r>
          </a:p>
          <a:p>
            <a:pPr marL="201168" lvl="1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AutoSense-Modus, der die Aktivierung von Elektrowerkzeugen automatisch erkennt</a:t>
            </a:r>
          </a:p>
          <a:p>
            <a:pPr marL="201168" lvl="1" indent="-201168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Verfügbar für AERO-Battery M-Klasse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ACE82A-4DE2-2B87-8AFD-5AABA695AF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b="1" dirty="0" err="1"/>
              <a:t>Auto</a:t>
            </a:r>
            <a:r>
              <a:rPr lang="en-US" sz="2000" dirty="0" err="1"/>
              <a:t>Sense</a:t>
            </a:r>
            <a:endParaRPr lang="da-DK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5AE014-77C3-5616-675E-A0D70022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AERO </a:t>
            </a:r>
            <a:r>
              <a:rPr lang="de-DE" dirty="0" err="1"/>
              <a:t>Battery</a:t>
            </a:r>
            <a:r>
              <a:rPr lang="de-DE" dirty="0"/>
              <a:t> Funktionen</a:t>
            </a:r>
            <a:endParaRPr lang="da-DK" dirty="0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C97B6DA-CAC1-293D-5197-5E5060ABB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76" b="100000" l="690" r="100000">
                        <a14:foregroundMark x1="35172" y1="75889" x2="18030" y2="87352"/>
                        <a14:foregroundMark x1="18030" y1="87352" x2="34975" y2="90415"/>
                        <a14:foregroundMark x1="34975" y1="90415" x2="62365" y2="88834"/>
                        <a14:foregroundMark x1="62365" y1="88834" x2="67783" y2="84783"/>
                        <a14:foregroundMark x1="88966" y1="61957" x2="91823" y2="29545"/>
                        <a14:foregroundMark x1="91823" y1="29545" x2="76650" y2="32905"/>
                        <a14:foregroundMark x1="34286" y1="36759" x2="34286" y2="49407"/>
                        <a14:foregroundMark x1="96749" y1="10968" x2="92217" y2="24605"/>
                        <a14:foregroundMark x1="92217" y1="24605" x2="92118" y2="27372"/>
                        <a14:foregroundMark x1="94089" y1="5929" x2="97635" y2="52866"/>
                        <a14:foregroundMark x1="97635" y1="52866" x2="38621" y2="98419"/>
                        <a14:foregroundMark x1="38621" y1="98419" x2="6108" y2="99506"/>
                        <a14:foregroundMark x1="6108" y1="99506" x2="18325" y2="93281"/>
                        <a14:foregroundMark x1="18325" y1="93281" x2="18522" y2="93281"/>
                        <a14:foregroundMark x1="53892" y1="95455" x2="16256" y2="98221"/>
                        <a14:foregroundMark x1="16256" y1="98221" x2="21872" y2="86858"/>
                        <a14:foregroundMark x1="21872" y1="86858" x2="22759" y2="86265"/>
                        <a14:foregroundMark x1="5222" y1="95356" x2="6995" y2="98913"/>
                        <a14:foregroundMark x1="690" y1="98814" x2="4729" y2="99308"/>
                        <a14:foregroundMark x1="31724" y1="72134" x2="31724" y2="72134"/>
                        <a14:foregroundMark x1="27586" y1="75988" x2="27586" y2="75988"/>
                        <a14:foregroundMark x1="11429" y1="89822" x2="11429" y2="89822"/>
                        <a14:foregroundMark x1="91626" y1="5336" x2="99901" y2="10870"/>
                        <a14:foregroundMark x1="99901" y1="47036" x2="98818" y2="53854"/>
                        <a14:foregroundMark x1="98818" y1="53953" x2="97931" y2="55435"/>
                        <a14:foregroundMark x1="89557" y1="8399" x2="99901" y2="4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5700" y="1575761"/>
            <a:ext cx="4726300" cy="47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A46689-7102-C77C-831A-C427F33681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7231" y="1376993"/>
            <a:ext cx="1127762" cy="2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 xmlns:v="urn:schemas-microsoft-com:vml" xmlns:a14="http://schemas.microsoft.com/office/drawing/2010/main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001E23-D0E7-5A9A-50A7-E45946331C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768" y="2436926"/>
            <a:ext cx="4734981" cy="2889740"/>
          </a:xfrm>
          <a:prstGeom prst="rect">
            <a:avLst/>
          </a:prstGeom>
        </p:spPr>
      </p:pic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EB783081-F029-D284-A14D-902E3DAC5F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1" imgH="411" progId="TCLayout.ActiveDocument.1">
                  <p:embed/>
                </p:oleObj>
              </mc:Choice>
              <mc:Fallback>
                <p:oleObj name="think-cell Slide" r:id="rId5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B783081-F029-D284-A14D-902E3DAC5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0ABD03-BC24-0F94-F290-AE8D115137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977438"/>
            <a:ext cx="11235102" cy="376456"/>
          </a:xfrm>
        </p:spPr>
        <p:txBody>
          <a:bodyPr/>
          <a:lstStyle/>
          <a:p>
            <a:r>
              <a:rPr lang="en-GB" noProof="0" dirty="0"/>
              <a:t>NBP-Serie | </a:t>
            </a:r>
            <a:r>
              <a:rPr lang="en-GB" noProof="0" dirty="0" err="1"/>
              <a:t>Skalierbare</a:t>
            </a:r>
            <a:r>
              <a:rPr lang="en-GB" noProof="0" dirty="0"/>
              <a:t> </a:t>
            </a:r>
            <a:r>
              <a:rPr lang="en-GB" noProof="0" dirty="0" err="1"/>
              <a:t>Batterieleistung</a:t>
            </a:r>
            <a:r>
              <a:rPr lang="en-GB" noProof="0" dirty="0"/>
              <a:t> in </a:t>
            </a:r>
            <a:r>
              <a:rPr lang="en-GB" noProof="0" dirty="0" err="1"/>
              <a:t>kompaktem</a:t>
            </a:r>
            <a:r>
              <a:rPr lang="en-GB" noProof="0" dirty="0"/>
              <a:t> Format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60F6A-8662-41A8-9065-EB80FF0A47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 rtl="0"/>
            <a:fld id="{6C385236-B7BA-4938-9EA6-6DEC8CA653D7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2852618" y="2179840"/>
            <a:ext cx="929527" cy="272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600" noProof="0">
                <a:latin typeface="Roboto Medium" panose="02000000000000000000" pitchFamily="2" charset="0"/>
                <a:ea typeface="Roboto Medium" panose="02000000000000000000" pitchFamily="2" charset="0"/>
              </a:rPr>
              <a:t>Combat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2ECD93-1B29-464B-9709-00D7C73ABC4D}"/>
              </a:ext>
            </a:extLst>
          </p:cNvPr>
          <p:cNvSpPr txBox="1"/>
          <p:nvPr/>
        </p:nvSpPr>
        <p:spPr>
          <a:xfrm>
            <a:off x="8123383" y="2179840"/>
            <a:ext cx="187574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noProof="0">
                <a:latin typeface="Roboto Medium" panose="02000000000000000000" pitchFamily="2" charset="0"/>
                <a:ea typeface="Roboto Medium" panose="02000000000000000000" pitchFamily="2" charset="0"/>
              </a:rPr>
              <a:t>NBP-Serie</a:t>
            </a:r>
          </a:p>
          <a:p>
            <a:pPr marL="0" marR="0" lvl="0" indent="0" algn="l" defTabSz="102396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Roboto Medium" panose="02000000000000000000" pitchFamily="2" charset="0"/>
              </a:rPr>
              <a:t>NBP60</a:t>
            </a:r>
          </a:p>
          <a:p>
            <a:pPr>
              <a:defRPr/>
            </a:pPr>
            <a:r>
              <a:rPr lang="en-GB" sz="1600" noProof="0">
                <a:ea typeface="Roboto Medium" panose="02000000000000000000" pitchFamily="2" charset="0"/>
              </a:rPr>
              <a:t>NBP100</a:t>
            </a:r>
          </a:p>
        </p:txBody>
      </p:sp>
      <p:sp>
        <p:nvSpPr>
          <p:cNvPr id="26" name="Title 6">
            <a:extLst>
              <a:ext uri="{FF2B5EF4-FFF2-40B4-BE49-F238E27FC236}">
                <a16:creationId xmlns:a16="http://schemas.microsoft.com/office/drawing/2014/main" id="{6CB106FD-2B2C-4852-862F-CC1B8E8AA911}"/>
              </a:ext>
            </a:extLst>
          </p:cNvPr>
          <p:cNvSpPr txBox="1">
            <a:spLocks/>
          </p:cNvSpPr>
          <p:nvPr/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lnSpc>
                <a:spcPts val="3100"/>
              </a:lnSpc>
              <a:spcBef>
                <a:spcPct val="0"/>
              </a:spcBef>
              <a:spcAft>
                <a:spcPts val="400"/>
              </a:spcAft>
              <a:buNone/>
              <a:tabLst>
                <a:tab pos="989013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noProof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F2FDFB-6768-0BF2-FCD8-AC4D9A465472}"/>
              </a:ext>
            </a:extLst>
          </p:cNvPr>
          <p:cNvCxnSpPr>
            <a:cxnSpLocks/>
          </p:cNvCxnSpPr>
          <p:nvPr/>
        </p:nvCxnSpPr>
        <p:spPr>
          <a:xfrm>
            <a:off x="4260460" y="2310966"/>
            <a:ext cx="3657600" cy="0"/>
          </a:xfrm>
          <a:prstGeom prst="line">
            <a:avLst/>
          </a:prstGeom>
          <a:ln w="15875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81C68196-A052-3C6D-2B71-4B15BD4F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Neue </a:t>
            </a:r>
            <a:r>
              <a:rPr lang="en-GB" dirty="0" err="1"/>
              <a:t>Batterieplattform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8B41CB-11E3-FCC7-7BDF-8002444068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252" y="2969233"/>
            <a:ext cx="2508190" cy="20198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9A617E-817F-6AD7-EC33-3D317640595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318" y="2969232"/>
            <a:ext cx="2508190" cy="20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 xmlns:a16="http://schemas.microsoft.com/office/drawing/2014/main" xmlns:a14="http://schemas.microsoft.com/office/drawing/2010/main" xmlns:v="urn:schemas-microsoft-com:vml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88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_SHAPE_LO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PowerPoint template 07-03-2022" id="{9E190E2A-A7A5-4E87-8010-778499B664C6}" vid="{A3FD54EC-67ED-411F-96C2-E7386872F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2B75B72E9AD4B897284067DA3336A" ma:contentTypeVersion="14" ma:contentTypeDescription="Create a new document." ma:contentTypeScope="" ma:versionID="6492b7c3e85f5c14b0d1f8f0eca4bce4">
  <xsd:schema xmlns:xsd="http://www.w3.org/2001/XMLSchema" xmlns:xs="http://www.w3.org/2001/XMLSchema" xmlns:p="http://schemas.microsoft.com/office/2006/metadata/properties" xmlns:ns2="101d09d1-2fba-4d93-a45c-1211151ee786" xmlns:ns3="9a261087-ddb5-4fc3-ae00-ca27a6304815" targetNamespace="http://schemas.microsoft.com/office/2006/metadata/properties" ma:root="true" ma:fieldsID="235f7f4da562ffff761aabfec7130868" ns2:_="" ns3:_="">
    <xsd:import namespace="101d09d1-2fba-4d93-a45c-1211151ee786"/>
    <xsd:import namespace="9a261087-ddb5-4fc3-ae00-ca27a63048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d09d1-2fba-4d93-a45c-1211151ee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4d3e637-ff8d-4400-8b4f-c20cae65de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61087-ddb5-4fc3-ae00-ca27a630481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0acf073-156a-45c2-8748-f00f6b029fee}" ma:internalName="TaxCatchAll" ma:showField="CatchAllData" ma:web="9a261087-ddb5-4fc3-ae00-ca27a63048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261087-ddb5-4fc3-ae00-ca27a6304815" xsi:nil="true"/>
    <lcf76f155ced4ddcb4097134ff3c332f xmlns="101d09d1-2fba-4d93-a45c-1211151ee78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EBDB56-F869-4218-8D02-24438FE34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1d09d1-2fba-4d93-a45c-1211151ee786"/>
    <ds:schemaRef ds:uri="9a261087-ddb5-4fc3-ae00-ca27a63048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35D97F-54F6-4139-90B1-4BC360E16E53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101d09d1-2fba-4d93-a45c-1211151ee786"/>
    <ds:schemaRef ds:uri="9a261087-ddb5-4fc3-ae00-ca27a630481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8D9CF25-2968-4E35-9D7F-AFFFC6CD9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Nilfisk PTT template 07-03-2022</Template>
  <TotalTime>0</TotalTime>
  <Words>1508</Words>
  <Application>Microsoft Office PowerPoint</Application>
  <PresentationFormat>Breitbild</PresentationFormat>
  <Paragraphs>441</Paragraphs>
  <Slides>15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6" baseType="lpstr">
      <vt:lpstr>Arial</vt:lpstr>
      <vt:lpstr>Calibri</vt:lpstr>
      <vt:lpstr>Courier New</vt:lpstr>
      <vt:lpstr>Poppins</vt:lpstr>
      <vt:lpstr>Roboto</vt:lpstr>
      <vt:lpstr>Roboto Black</vt:lpstr>
      <vt:lpstr>Roboto Bold</vt:lpstr>
      <vt:lpstr>Roboto Light</vt:lpstr>
      <vt:lpstr>Roboto Medium</vt:lpstr>
      <vt:lpstr>Nilfisk Toolbox_Standard_4-3</vt:lpstr>
      <vt:lpstr>think-cell Slide</vt:lpstr>
      <vt:lpstr>Kabelloser Nass-Trockensauger Nilfisk AERO BATTERY</vt:lpstr>
      <vt:lpstr>Der neue AERO-Battery</vt:lpstr>
      <vt:lpstr>AERO Battery</vt:lpstr>
      <vt:lpstr>Highlights des AERO-Akkus</vt:lpstr>
      <vt:lpstr>Wichtigste Merkmale</vt:lpstr>
      <vt:lpstr>AERO Battery Funktionen</vt:lpstr>
      <vt:lpstr>AERO Battery Funktionen</vt:lpstr>
      <vt:lpstr>AERO Battery Funktionen</vt:lpstr>
      <vt:lpstr>Neue Batterieplattform</vt:lpstr>
      <vt:lpstr>Neue Batterieplattform</vt:lpstr>
      <vt:lpstr>Neue Batterieplattform</vt:lpstr>
      <vt:lpstr>Technische Daten</vt:lpstr>
      <vt:lpstr>Technische Daten</vt:lpstr>
      <vt:lpstr>Technische Daten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presentation title here</dc:title>
  <dc:creator>Esben Graff</dc:creator>
  <cp:keywords>, docId:2CBD0C9457541C263688F074D2D7940E</cp:keywords>
  <cp:lastModifiedBy>Selina Missel</cp:lastModifiedBy>
  <cp:revision>61</cp:revision>
  <dcterms:created xsi:type="dcterms:W3CDTF">2022-03-29T11:25:32Z</dcterms:created>
  <dcterms:modified xsi:type="dcterms:W3CDTF">2026-01-15T14:35:38Z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2578482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D5.0.2</vt:lpwstr>
  </property>
  <property fmtid="{D5CDD505-2E9C-101B-9397-08002B2CF9AE}" pid="5" name="ContentTypeId">
    <vt:lpwstr>0x0101004A32B75B72E9AD4B897284067DA3336A</vt:lpwstr>
  </property>
  <property fmtid="{D5CDD505-2E9C-101B-9397-08002B2CF9AE}" pid="6" name="MSIP_Label_c1c1fc1b-71f6-4e55-b88d-a4d9044b10bf_Enabled">
    <vt:lpwstr>true</vt:lpwstr>
  </property>
  <property fmtid="{D5CDD505-2E9C-101B-9397-08002B2CF9AE}" pid="7" name="MSIP_Label_c1c1fc1b-71f6-4e55-b88d-a4d9044b10bf_SetDate">
    <vt:lpwstr>2022-03-29T11:34:17Z</vt:lpwstr>
  </property>
  <property fmtid="{D5CDD505-2E9C-101B-9397-08002B2CF9AE}" pid="8" name="MSIP_Label_c1c1fc1b-71f6-4e55-b88d-a4d9044b10bf_Method">
    <vt:lpwstr>Privileged</vt:lpwstr>
  </property>
  <property fmtid="{D5CDD505-2E9C-101B-9397-08002B2CF9AE}" pid="9" name="MSIP_Label_c1c1fc1b-71f6-4e55-b88d-a4d9044b10bf_Name">
    <vt:lpwstr>Nilfisk secret</vt:lpwstr>
  </property>
  <property fmtid="{D5CDD505-2E9C-101B-9397-08002B2CF9AE}" pid="10" name="MSIP_Label_c1c1fc1b-71f6-4e55-b88d-a4d9044b10bf_SiteId">
    <vt:lpwstr>753c5d99-05be-4237-b4c5-fdb2e6b32ab2</vt:lpwstr>
  </property>
  <property fmtid="{D5CDD505-2E9C-101B-9397-08002B2CF9AE}" pid="11" name="MSIP_Label_c1c1fc1b-71f6-4e55-b88d-a4d9044b10bf_ActionId">
    <vt:lpwstr>5172cd7c-cf70-427c-9652-15fc36e67b62</vt:lpwstr>
  </property>
  <property fmtid="{D5CDD505-2E9C-101B-9397-08002B2CF9AE}" pid="12" name="MSIP_Label_c1c1fc1b-71f6-4e55-b88d-a4d9044b10bf_ContentBits">
    <vt:lpwstr>2</vt:lpwstr>
  </property>
  <property fmtid="{D5CDD505-2E9C-101B-9397-08002B2CF9AE}" pid="13" name="MediaServiceImageTags">
    <vt:lpwstr/>
  </property>
</Properties>
</file>