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2.xml" ContentType="application/vnd.openxmlformats-officedocument.theme+xml"/>
  <Override PartName="/ppt/ink/ink1.xml" ContentType="application/inkml+xml"/>
  <Override PartName="/ppt/tags/tag13.xml" ContentType="application/vnd.openxmlformats-officedocument.presentationml.tags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9"/>
  </p:notesMasterIdLst>
  <p:sldIdLst>
    <p:sldId id="2147481280" r:id="rId5"/>
    <p:sldId id="2147481282" r:id="rId6"/>
    <p:sldId id="2147483086" r:id="rId7"/>
    <p:sldId id="2147483084" r:id="rId8"/>
    <p:sldId id="2147483087" r:id="rId9"/>
    <p:sldId id="2147481283" r:id="rId10"/>
    <p:sldId id="288" r:id="rId11"/>
    <p:sldId id="2147483072" r:id="rId12"/>
    <p:sldId id="2147483088" r:id="rId13"/>
    <p:sldId id="2147481289" r:id="rId14"/>
    <p:sldId id="2147483069" r:id="rId15"/>
    <p:sldId id="2147483089" r:id="rId16"/>
    <p:sldId id="2147481294" r:id="rId17"/>
    <p:sldId id="2147483090" r:id="rId18"/>
    <p:sldId id="292" r:id="rId19"/>
    <p:sldId id="2147483064" r:id="rId20"/>
    <p:sldId id="2147483065" r:id="rId21"/>
    <p:sldId id="2147483091" r:id="rId22"/>
    <p:sldId id="2147483085" r:id="rId23"/>
    <p:sldId id="2147483092" r:id="rId24"/>
    <p:sldId id="2147483068" r:id="rId25"/>
    <p:sldId id="2147483070" r:id="rId26"/>
    <p:sldId id="2147483093" r:id="rId27"/>
    <p:sldId id="2147483071" r:id="rId28"/>
  </p:sldIdLst>
  <p:sldSz cx="12192000" cy="6858000"/>
  <p:notesSz cx="6797675" cy="9872663"/>
  <p:custDataLst>
    <p:tags r:id="rId30"/>
  </p:custDataLst>
  <p:defaultTextStyle>
    <a:defPPr>
      <a:defRPr lang="en-US"/>
    </a:defPPr>
    <a:lvl1pPr marL="0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19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3967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3595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4793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5991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267D357A-736E-4419-8F31-7020650603D7}">
          <p14:sldIdLst>
            <p14:sldId id="2147481280"/>
            <p14:sldId id="2147481282"/>
            <p14:sldId id="2147483086"/>
            <p14:sldId id="2147483084"/>
            <p14:sldId id="2147483087"/>
            <p14:sldId id="2147481283"/>
            <p14:sldId id="288"/>
            <p14:sldId id="2147483072"/>
            <p14:sldId id="2147483088"/>
            <p14:sldId id="2147481289"/>
            <p14:sldId id="2147483069"/>
            <p14:sldId id="2147483089"/>
            <p14:sldId id="2147481294"/>
            <p14:sldId id="2147483090"/>
            <p14:sldId id="292"/>
            <p14:sldId id="2147483064"/>
            <p14:sldId id="2147483065"/>
            <p14:sldId id="2147483091"/>
            <p14:sldId id="2147483085"/>
            <p14:sldId id="2147483092"/>
            <p14:sldId id="2147483068"/>
            <p14:sldId id="2147483070"/>
            <p14:sldId id="2147483093"/>
            <p14:sldId id="2147483071"/>
          </p14:sldIdLst>
        </p14:section>
        <p14:section name="Templates" id="{3ABD5D4D-2C0C-449C-A140-446C246F69B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296" userDrawn="1">
          <p15:clr>
            <a:srgbClr val="A4A3A4"/>
          </p15:clr>
        </p15:guide>
        <p15:guide id="2" orient="horz" pos="2616" userDrawn="1">
          <p15:clr>
            <a:srgbClr val="A4A3A4"/>
          </p15:clr>
        </p15:guide>
        <p15:guide id="3" pos="27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8DDDF70-BFA4-9122-644F-56C73CC5B4FA}" name="Valentina Bonucchi" initials="VB" userId="S::vbonucchi@nilfisk.com::a3c72a79-03ca-4054-8650-fe55237bf169" providerId="AD"/>
  <p188:author id="{E3AD689E-262B-A935-CEC3-AFF9757E6F5F}" name="Emma Jakobsen" initials="EJ" userId="S::ejakobsen@Nilfisk.com::7d62d3cc-97a4-4c56-8920-5d34f7ee0561" providerId="AD"/>
  <p188:author id="{F5C6B3BB-3197-D788-2093-4532F888A17D}" name="Emma Jakobsen" initials="EJ" userId="S::ejakobsen@nilfisk.com::7d62d3cc-97a4-4c56-8920-5d34f7ee056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otte Vittrup" initials="CV" lastIdx="44" clrIdx="0">
    <p:extLst>
      <p:ext uri="{19B8F6BF-5375-455C-9EA6-DF929625EA0E}">
        <p15:presenceInfo xmlns:p15="http://schemas.microsoft.com/office/powerpoint/2012/main" userId="S-1-5-21-2455030247-886758136-1406340923-94286" providerId="AD"/>
      </p:ext>
    </p:extLst>
  </p:cmAuthor>
  <p:cmAuthor id="2" name="Lars Chrois" initials="LC" lastIdx="26" clrIdx="1">
    <p:extLst>
      <p:ext uri="{19B8F6BF-5375-455C-9EA6-DF929625EA0E}">
        <p15:presenceInfo xmlns:p15="http://schemas.microsoft.com/office/powerpoint/2012/main" userId="3ee1608269410e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15CD"/>
    <a:srgbClr val="8997A4"/>
    <a:srgbClr val="7C878E"/>
    <a:srgbClr val="979797"/>
    <a:srgbClr val="4B4F54"/>
    <a:srgbClr val="606A70"/>
    <a:srgbClr val="D4CFBE"/>
    <a:srgbClr val="82827E"/>
    <a:srgbClr val="DDC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2" autoAdjust="0"/>
    <p:restoredTop sz="92949" autoAdjust="0"/>
  </p:normalViewPr>
  <p:slideViewPr>
    <p:cSldViewPr snapToGrid="0">
      <p:cViewPr varScale="1">
        <p:scale>
          <a:sx n="111" d="100"/>
          <a:sy n="111" d="100"/>
        </p:scale>
        <p:origin x="624" y="96"/>
      </p:cViewPr>
      <p:guideLst>
        <p:guide orient="horz" pos="1296"/>
        <p:guide orient="horz" pos="2616"/>
        <p:guide pos="2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6630" y="90"/>
      </p:cViewPr>
      <p:guideLst>
        <p:guide orient="horz" pos="310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ags" Target="tags/tag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0T19:20:06.84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 7578,'0'0'1600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77487DA-082B-4712-87EF-A52F989376F6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CEA7-A081-4B80-B0DE-E1334A21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1198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23967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35951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4793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55991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A4DC5-BB5A-9602-6EB9-5AC8E52D4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81AA058-4634-705F-F1C3-FFF90236A4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0E0D25A-5A56-292B-3E23-112DFF11EF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F165321-7D92-0C50-773F-0890FCF675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4CEA7-A081-4B80-B0DE-E1334A21D6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48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3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3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3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3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273799"/>
          </a:xfrm>
        </p:spPr>
        <p:txBody>
          <a:bodyPr tIns="1249724" anchor="ctr"/>
          <a:lstStyle>
            <a:lvl1pPr marL="0" indent="0" algn="ctr">
              <a:buNone/>
              <a:defRPr sz="1600" i="1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9203801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B69735F-A452-4024-977F-DD52AC156A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 dirty="0"/>
              <a:t>Click to edit Presentation Headline.</a:t>
            </a:r>
            <a:br>
              <a:rPr lang="en-US" dirty="0"/>
            </a:br>
            <a:r>
              <a:rPr lang="en-US" dirty="0"/>
              <a:t>Use White or Nilfisk Dark as text color.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BDEE45-E090-44D1-98D1-825385BC723C}"/>
              </a:ext>
            </a:extLst>
          </p:cNvPr>
          <p:cNvSpPr/>
          <p:nvPr userDrawn="1"/>
        </p:nvSpPr>
        <p:spPr>
          <a:xfrm>
            <a:off x="348343" y="6479177"/>
            <a:ext cx="975360" cy="26996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73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Insert content</a:t>
            </a:r>
          </a:p>
        </p:txBody>
      </p:sp>
      <p:sp>
        <p:nvSpPr>
          <p:cNvPr id="22" name="Content Placeholder 18">
            <a:extLst>
              <a:ext uri="{FF2B5EF4-FFF2-40B4-BE49-F238E27FC236}">
                <a16:creationId xmlns:a16="http://schemas.microsoft.com/office/drawing/2014/main" id="{6D336ECD-29CC-48D0-B322-298E9D3E152B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3361796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A89B6B4-D22F-43E5-8EC2-AD07CBFD85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36179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Insert content</a:t>
            </a:r>
          </a:p>
        </p:txBody>
      </p:sp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CB7A7D7-2A49-427E-874B-C10B706C1E77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4416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706FD9DE-D534-40CE-BADF-4806A01DAC4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4166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Insert content</a:t>
            </a:r>
          </a:p>
        </p:txBody>
      </p:sp>
      <p:sp>
        <p:nvSpPr>
          <p:cNvPr id="26" name="Content Placeholder 18">
            <a:extLst>
              <a:ext uri="{FF2B5EF4-FFF2-40B4-BE49-F238E27FC236}">
                <a16:creationId xmlns:a16="http://schemas.microsoft.com/office/drawing/2014/main" id="{47DA4058-84EF-461D-934F-D341A5BB3D40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912653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B11B367-A392-4D07-A3AA-FEA082E5DFB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126537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DD75626-85E4-469F-87D4-4AA21842E111}" type="datetime1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164CE1CF-9577-4E95-9A2E-848CA260D9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31259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208B418E-47E7-4CB3-9272-AFFEF9163A3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insert a picture</a:t>
            </a:r>
            <a:br>
              <a:rPr lang="en-US" noProof="0" dirty="0"/>
            </a:br>
            <a:r>
              <a:rPr lang="en-US" noProof="0" dirty="0"/>
              <a:t>Note that the picture will be inserted on top of the text placeholder.</a:t>
            </a:r>
            <a:br>
              <a:rPr lang="en-US" noProof="0" dirty="0"/>
            </a:br>
            <a:r>
              <a:rPr lang="en-US" noProof="0" dirty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1696195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064435" y="2805514"/>
            <a:ext cx="4269012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</a:t>
            </a:r>
            <a:br>
              <a:rPr lang="en-US" noProof="0" dirty="0"/>
            </a:br>
            <a:r>
              <a:rPr lang="en-US" noProof="0" dirty="0"/>
              <a:t>Master text styles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6644154" y="2803583"/>
            <a:ext cx="4267530" cy="622719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1064435" y="3429001"/>
            <a:ext cx="4269012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0" name="Content Placeholder 18"/>
          <p:cNvSpPr>
            <a:spLocks noGrp="1"/>
          </p:cNvSpPr>
          <p:nvPr>
            <p:ph sz="quarter" idx="19" hasCustomPrompt="1"/>
          </p:nvPr>
        </p:nvSpPr>
        <p:spPr>
          <a:xfrm>
            <a:off x="6644154" y="3426304"/>
            <a:ext cx="4267531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2606E51-302A-402C-B20F-54F37450EF5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824031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A946F2A-6D15-4356-AACE-77B713052445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24045" y="2079363"/>
            <a:ext cx="698400" cy="6982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36295-A04E-410C-BC96-E703F87AF8FB}"/>
              </a:ext>
            </a:extLst>
          </p:cNvPr>
          <p:cNvSpPr>
            <a:spLocks noGrp="1"/>
          </p:cNvSpPr>
          <p:nvPr>
            <p:ph type="dt" sz="half" idx="45"/>
          </p:nvPr>
        </p:nvSpPr>
        <p:spPr/>
        <p:txBody>
          <a:bodyPr/>
          <a:lstStyle/>
          <a:p>
            <a:fld id="{A2682123-05AB-4CF0-99F4-48B93A4DEDF7}" type="datetime1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2DE98-0117-4A18-88E2-669F6FB209A4}"/>
              </a:ext>
            </a:extLst>
          </p:cNvPr>
          <p:cNvSpPr>
            <a:spLocks noGrp="1"/>
          </p:cNvSpPr>
          <p:nvPr>
            <p:ph type="ftr" sz="quarter" idx="4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719EE-E991-4D3D-BAFB-EB072BFB1EEB}"/>
              </a:ext>
            </a:extLst>
          </p:cNvPr>
          <p:cNvSpPr>
            <a:spLocks noGrp="1"/>
          </p:cNvSpPr>
          <p:nvPr>
            <p:ph type="sldNum" sz="quarter" idx="4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FC155D83-CC89-488D-A2E1-DDEE95784B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2CEEA349-D809-4E4C-BA93-BCE8AF64CA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76169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004E70DC-C3D2-4252-9260-04CDF1B85E1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insert a picture</a:t>
            </a:r>
            <a:br>
              <a:rPr lang="en-US" noProof="0" dirty="0"/>
            </a:br>
            <a:r>
              <a:rPr lang="en-US" noProof="0" dirty="0"/>
              <a:t>Note that the picture will be inserted on top of the text placeholder.</a:t>
            </a:r>
            <a:br>
              <a:rPr lang="en-US" noProof="0" dirty="0"/>
            </a:br>
            <a:r>
              <a:rPr lang="en-US" noProof="0" dirty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9426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0777F5BC-90F4-414E-B27A-79BDF9D4092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8341" y="2079363"/>
            <a:ext cx="828000" cy="82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BD7EB420-7E8D-454A-92D5-C5091905663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315198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33" name="Content Placeholder 18">
            <a:extLst>
              <a:ext uri="{FF2B5EF4-FFF2-40B4-BE49-F238E27FC236}">
                <a16:creationId xmlns:a16="http://schemas.microsoft.com/office/drawing/2014/main" id="{B228A39C-C8A6-4AC7-96A3-25A525A9A4F2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3315199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47F886A1-D69F-4044-9B1C-2C721E721AF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4264113" y="2079363"/>
            <a:ext cx="828000" cy="82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B89EAACB-7074-471C-BBA2-8BF0CC3E4EB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150970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36" name="Content Placeholder 18">
            <a:extLst>
              <a:ext uri="{FF2B5EF4-FFF2-40B4-BE49-F238E27FC236}">
                <a16:creationId xmlns:a16="http://schemas.microsoft.com/office/drawing/2014/main" id="{EB79EFFE-A060-4C8D-BD8F-E52045C9C7EF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6150972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3BEA2D42-9FD4-4716-AB0B-9632B9F8E378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099885" y="2079363"/>
            <a:ext cx="828000" cy="82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8FD4303F-49FA-457B-B244-4E8B906863C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8986744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39" name="Content Placeholder 18">
            <a:extLst>
              <a:ext uri="{FF2B5EF4-FFF2-40B4-BE49-F238E27FC236}">
                <a16:creationId xmlns:a16="http://schemas.microsoft.com/office/drawing/2014/main" id="{03E82EC9-6A37-4D1E-933C-F9272C7F54EE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8986744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0169E3EB-3F89-482B-9603-7497CA07EED3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935659" y="2079363"/>
            <a:ext cx="828000" cy="828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9C974365-CBD9-426D-B5B2-253A5E42499D}" type="datetime1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368611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6DC14D69-E98D-4CA9-9C9F-29AC45963C9F}" type="datetime1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91305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9569955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270A7E1B-06C4-491A-A7D6-5E2BF0B762A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05538" y="0"/>
            <a:ext cx="5986461" cy="628489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insert a picture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6292EC8F-CA80-4608-8BBB-26EAD82524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25" y="1412875"/>
            <a:ext cx="5507038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D0F7C6-431E-46C4-9429-A3D456CBADB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2A00163-B49A-46CD-9A6E-C4A2BFB865DD}" type="datetime1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20383-CC25-496B-BB92-273CBD649C1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88412-719A-4E27-BE3B-7A6D9C0B356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AD0C1278-E9AE-4168-A595-99A55EA23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5507038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B0E5E79-8AD5-4282-B864-D586098D06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5506081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63130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76385282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EC72F5BB-D66A-4AE5-BE40-DAC7B55741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00776" y="1412875"/>
            <a:ext cx="5511800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B5B7800E-C1F4-4988-9830-63D6CD965A3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5986463" cy="6283325"/>
          </a:xfrm>
        </p:spPr>
        <p:txBody>
          <a:bodyPr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AC8E3-7E26-425E-8440-6C36641BAB2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B48D8BAB-34E1-497A-9E6B-99707C57B743}" type="datetime1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B9DD0-AE94-45C4-ABB9-A2AE218DA70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D825D-904C-4C01-BE1D-29445C0E59F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D08A57AA-70F0-446E-8A3A-71C82A9FED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5539" y="873877"/>
            <a:ext cx="5505084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16E8E331-60E3-42A0-B941-83830F3205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8447" y="494490"/>
            <a:ext cx="5504128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9173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13F9A983-C937-4508-B213-1A5EC060D7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629649" y="0"/>
            <a:ext cx="3562350" cy="6283325"/>
          </a:xfrm>
          <a:solidFill>
            <a:schemeClr val="bg2">
              <a:lumMod val="20000"/>
              <a:lumOff val="80000"/>
            </a:schemeClr>
          </a:solidFill>
        </p:spPr>
        <p:txBody>
          <a:bodyPr lIns="288000" tIns="1692000" rIns="432000" bIns="18000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Chart Placeholder 3">
            <a:extLst>
              <a:ext uri="{FF2B5EF4-FFF2-40B4-BE49-F238E27FC236}">
                <a16:creationId xmlns:a16="http://schemas.microsoft.com/office/drawing/2014/main" id="{BD4EEDF5-749A-4E0A-9F2C-5DB6EC42D113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73569" y="1412875"/>
            <a:ext cx="7692236" cy="4870449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3F6EE-929F-475B-BA0D-BAE5642C0B5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42379A1-A03D-4C88-A7B8-24231FAB8F82}" type="datetime1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6A101-CC96-4EEA-A848-52CCEB16DA2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14E5D-3CDA-4372-B95E-72D345C3A38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F8C0934-E3E7-4664-8099-283D222151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7864216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54AC913B-9002-46E4-B468-3AFC28ABEC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78628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40600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B08A26-BAAF-4968-8268-454F6892326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"/>
            <a:ext cx="12192000" cy="6283324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insert a picture</a:t>
            </a: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Note that the picture will be inserted on top of the text placeholder.</a:t>
            </a:r>
            <a:br>
              <a:rPr lang="en-US" noProof="0" dirty="0"/>
            </a:br>
            <a:r>
              <a:rPr lang="en-US" noProof="0" dirty="0"/>
              <a:t>Therefore, in order to insert text, right click the picture and choose "Send to back"</a:t>
            </a: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278807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A6F7A33-E8CB-44EE-8CDF-D0B516341419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44B09DEA-9915-4571-AC6D-4C2451E73189}" type="datetime1">
              <a:rPr lang="en-US" smtClean="0"/>
              <a:t>2/17/2025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7AC1C34-2EEF-4748-B554-904EDB9E2B1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54698D3A-A577-4AD4-9616-F4D5993A770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5D4A826-2FEC-4303-893D-3DA3EF3C1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 dirty="0"/>
              <a:t>Insert closing headline.</a:t>
            </a:r>
            <a:br>
              <a:rPr lang="en-US" dirty="0"/>
            </a:br>
            <a:r>
              <a:rPr lang="en-US" dirty="0"/>
              <a:t>Use white or dark colored text.</a:t>
            </a:r>
          </a:p>
        </p:txBody>
      </p:sp>
    </p:spTree>
    <p:extLst>
      <p:ext uri="{BB962C8B-B14F-4D97-AF65-F5344CB8AC3E}">
        <p14:creationId xmlns:p14="http://schemas.microsoft.com/office/powerpoint/2010/main" val="325102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Tips and corporate guide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908D9CAA-34CE-479D-8E34-30EAE7DFFC9C}"/>
              </a:ext>
            </a:extLst>
          </p:cNvPr>
          <p:cNvSpPr/>
          <p:nvPr userDrawn="1"/>
        </p:nvSpPr>
        <p:spPr>
          <a:xfrm>
            <a:off x="6204108" y="1014232"/>
            <a:ext cx="5516547" cy="519239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65DD7DB-93FC-4CE9-BB55-707FAD0F9441}"/>
              </a:ext>
            </a:extLst>
          </p:cNvPr>
          <p:cNvSpPr/>
          <p:nvPr userDrawn="1"/>
        </p:nvSpPr>
        <p:spPr>
          <a:xfrm>
            <a:off x="3574137" y="1014234"/>
            <a:ext cx="2534124" cy="349854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30F4D85-8103-4DAC-83B9-2EA8A555B766}"/>
              </a:ext>
            </a:extLst>
          </p:cNvPr>
          <p:cNvSpPr/>
          <p:nvPr userDrawn="1"/>
        </p:nvSpPr>
        <p:spPr>
          <a:xfrm>
            <a:off x="479425" y="1014232"/>
            <a:ext cx="2999687" cy="349854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C8352981-5F56-444D-A675-E830B4DDC1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40" l="210" r="472" t="404"/>
          <a:stretch/>
        </p:blipFill>
        <p:spPr>
          <a:xfrm>
            <a:off x="6469662" y="1607847"/>
            <a:ext cx="1229752" cy="1373815"/>
          </a:xfrm>
          <a:prstGeom prst="rect">
            <a:avLst/>
          </a:prstGeom>
          <a:ln w="3175">
            <a:solidFill>
              <a:schemeClr val="bg2"/>
            </a:solidFill>
          </a:ln>
        </p:spPr>
      </p:pic>
      <p:sp>
        <p:nvSpPr>
          <p:cNvPr id="11" name="TextBox 10"/>
          <p:cNvSpPr txBox="1"/>
          <p:nvPr userDrawn="1"/>
        </p:nvSpPr>
        <p:spPr>
          <a:xfrm>
            <a:off x="2068307" y="1599603"/>
            <a:ext cx="1420105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SELECT SLIDE LAYOUTS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068308" y="1767283"/>
            <a:ext cx="1366324" cy="36933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Find title, agendas, section header, plain content and picture layouts: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068309" y="2268336"/>
            <a:ext cx="1357023" cy="49244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Home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  <a:sym typeface="Wingdings 3"/>
              </a:rPr>
              <a:t>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New Slide</a:t>
            </a:r>
          </a:p>
          <a:p>
            <a:pPr defTabSz="914400"/>
            <a:endParaRPr b="0" dirty="0" lang="en-US" sz="800">
              <a:solidFill>
                <a:schemeClr val="tx1"/>
              </a:solidFill>
              <a:latin typeface="+mj-lt"/>
              <a:cs charset="0" pitchFamily="34" typeface="Arial"/>
            </a:endParaRPr>
          </a:p>
          <a:p>
            <a:pPr defTabSz="914400"/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Home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  <a:sym typeface="Wingdings 3"/>
              </a:rPr>
              <a:t>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Layout </a:t>
            </a:r>
            <a:r>
              <a:rPr b="0" dirty="0" lang="en-US" sz="800">
                <a:solidFill>
                  <a:schemeClr val="tx1"/>
                </a:solidFill>
                <a:latin typeface="+mn-lt"/>
                <a:cs charset="0" pitchFamily="34" typeface="Arial"/>
              </a:rPr>
              <a:t>(to change existing layout)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6359209" y="1177891"/>
            <a:ext cx="5628870" cy="26640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COLORS AND EFFECTS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576969" y="1178254"/>
            <a:ext cx="2987868" cy="26546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HOW TO...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6486246" y="3549534"/>
            <a:ext cx="2164800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CHARTS  </a:t>
            </a:r>
            <a:r>
              <a:rPr dirty="0" lang="en-US" sz="800">
                <a:solidFill>
                  <a:schemeClr val="tx1"/>
                </a:solidFill>
                <a:latin typeface="+mn-lt"/>
                <a:cs charset="0" pitchFamily="34" typeface="Arial"/>
              </a:rPr>
              <a:t>– DESIGN AND EFFECTS</a:t>
            </a: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6443768" y="2745123"/>
            <a:ext cx="1255646" cy="190805"/>
            <a:chOff x="2834640" y="3855720"/>
            <a:chExt cx="708660" cy="2286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 userDrawn="1"/>
        </p:nvSpPr>
        <p:spPr>
          <a:xfrm>
            <a:off x="3678523" y="1177891"/>
            <a:ext cx="2287064" cy="26640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TEXT</a:t>
            </a:r>
          </a:p>
        </p:txBody>
      </p:sp>
      <p:sp>
        <p:nvSpPr>
          <p:cNvPr id="37" name="TextBox 36"/>
          <p:cNvSpPr txBox="1"/>
          <p:nvPr userDrawn="1"/>
        </p:nvSpPr>
        <p:spPr>
          <a:xfrm>
            <a:off x="3802777" y="1599603"/>
            <a:ext cx="192408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b="0" dirty="0" kern="1200" lang="en-US" sz="800">
                <a:solidFill>
                  <a:srgbClr val="000000"/>
                </a:solidFill>
                <a:latin typeface="+mj-lt"/>
                <a:ea typeface="+mn-ea"/>
                <a:cs charset="0" pitchFamily="34" typeface="Arial"/>
              </a:rPr>
              <a:t>FONT</a:t>
            </a:r>
          </a:p>
        </p:txBody>
      </p:sp>
      <p:sp>
        <p:nvSpPr>
          <p:cNvPr id="38" name="TextBox 37"/>
          <p:cNvSpPr txBox="1"/>
          <p:nvPr userDrawn="1"/>
        </p:nvSpPr>
        <p:spPr>
          <a:xfrm>
            <a:off x="3802541" y="1760575"/>
            <a:ext cx="2270378" cy="123111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Roboto is used for all text</a:t>
            </a:r>
          </a:p>
        </p:txBody>
      </p:sp>
      <p:sp>
        <p:nvSpPr>
          <p:cNvPr id="39" name="TextBox 38"/>
          <p:cNvSpPr txBox="1"/>
          <p:nvPr userDrawn="1"/>
        </p:nvSpPr>
        <p:spPr>
          <a:xfrm>
            <a:off x="3802541" y="2073987"/>
            <a:ext cx="192408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algn="l" defTabSz="914400" eaLnBrk="1" hangingPunct="1" latinLnBrk="0" marL="0" rtl="0"/>
            <a:r>
              <a:rPr b="0" dirty="0" kern="1200" lang="en-US" sz="800">
                <a:solidFill>
                  <a:srgbClr val="000000"/>
                </a:solidFill>
                <a:latin typeface="+mj-lt"/>
                <a:ea typeface="+mn-ea"/>
                <a:cs charset="0" pitchFamily="34" typeface="Arial"/>
              </a:rPr>
              <a:t>STYLE AND SIZES</a:t>
            </a:r>
          </a:p>
        </p:txBody>
      </p:sp>
      <p:sp>
        <p:nvSpPr>
          <p:cNvPr id="40" name="TextBox 39"/>
          <p:cNvSpPr txBox="1"/>
          <p:nvPr userDrawn="1"/>
        </p:nvSpPr>
        <p:spPr>
          <a:xfrm>
            <a:off x="3802541" y="2250050"/>
            <a:ext cx="1922209" cy="47192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>
              <a:spcAft>
                <a:spcPts val="400"/>
              </a:spcAft>
            </a:pPr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Headline: Roboto Bold, size 34</a:t>
            </a:r>
          </a:p>
          <a:p>
            <a:pPr defTabSz="914400">
              <a:spcAft>
                <a:spcPts val="400"/>
              </a:spcAft>
            </a:pPr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Sub-headline: Roboto Light, size 20</a:t>
            </a:r>
          </a:p>
          <a:p>
            <a:pPr defTabSz="914400">
              <a:spcAft>
                <a:spcPts val="400"/>
              </a:spcAft>
            </a:pPr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Body text: Roboto Light, size 14</a:t>
            </a:r>
          </a:p>
        </p:txBody>
      </p:sp>
      <p:sp>
        <p:nvSpPr>
          <p:cNvPr id="44" name="TextBox 43"/>
          <p:cNvSpPr txBox="1"/>
          <p:nvPr userDrawn="1"/>
        </p:nvSpPr>
        <p:spPr>
          <a:xfrm>
            <a:off x="2062808" y="3216109"/>
            <a:ext cx="1362524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DISPLAY GUIDES </a:t>
            </a:r>
          </a:p>
        </p:txBody>
      </p:sp>
      <p:sp>
        <p:nvSpPr>
          <p:cNvPr id="45" name="TextBox 44"/>
          <p:cNvSpPr txBox="1"/>
          <p:nvPr userDrawn="1"/>
        </p:nvSpPr>
        <p:spPr>
          <a:xfrm>
            <a:off x="2062810" y="3445206"/>
            <a:ext cx="1302435" cy="49244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Display guides on the screen to view the content area. All content should be inside the red guides.</a:t>
            </a:r>
          </a:p>
        </p:txBody>
      </p:sp>
      <p:sp>
        <p:nvSpPr>
          <p:cNvPr id="46" name="TextBox 45"/>
          <p:cNvSpPr txBox="1"/>
          <p:nvPr userDrawn="1"/>
        </p:nvSpPr>
        <p:spPr>
          <a:xfrm>
            <a:off x="2062809" y="3997816"/>
            <a:ext cx="1285966" cy="123111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View 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  <a:sym typeface="Wingdings 3"/>
              </a:rPr>
              <a:t> Guides</a:t>
            </a:r>
            <a:endParaRPr b="0" dirty="0" lang="en-US" sz="800">
              <a:solidFill>
                <a:schemeClr val="tx1"/>
              </a:solidFill>
              <a:latin typeface="+mj-lt"/>
              <a:cs charset="0" pitchFamily="34" typeface="Arial"/>
            </a:endParaRPr>
          </a:p>
        </p:txBody>
      </p:sp>
      <p:sp>
        <p:nvSpPr>
          <p:cNvPr id="47" name="TextBox 46"/>
          <p:cNvSpPr txBox="1"/>
          <p:nvPr userDrawn="1"/>
        </p:nvSpPr>
        <p:spPr>
          <a:xfrm>
            <a:off x="8258296" y="1599603"/>
            <a:ext cx="1488000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rgbClr val="000000"/>
                </a:solidFill>
                <a:latin typeface="+mj-lt"/>
                <a:cs charset="0" pitchFamily="34" typeface="Arial"/>
              </a:rPr>
              <a:t>PRIMARY COLORS</a:t>
            </a:r>
          </a:p>
        </p:txBody>
      </p:sp>
      <p:sp>
        <p:nvSpPr>
          <p:cNvPr id="48" name="TextBox 47"/>
          <p:cNvSpPr txBox="1"/>
          <p:nvPr userDrawn="1"/>
        </p:nvSpPr>
        <p:spPr>
          <a:xfrm>
            <a:off x="9849330" y="1602000"/>
            <a:ext cx="1584000" cy="24622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rgbClr val="000000"/>
                </a:solidFill>
                <a:latin typeface="+mj-lt"/>
                <a:cs charset="0" pitchFamily="34" typeface="Arial"/>
              </a:rPr>
              <a:t>SECONDARY COLORS FOR CHARTS &amp; DIAGRAMS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582916" y="182636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Dark</a:t>
            </a:r>
          </a:p>
        </p:txBody>
      </p:sp>
      <p:sp>
        <p:nvSpPr>
          <p:cNvPr id="51" name="Rektangel 11"/>
          <p:cNvSpPr>
            <a:spLocks noChangeAspect="1"/>
          </p:cNvSpPr>
          <p:nvPr/>
        </p:nvSpPr>
        <p:spPr bwMode="auto">
          <a:xfrm>
            <a:off x="9849332" y="1921624"/>
            <a:ext cx="244800" cy="183600"/>
          </a:xfrm>
          <a:prstGeom prst="rect">
            <a:avLst/>
          </a:prstGeom>
          <a:solidFill>
            <a:schemeClr val="accent1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0168721" y="1951870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1: Grey/Blue</a:t>
            </a:r>
          </a:p>
        </p:txBody>
      </p:sp>
      <p:sp>
        <p:nvSpPr>
          <p:cNvPr id="53" name="Rektangel 18"/>
          <p:cNvSpPr/>
          <p:nvPr/>
        </p:nvSpPr>
        <p:spPr bwMode="auto">
          <a:xfrm>
            <a:off x="8258297" y="1796117"/>
            <a:ext cx="244800" cy="183600"/>
          </a:xfrm>
          <a:prstGeom prst="rect">
            <a:avLst/>
          </a:prstGeom>
          <a:solidFill>
            <a:schemeClr val="tx1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582916" y="206336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Blue</a:t>
            </a:r>
          </a:p>
        </p:txBody>
      </p:sp>
      <p:sp>
        <p:nvSpPr>
          <p:cNvPr id="56" name="Rektangel 7"/>
          <p:cNvSpPr>
            <a:spLocks noChangeAspect="1"/>
          </p:cNvSpPr>
          <p:nvPr/>
        </p:nvSpPr>
        <p:spPr bwMode="auto">
          <a:xfrm>
            <a:off x="9849332" y="2158624"/>
            <a:ext cx="244800" cy="183600"/>
          </a:xfrm>
          <a:prstGeom prst="rect">
            <a:avLst/>
          </a:prstGeom>
          <a:solidFill>
            <a:schemeClr val="accent2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168721" y="2188870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2: Dark blue</a:t>
            </a:r>
          </a:p>
        </p:txBody>
      </p:sp>
      <p:sp>
        <p:nvSpPr>
          <p:cNvPr id="58" name="Rektangel 18"/>
          <p:cNvSpPr/>
          <p:nvPr/>
        </p:nvSpPr>
        <p:spPr bwMode="auto">
          <a:xfrm>
            <a:off x="8258297" y="2033117"/>
            <a:ext cx="244800" cy="183600"/>
          </a:xfrm>
          <a:prstGeom prst="rect">
            <a:avLst/>
          </a:prstGeom>
          <a:solidFill>
            <a:schemeClr val="accent3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dirty="0" lang="en-US" sz="1600">
              <a:solidFill>
                <a:srgbClr val="000000"/>
              </a:solidFill>
            </a:endParaRPr>
          </a:p>
        </p:txBody>
      </p:sp>
      <p:sp>
        <p:nvSpPr>
          <p:cNvPr id="63" name="Rektangel 18"/>
          <p:cNvSpPr/>
          <p:nvPr/>
        </p:nvSpPr>
        <p:spPr bwMode="auto">
          <a:xfrm>
            <a:off x="3802541" y="3117398"/>
            <a:ext cx="325435" cy="264226"/>
          </a:xfrm>
          <a:prstGeom prst="rect">
            <a:avLst/>
          </a:prstGeom>
          <a:solidFill>
            <a:schemeClr val="tx1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dirty="0" lang="en-US" sz="160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235215" y="3145852"/>
            <a:ext cx="1454281" cy="24622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Dark is the default color for headlines and body text. 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E6F26DC-ED06-4AE5-BB8F-0CC90D2A969E}"/>
              </a:ext>
            </a:extLst>
          </p:cNvPr>
          <p:cNvGrpSpPr/>
          <p:nvPr userDrawn="1"/>
        </p:nvGrpSpPr>
        <p:grpSpPr>
          <a:xfrm>
            <a:off x="3796272" y="3597708"/>
            <a:ext cx="584370" cy="366154"/>
            <a:chOff x="3776319" y="3799737"/>
            <a:chExt cx="642807" cy="402769"/>
          </a:xfrm>
        </p:grpSpPr>
        <p:sp>
          <p:nvSpPr>
            <p:cNvPr id="68" name="Rektangel 22"/>
            <p:cNvSpPr/>
            <p:nvPr/>
          </p:nvSpPr>
          <p:spPr bwMode="auto">
            <a:xfrm>
              <a:off x="3776319" y="3799737"/>
              <a:ext cx="342913" cy="257185"/>
            </a:xfrm>
            <a:prstGeom prst="rect">
              <a:avLst/>
            </a:prstGeom>
            <a:solidFill>
              <a:schemeClr val="accent3"/>
            </a:solidFill>
            <a:ln algn="ctr" cap="flat" cmpd="sng" w="6350">
              <a:noFill/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69" name="Rektangel 11"/>
            <p:cNvSpPr>
              <a:spLocks noChangeAspect="1"/>
            </p:cNvSpPr>
            <p:nvPr/>
          </p:nvSpPr>
          <p:spPr bwMode="auto">
            <a:xfrm>
              <a:off x="3876284" y="3848265"/>
              <a:ext cx="342913" cy="257185"/>
            </a:xfrm>
            <a:prstGeom prst="rect">
              <a:avLst/>
            </a:prstGeom>
            <a:solidFill>
              <a:schemeClr val="bg2"/>
            </a:solidFill>
            <a:ln algn="ctr" cap="flat" cmpd="sng" w="6350">
              <a:noFill/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0" name="Rektangel 7"/>
            <p:cNvSpPr>
              <a:spLocks noChangeAspect="1"/>
            </p:cNvSpPr>
            <p:nvPr/>
          </p:nvSpPr>
          <p:spPr bwMode="auto">
            <a:xfrm>
              <a:off x="3976249" y="3896792"/>
              <a:ext cx="342913" cy="257185"/>
            </a:xfrm>
            <a:prstGeom prst="rect">
              <a:avLst/>
            </a:prstGeom>
            <a:solidFill>
              <a:schemeClr val="tx2"/>
            </a:solidFill>
            <a:ln algn="ctr" cap="flat" cmpd="sng" w="6350">
              <a:noFill/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1" name="Rektangel 9"/>
            <p:cNvSpPr>
              <a:spLocks noChangeAspect="1"/>
            </p:cNvSpPr>
            <p:nvPr/>
          </p:nvSpPr>
          <p:spPr bwMode="auto">
            <a:xfrm>
              <a:off x="4076213" y="3945321"/>
              <a:ext cx="342913" cy="257185"/>
            </a:xfrm>
            <a:prstGeom prst="rect">
              <a:avLst/>
            </a:prstGeom>
            <a:solidFill>
              <a:schemeClr val="bg1"/>
            </a:solidFill>
            <a:ln algn="ctr" cap="flat" cmpd="sng" w="3175">
              <a:solidFill>
                <a:schemeClr val="bg2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dirty="0" lang="en-US" sz="1600">
                <a:solidFill>
                  <a:srgbClr val="000000"/>
                </a:solidFill>
              </a:endParaRPr>
            </a:p>
          </p:txBody>
        </p:sp>
      </p:grpSp>
      <p:sp>
        <p:nvSpPr>
          <p:cNvPr id="72" name="TextBox 71"/>
          <p:cNvSpPr txBox="1"/>
          <p:nvPr userDrawn="1"/>
        </p:nvSpPr>
        <p:spPr>
          <a:xfrm>
            <a:off x="4539038" y="3521694"/>
            <a:ext cx="1426550" cy="738664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Feel free to change the body text color to white or one of the other primary colors in order to create emphasis, highlight or better contrast between text and background.</a:t>
            </a:r>
          </a:p>
        </p:txBody>
      </p:sp>
      <p:sp>
        <p:nvSpPr>
          <p:cNvPr id="73" name="Rektangel 22"/>
          <p:cNvSpPr/>
          <p:nvPr userDrawn="1"/>
        </p:nvSpPr>
        <p:spPr bwMode="auto">
          <a:xfrm>
            <a:off x="8258296" y="2270116"/>
            <a:ext cx="244800" cy="183600"/>
          </a:xfrm>
          <a:prstGeom prst="rect">
            <a:avLst/>
          </a:prstGeom>
          <a:solidFill>
            <a:schemeClr val="bg2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4" name="TextBox 73"/>
          <p:cNvSpPr txBox="1"/>
          <p:nvPr userDrawn="1"/>
        </p:nvSpPr>
        <p:spPr>
          <a:xfrm>
            <a:off x="8582915" y="230036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Accent 1</a:t>
            </a:r>
          </a:p>
        </p:txBody>
      </p:sp>
      <p:sp>
        <p:nvSpPr>
          <p:cNvPr id="75" name="Rektangel 9"/>
          <p:cNvSpPr>
            <a:spLocks noChangeAspect="1"/>
          </p:cNvSpPr>
          <p:nvPr userDrawn="1"/>
        </p:nvSpPr>
        <p:spPr bwMode="auto">
          <a:xfrm>
            <a:off x="9849330" y="2395623"/>
            <a:ext cx="244800" cy="183600"/>
          </a:xfrm>
          <a:prstGeom prst="rect">
            <a:avLst/>
          </a:prstGeom>
          <a:solidFill>
            <a:schemeClr val="accent4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6" name="TextBox 75"/>
          <p:cNvSpPr txBox="1"/>
          <p:nvPr userDrawn="1"/>
        </p:nvSpPr>
        <p:spPr>
          <a:xfrm>
            <a:off x="10168720" y="2425871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4: Ocean blue</a:t>
            </a:r>
          </a:p>
        </p:txBody>
      </p:sp>
      <p:sp>
        <p:nvSpPr>
          <p:cNvPr id="81" name="Content Placeholder 5"/>
          <p:cNvSpPr txBox="1">
            <a:spLocks/>
          </p:cNvSpPr>
          <p:nvPr userDrawn="1"/>
        </p:nvSpPr>
        <p:spPr>
          <a:xfrm>
            <a:off x="6474281" y="3081964"/>
            <a:ext cx="1436029" cy="123111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buNone/>
            </a:pPr>
            <a:r>
              <a:rPr dirty="0" lang="en-US" sz="800">
                <a:solidFill>
                  <a:schemeClr val="tx1"/>
                </a:solidFill>
              </a:rPr>
              <a:t>Never use the Standard Colors</a:t>
            </a:r>
          </a:p>
        </p:txBody>
      </p:sp>
      <p:cxnSp>
        <p:nvCxnSpPr>
          <p:cNvPr id="82" name="Straight Connector 81"/>
          <p:cNvCxnSpPr>
            <a:cxnSpLocks/>
          </p:cNvCxnSpPr>
          <p:nvPr userDrawn="1"/>
        </p:nvCxnSpPr>
        <p:spPr>
          <a:xfrm>
            <a:off x="6474281" y="3361226"/>
            <a:ext cx="4959049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itle 1"/>
          <p:cNvSpPr txBox="1">
            <a:spLocks/>
          </p:cNvSpPr>
          <p:nvPr userDrawn="1"/>
        </p:nvSpPr>
        <p:spPr>
          <a:xfrm>
            <a:off x="558868" y="885750"/>
            <a:ext cx="11171767" cy="689910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latinLnBrk="0" rtl="0">
              <a:spcBef>
                <a:spcPct val="0"/>
              </a:spcBef>
              <a:buNone/>
              <a:defRPr b="1" kern="1200"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b="1" dirty="0" kern="1200" lang="en-US" sz="28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3" name="Date Placeholder 8">
            <a:extLst>
              <a:ext uri="{FF2B5EF4-FFF2-40B4-BE49-F238E27FC236}">
                <a16:creationId xmlns:a16="http://schemas.microsoft.com/office/drawing/2014/main" id="{FE12C273-601D-40AF-BD56-6F1846451924}"/>
              </a:ext>
            </a:extLst>
          </p:cNvPr>
          <p:cNvSpPr>
            <a:spLocks noGrp="1"/>
          </p:cNvSpPr>
          <p:nvPr userDrawn="1">
            <p:ph idx="19" sz="half" type="dt"/>
          </p:nvPr>
        </p:nvSpPr>
        <p:spPr>
          <a:xfrm>
            <a:off x="3008551" y="6529068"/>
            <a:ext cx="759950" cy="153888"/>
          </a:xfrm>
        </p:spPr>
        <p:txBody>
          <a:bodyPr/>
          <a:lstStyle/>
          <a:p>
            <a:fld id="{F78F884C-EC20-4B66-81C0-C03B34A3DEF3}" type="datetime1">
              <a:rPr lang="en-US" smtClean="0"/>
              <a:t>2/17/2025</a:t>
            </a:fld>
            <a:endParaRPr lang="en-US"/>
          </a:p>
        </p:txBody>
      </p:sp>
      <p:sp>
        <p:nvSpPr>
          <p:cNvPr id="84" name="Footer Placeholder 12">
            <a:extLst>
              <a:ext uri="{FF2B5EF4-FFF2-40B4-BE49-F238E27FC236}">
                <a16:creationId xmlns:a16="http://schemas.microsoft.com/office/drawing/2014/main" id="{5E3596F1-2045-40CC-A80E-499FCE019B3A}"/>
              </a:ext>
            </a:extLst>
          </p:cNvPr>
          <p:cNvSpPr>
            <a:spLocks noGrp="1"/>
          </p:cNvSpPr>
          <p:nvPr userDrawn="1">
            <p:ph idx="20" sz="quarter" type="ftr"/>
          </p:nvPr>
        </p:nvSpPr>
        <p:spPr>
          <a:xfrm>
            <a:off x="920896" y="6529068"/>
            <a:ext cx="2087655" cy="153888"/>
          </a:xfrm>
        </p:spPr>
        <p:txBody>
          <a:bodyPr/>
          <a:lstStyle/>
          <a:p>
            <a:pPr algn="l"/>
            <a:r>
              <a:rPr lang="en-US"/>
              <a:t>SALES &amp; TECHNICAL PRESENTATION VU200</a:t>
            </a:r>
            <a:endParaRPr dirty="0" lang="en-US"/>
          </a:p>
        </p:txBody>
      </p:sp>
      <p:sp>
        <p:nvSpPr>
          <p:cNvPr id="85" name="Slide Number Placeholder 13">
            <a:extLst>
              <a:ext uri="{FF2B5EF4-FFF2-40B4-BE49-F238E27FC236}">
                <a16:creationId xmlns:a16="http://schemas.microsoft.com/office/drawing/2014/main" id="{6A79043F-E70A-4446-8650-0C2A2B7B0881}"/>
              </a:ext>
            </a:extLst>
          </p:cNvPr>
          <p:cNvSpPr>
            <a:spLocks noGrp="1"/>
          </p:cNvSpPr>
          <p:nvPr userDrawn="1">
            <p:ph idx="21" sz="quarter" type="sldNum"/>
          </p:nvPr>
        </p:nvSpPr>
        <p:spPr>
          <a:xfrm>
            <a:off x="479426" y="6529068"/>
            <a:ext cx="270170" cy="153888"/>
          </a:xfrm>
        </p:spPr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dirty="0" lang="en-US"/>
          </a:p>
        </p:txBody>
      </p:sp>
      <p:sp>
        <p:nvSpPr>
          <p:cNvPr id="87" name="Rektangel 22">
            <a:extLst>
              <a:ext uri="{FF2B5EF4-FFF2-40B4-BE49-F238E27FC236}">
                <a16:creationId xmlns:a16="http://schemas.microsoft.com/office/drawing/2014/main" id="{94B553FC-3AAD-430C-8BBF-3DF9335D0629}"/>
              </a:ext>
            </a:extLst>
          </p:cNvPr>
          <p:cNvSpPr/>
          <p:nvPr userDrawn="1"/>
        </p:nvSpPr>
        <p:spPr bwMode="auto">
          <a:xfrm>
            <a:off x="8258296" y="2511626"/>
            <a:ext cx="244800" cy="183600"/>
          </a:xfrm>
          <a:prstGeom prst="rect">
            <a:avLst/>
          </a:prstGeom>
          <a:solidFill>
            <a:schemeClr val="tx2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2ECF2D3-E70D-444B-A194-20FBB4EF8314}"/>
              </a:ext>
            </a:extLst>
          </p:cNvPr>
          <p:cNvSpPr txBox="1"/>
          <p:nvPr userDrawn="1"/>
        </p:nvSpPr>
        <p:spPr>
          <a:xfrm>
            <a:off x="8582915" y="254187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Accent 2</a:t>
            </a:r>
          </a:p>
        </p:txBody>
      </p:sp>
      <p:sp>
        <p:nvSpPr>
          <p:cNvPr id="92" name="Rektangel 9">
            <a:extLst>
              <a:ext uri="{FF2B5EF4-FFF2-40B4-BE49-F238E27FC236}">
                <a16:creationId xmlns:a16="http://schemas.microsoft.com/office/drawing/2014/main" id="{C6A9245E-199C-439D-8F58-D6A26180CCF2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629249"/>
            <a:ext cx="244800" cy="183600"/>
          </a:xfrm>
          <a:prstGeom prst="rect">
            <a:avLst/>
          </a:prstGeom>
          <a:solidFill>
            <a:schemeClr val="accent5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25B0928-DFF1-4B6F-8C9F-7FE6579D5FCC}"/>
              </a:ext>
            </a:extLst>
          </p:cNvPr>
          <p:cNvSpPr txBox="1"/>
          <p:nvPr userDrawn="1"/>
        </p:nvSpPr>
        <p:spPr>
          <a:xfrm>
            <a:off x="10168720" y="2659497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5: Green</a:t>
            </a:r>
          </a:p>
        </p:txBody>
      </p:sp>
      <p:sp>
        <p:nvSpPr>
          <p:cNvPr id="94" name="Rektangel 9">
            <a:extLst>
              <a:ext uri="{FF2B5EF4-FFF2-40B4-BE49-F238E27FC236}">
                <a16:creationId xmlns:a16="http://schemas.microsoft.com/office/drawing/2014/main" id="{37D8958A-387C-45BD-83D0-DBC3BB0017DA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853321"/>
            <a:ext cx="244800" cy="183600"/>
          </a:xfrm>
          <a:prstGeom prst="rect">
            <a:avLst/>
          </a:prstGeom>
          <a:solidFill>
            <a:schemeClr val="accent6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2D3E017-96F6-423B-9145-008DB23FF524}"/>
              </a:ext>
            </a:extLst>
          </p:cNvPr>
          <p:cNvSpPr txBox="1"/>
          <p:nvPr userDrawn="1"/>
        </p:nvSpPr>
        <p:spPr>
          <a:xfrm>
            <a:off x="10168720" y="2883569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6: Red Alert</a:t>
            </a:r>
          </a:p>
        </p:txBody>
      </p:sp>
      <p:pic>
        <p:nvPicPr>
          <p:cNvPr id="102" name="Picture 101">
            <a:extLst>
              <a:ext uri="{FF2B5EF4-FFF2-40B4-BE49-F238E27FC236}">
                <a16:creationId xmlns:a16="http://schemas.microsoft.com/office/drawing/2014/main" id="{1ABD7990-89CC-49DB-AA0A-0AC2D5EF7268}"/>
              </a:ext>
            </a:extLst>
          </p:cNvPr>
          <p:cNvPicPr>
            <a:picLocks noChangeAspect="1"/>
          </p:cNvPicPr>
          <p:nvPr userDrawn="1"/>
        </p:nvPicPr>
        <p:blipFill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6246" y="3852045"/>
            <a:ext cx="1815300" cy="1222363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6546A0DA-94D1-4668-A757-FF579938F67C}"/>
              </a:ext>
            </a:extLst>
          </p:cNvPr>
          <p:cNvPicPr>
            <a:picLocks noChangeAspect="1"/>
          </p:cNvPicPr>
          <p:nvPr userDrawn="1"/>
        </p:nvPicPr>
        <p:blipFill>
          <a:blip cstate="hqprint"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096" y="3878959"/>
            <a:ext cx="1797056" cy="1215521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6463409" y="5337962"/>
            <a:ext cx="268059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SMARTART </a:t>
            </a:r>
            <a:r>
              <a:rPr dirty="0" lang="en-US" sz="800">
                <a:solidFill>
                  <a:schemeClr val="tx1"/>
                </a:solidFill>
                <a:latin typeface="+mn-lt"/>
                <a:cs charset="0" pitchFamily="34" typeface="Arial"/>
              </a:rPr>
              <a:t>– DESIGN AND EFFECTS</a:t>
            </a:r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3585E07-6B11-4B4F-AE56-460E3215EDE8}"/>
              </a:ext>
            </a:extLst>
          </p:cNvPr>
          <p:cNvGrpSpPr/>
          <p:nvPr userDrawn="1"/>
        </p:nvGrpSpPr>
        <p:grpSpPr>
          <a:xfrm>
            <a:off x="8513102" y="4099093"/>
            <a:ext cx="1730876" cy="944549"/>
            <a:chOff x="2834640" y="3855720"/>
            <a:chExt cx="708660" cy="228600"/>
          </a:xfrm>
        </p:grpSpPr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9809A7F2-F48F-4F60-957B-2DB7F7B34D5A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614DE27-4BEA-4798-AF7D-67C66CD0469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9" name="Picture 108">
            <a:extLst>
              <a:ext uri="{FF2B5EF4-FFF2-40B4-BE49-F238E27FC236}">
                <a16:creationId xmlns:a16="http://schemas.microsoft.com/office/drawing/2014/main" id="{0B27BA4E-0BF4-4C02-940E-C2B8347325A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463409" y="5577357"/>
            <a:ext cx="4969921" cy="443263"/>
          </a:xfrm>
          <a:prstGeom prst="rect">
            <a:avLst/>
          </a:prstGeom>
        </p:spPr>
      </p:pic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4A9BDE5-F054-4AD6-B204-D8056D976AEC}"/>
              </a:ext>
            </a:extLst>
          </p:cNvPr>
          <p:cNvGrpSpPr/>
          <p:nvPr userDrawn="1"/>
        </p:nvGrpSpPr>
        <p:grpSpPr>
          <a:xfrm>
            <a:off x="7019925" y="5670940"/>
            <a:ext cx="4375305" cy="217835"/>
            <a:chOff x="2834640" y="3855720"/>
            <a:chExt cx="708660" cy="228600"/>
          </a:xfrm>
        </p:grpSpPr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F45128B7-C518-458F-B497-DBD7A8897B75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B1651C43-F09B-4205-ABB2-EAC554A231A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39575785-35B6-49AB-9E5B-A44383234BA4}"/>
              </a:ext>
            </a:extLst>
          </p:cNvPr>
          <p:cNvSpPr txBox="1"/>
          <p:nvPr userDrawn="1"/>
        </p:nvSpPr>
        <p:spPr>
          <a:xfrm>
            <a:off x="10495883" y="3991118"/>
            <a:ext cx="1064838" cy="738664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Keep charts and SmartArt simple and minimalistic. </a:t>
            </a:r>
            <a:br>
              <a:rPr dirty="0" lang="en-US" sz="800">
                <a:solidFill>
                  <a:schemeClr val="tx1"/>
                </a:solidFill>
                <a:cs charset="0" pitchFamily="34" typeface="Arial"/>
              </a:rPr>
            </a:br>
            <a:endParaRPr dirty="0" lang="en-US" sz="800">
              <a:solidFill>
                <a:schemeClr val="tx1"/>
              </a:solidFill>
              <a:cs charset="0" pitchFamily="34" typeface="Arial"/>
            </a:endParaRPr>
          </a:p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Avoid bevel, emboss and 3D effects.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B4EC30E-B7CE-4A68-8E8B-D5254BC914CC}"/>
              </a:ext>
            </a:extLst>
          </p:cNvPr>
          <p:cNvSpPr/>
          <p:nvPr userDrawn="1"/>
        </p:nvSpPr>
        <p:spPr>
          <a:xfrm>
            <a:off x="479425" y="4611253"/>
            <a:ext cx="5628836" cy="15883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D99C6E9-148D-4428-B5D8-6AD43505DA41}"/>
              </a:ext>
            </a:extLst>
          </p:cNvPr>
          <p:cNvSpPr txBox="1"/>
          <p:nvPr userDrawn="1"/>
        </p:nvSpPr>
        <p:spPr>
          <a:xfrm>
            <a:off x="558868" y="4773728"/>
            <a:ext cx="2287064" cy="26640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CALL OUTS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1335B58-8355-4223-9A0F-3FB094B7984A}"/>
              </a:ext>
            </a:extLst>
          </p:cNvPr>
          <p:cNvSpPr txBox="1"/>
          <p:nvPr userDrawn="1"/>
        </p:nvSpPr>
        <p:spPr>
          <a:xfrm>
            <a:off x="3802541" y="2920536"/>
            <a:ext cx="192408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algn="l" defTabSz="914400" eaLnBrk="1" hangingPunct="1" latinLnBrk="0" marL="0" rtl="0"/>
            <a:r>
              <a:rPr b="0" dirty="0" kern="1200" lang="en-US" sz="800">
                <a:solidFill>
                  <a:srgbClr val="000000"/>
                </a:solidFill>
                <a:latin typeface="+mj-lt"/>
                <a:ea typeface="+mn-ea"/>
                <a:cs charset="0" pitchFamily="34" typeface="Arial"/>
              </a:rPr>
              <a:t>TEXT COLOR</a:t>
            </a:r>
          </a:p>
        </p:txBody>
      </p:sp>
      <p:pic>
        <p:nvPicPr>
          <p:cNvPr id="120" name="Picture 119">
            <a:extLst>
              <a:ext uri="{FF2B5EF4-FFF2-40B4-BE49-F238E27FC236}">
                <a16:creationId xmlns:a16="http://schemas.microsoft.com/office/drawing/2014/main" id="{EA7DB651-0930-424D-8AAB-494794615B25}"/>
              </a:ext>
            </a:extLst>
          </p:cNvPr>
          <p:cNvPicPr>
            <a:picLocks noChangeAspect="1"/>
          </p:cNvPicPr>
          <p:nvPr userDrawn="1"/>
        </p:nvPicPr>
        <p:blipFill>
          <a:blip cstate="hqprint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112" y="1513060"/>
            <a:ext cx="1225191" cy="1407314"/>
          </a:xfrm>
          <a:prstGeom prst="rect">
            <a:avLst/>
          </a:prstGeom>
        </p:spPr>
      </p:pic>
      <p:sp>
        <p:nvSpPr>
          <p:cNvPr id="124" name="Oval 123">
            <a:extLst>
              <a:ext uri="{FF2B5EF4-FFF2-40B4-BE49-F238E27FC236}">
                <a16:creationId xmlns:a16="http://schemas.microsoft.com/office/drawing/2014/main" id="{F7AB58B9-3487-4503-98A3-261B6871E0AB}"/>
              </a:ext>
            </a:extLst>
          </p:cNvPr>
          <p:cNvSpPr/>
          <p:nvPr userDrawn="1"/>
        </p:nvSpPr>
        <p:spPr>
          <a:xfrm>
            <a:off x="3076416" y="4919253"/>
            <a:ext cx="951609" cy="951609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dirty="0" lang="en-US" sz="1100">
                <a:solidFill>
                  <a:schemeClr val="bg1"/>
                </a:solidFill>
              </a:rPr>
              <a:t>Call-out text here</a:t>
            </a:r>
          </a:p>
        </p:txBody>
      </p:sp>
      <p:sp>
        <p:nvSpPr>
          <p:cNvPr id="127" name="Rectangle: Rounded Corners 126">
            <a:extLst>
              <a:ext uri="{FF2B5EF4-FFF2-40B4-BE49-F238E27FC236}">
                <a16:creationId xmlns:a16="http://schemas.microsoft.com/office/drawing/2014/main" id="{B6CD54A2-4412-4A84-AF5A-DACAD97CBE74}"/>
              </a:ext>
            </a:extLst>
          </p:cNvPr>
          <p:cNvSpPr/>
          <p:nvPr userDrawn="1"/>
        </p:nvSpPr>
        <p:spPr>
          <a:xfrm>
            <a:off x="4222590" y="5306886"/>
            <a:ext cx="1667164" cy="323268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z="1200">
                <a:solidFill>
                  <a:schemeClr val="bg1"/>
                </a:solidFill>
              </a:rPr>
              <a:t>Call out text here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C803F96-D305-4337-A4A7-EF0BCC606DD0}"/>
              </a:ext>
            </a:extLst>
          </p:cNvPr>
          <p:cNvSpPr txBox="1"/>
          <p:nvPr userDrawn="1"/>
        </p:nvSpPr>
        <p:spPr>
          <a:xfrm>
            <a:off x="688006" y="5335884"/>
            <a:ext cx="2120985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Circles and race-track shapes are preferred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6944829-53C6-4832-B927-4DF77768AF22}"/>
              </a:ext>
            </a:extLst>
          </p:cNvPr>
          <p:cNvSpPr txBox="1"/>
          <p:nvPr userDrawn="1"/>
        </p:nvSpPr>
        <p:spPr>
          <a:xfrm>
            <a:off x="686640" y="5170041"/>
            <a:ext cx="1362524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SHAPES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501F335D-AC9C-4F79-BE6D-7BFEDF74FE27}"/>
              </a:ext>
            </a:extLst>
          </p:cNvPr>
          <p:cNvSpPr txBox="1"/>
          <p:nvPr userDrawn="1"/>
        </p:nvSpPr>
        <p:spPr>
          <a:xfrm>
            <a:off x="688007" y="5769347"/>
            <a:ext cx="2193844" cy="24622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Use a bright color as Nilfisk Blue, if an alert call out is needed then use the Red Alert color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E6CBA77-60E5-4B50-BBFC-943B830A4FB8}"/>
              </a:ext>
            </a:extLst>
          </p:cNvPr>
          <p:cNvSpPr txBox="1"/>
          <p:nvPr userDrawn="1"/>
        </p:nvSpPr>
        <p:spPr>
          <a:xfrm>
            <a:off x="686640" y="5597590"/>
            <a:ext cx="1362524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COLORS</a:t>
            </a:r>
          </a:p>
        </p:txBody>
      </p:sp>
      <p:pic>
        <p:nvPicPr>
          <p:cNvPr id="133" name="Picture 132">
            <a:extLst>
              <a:ext uri="{FF2B5EF4-FFF2-40B4-BE49-F238E27FC236}">
                <a16:creationId xmlns:a16="http://schemas.microsoft.com/office/drawing/2014/main" id="{DBC42F93-7A2E-45E5-BF9E-672AE70AF541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hqprint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6"/>
          <a:stretch/>
        </p:blipFill>
        <p:spPr>
          <a:xfrm>
            <a:off x="686641" y="3203941"/>
            <a:ext cx="1205207" cy="951982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FB05DA62-B4C6-45AC-9BFB-A0E475FE9E84}"/>
              </a:ext>
            </a:extLst>
          </p:cNvPr>
          <p:cNvSpPr txBox="1"/>
          <p:nvPr userDrawn="1"/>
        </p:nvSpPr>
        <p:spPr>
          <a:xfrm>
            <a:off x="484566" y="420116"/>
            <a:ext cx="7304039" cy="523220"/>
          </a:xfrm>
          <a:prstGeom prst="rect">
            <a:avLst/>
          </a:prstGeom>
          <a:noFill/>
        </p:spPr>
        <p:txBody>
          <a:bodyPr lIns="0" wrap="square">
            <a:spAutoFit/>
          </a:bodyPr>
          <a:lstStyle/>
          <a:p>
            <a:r>
              <a:rPr dirty="0" lang="en-US" noProof="0" sz="2800">
                <a:latin typeface="+mj-lt"/>
              </a:rPr>
              <a:t>Nilfisk presentation guidelines and tips</a:t>
            </a:r>
            <a:endParaRPr dirty="0" lang="en-US" sz="28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016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3" imgW="663" imgH="659" progId="TCLayout.ActiveDocument.1">
                  <p:embed/>
                </p:oleObj>
              </mc:Choice>
              <mc:Fallback>
                <p:oleObj name="Diapositiva think-cell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898C72-7053-41C8-962D-E7ABA07F07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1603B60-8ECB-481E-879A-854F0E564024}" type="datetime1">
              <a:rPr lang="en-US" smtClean="0"/>
              <a:t>2/17/2025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5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 /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/>
              <a:t>Add agenda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92633BA2-668C-4362-AF86-6885DEF6DFD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929718" y="0"/>
            <a:ext cx="5262281" cy="627380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B7C68E-A9DB-482D-8573-A1E734D89C45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/>
          <a:p>
            <a:fld id="{CE65ABE7-1274-4BE4-9EDC-C234657F8C6E}" type="datetime1">
              <a:rPr lang="en-US" smtClean="0"/>
              <a:t>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36050-6042-4828-AEF7-BEF88D457057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48AB8-957A-40F5-BE6A-A1A7B5839E37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/ 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id="{5EC2438A-E891-4FFF-BA92-718E67D50B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/>
              <a:t>Add agenda title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51349A8-F4AD-481C-B833-2018086AEB1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BCB23696-A8EE-4D7D-9CF8-BFE08B462CA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E3258258-BD87-4BF7-A9C9-7E4A20BC8D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F0CC60F9-E018-493B-A231-1CF8D7DF68A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70697D3F-4B19-4E9B-B001-70DCCED5AAE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87D41523-EEDC-4E02-B090-DC27D43D68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8E766D98-EE19-481A-A53E-6807A968ABA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id="{B2146F9C-B635-4DAF-B173-D1BB2897C7A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4F56AAD3-4EAB-4030-838D-7F5893CBAAF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5C907538-E1C5-4754-89E9-C3EB0BA8E6D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2" name="Text Placeholder 6">
            <a:extLst>
              <a:ext uri="{FF2B5EF4-FFF2-40B4-BE49-F238E27FC236}">
                <a16:creationId xmlns:a16="http://schemas.microsoft.com/office/drawing/2014/main" id="{F15BB5B4-070C-45C6-8263-A39458E6957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4794B6D5-516E-4598-95CB-8FACBE449A1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2375903A-F4B6-40A4-9007-A4446B00364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113355" y="1381125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2597909E-9336-428B-BD7D-97A3705EE7B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113355" y="2222844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17599A58-0AE1-48B2-8DB7-C4041E1E228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113355" y="3064563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75E0B5C7-0542-41B5-83BD-F4877256F02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7113355" y="3906282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3407488-E31A-4BD6-BA18-CEE59220234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113355" y="4748001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9" name="Text Placeholder 6">
            <a:extLst>
              <a:ext uri="{FF2B5EF4-FFF2-40B4-BE49-F238E27FC236}">
                <a16:creationId xmlns:a16="http://schemas.microsoft.com/office/drawing/2014/main" id="{473C5B7A-5DE6-4EE7-A616-36152F42921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113355" y="5589718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50" name="Text Placeholder 6">
            <a:extLst>
              <a:ext uri="{FF2B5EF4-FFF2-40B4-BE49-F238E27FC236}">
                <a16:creationId xmlns:a16="http://schemas.microsoft.com/office/drawing/2014/main" id="{D32C3EDB-5591-4579-9FE5-7193CC5A5C10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262788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1" name="Text Placeholder 6">
            <a:extLst>
              <a:ext uri="{FF2B5EF4-FFF2-40B4-BE49-F238E27FC236}">
                <a16:creationId xmlns:a16="http://schemas.microsoft.com/office/drawing/2014/main" id="{57A219F9-4663-4810-9DB6-6EA406D3B6CE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6262788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2" name="Text Placeholder 6">
            <a:extLst>
              <a:ext uri="{FF2B5EF4-FFF2-40B4-BE49-F238E27FC236}">
                <a16:creationId xmlns:a16="http://schemas.microsoft.com/office/drawing/2014/main" id="{BDC7CE9C-FBC7-4161-BD88-75178F21B73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6262788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3" name="Text Placeholder 6">
            <a:extLst>
              <a:ext uri="{FF2B5EF4-FFF2-40B4-BE49-F238E27FC236}">
                <a16:creationId xmlns:a16="http://schemas.microsoft.com/office/drawing/2014/main" id="{11ACFE30-978D-4A7F-97D7-D7AC99268D5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262788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4" name="Text Placeholder 6">
            <a:extLst>
              <a:ext uri="{FF2B5EF4-FFF2-40B4-BE49-F238E27FC236}">
                <a16:creationId xmlns:a16="http://schemas.microsoft.com/office/drawing/2014/main" id="{CCC62BDF-1677-4A73-8312-A8E0954470A0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262788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5" name="Text Placeholder 6">
            <a:extLst>
              <a:ext uri="{FF2B5EF4-FFF2-40B4-BE49-F238E27FC236}">
                <a16:creationId xmlns:a16="http://schemas.microsoft.com/office/drawing/2014/main" id="{9646ABFE-34F3-4E34-8A80-DF3F4164BB5C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6262788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EA049-3D98-4D27-BBB6-7363FCAE05E4}"/>
              </a:ext>
            </a:extLst>
          </p:cNvPr>
          <p:cNvSpPr>
            <a:spLocks noGrp="1"/>
          </p:cNvSpPr>
          <p:nvPr>
            <p:ph type="dt" sz="half" idx="61"/>
          </p:nvPr>
        </p:nvSpPr>
        <p:spPr/>
        <p:txBody>
          <a:bodyPr/>
          <a:lstStyle/>
          <a:p>
            <a:fld id="{BBDF1E59-5E82-4607-A1DC-E998B39A41D0}" type="datetime1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6CB17F-ACF8-494F-935E-30DE3EDF065F}"/>
              </a:ext>
            </a:extLst>
          </p:cNvPr>
          <p:cNvSpPr>
            <a:spLocks noGrp="1"/>
          </p:cNvSpPr>
          <p:nvPr>
            <p:ph type="ftr" sz="quarter" idx="62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33BF0-8957-4E9B-BE04-D45722805AD4}"/>
              </a:ext>
            </a:extLst>
          </p:cNvPr>
          <p:cNvSpPr>
            <a:spLocks noGrp="1"/>
          </p:cNvSpPr>
          <p:nvPr>
            <p:ph type="sldNum" sz="quarter" idx="63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0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/ time sl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Add agenda title</a:t>
            </a:r>
          </a:p>
        </p:txBody>
      </p:sp>
      <p:sp>
        <p:nvSpPr>
          <p:cNvPr id="41" name="Text Placeholder 6"/>
          <p:cNvSpPr>
            <a:spLocks noGrp="1"/>
          </p:cNvSpPr>
          <p:nvPr>
            <p:ph type="body" sz="quarter" idx="61" hasCustomPrompt="1"/>
          </p:nvPr>
        </p:nvSpPr>
        <p:spPr>
          <a:xfrm>
            <a:off x="479425" y="1669646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Add time</a:t>
            </a:r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62" hasCustomPrompt="1"/>
          </p:nvPr>
        </p:nvSpPr>
        <p:spPr>
          <a:xfrm>
            <a:off x="2305050" y="1669646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3" name="Text Placeholder 6"/>
          <p:cNvSpPr>
            <a:spLocks noGrp="1"/>
          </p:cNvSpPr>
          <p:nvPr>
            <p:ph type="body" sz="quarter" idx="63" hasCustomPrompt="1"/>
          </p:nvPr>
        </p:nvSpPr>
        <p:spPr>
          <a:xfrm>
            <a:off x="8148638" y="1669646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4" name="Text Placeholder 6"/>
          <p:cNvSpPr>
            <a:spLocks noGrp="1"/>
          </p:cNvSpPr>
          <p:nvPr>
            <p:ph type="body" sz="quarter" idx="64" hasCustomPrompt="1"/>
          </p:nvPr>
        </p:nvSpPr>
        <p:spPr>
          <a:xfrm>
            <a:off x="479425" y="2224867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Add time</a:t>
            </a:r>
          </a:p>
        </p:txBody>
      </p:sp>
      <p:sp>
        <p:nvSpPr>
          <p:cNvPr id="45" name="Text Placeholder 6"/>
          <p:cNvSpPr>
            <a:spLocks noGrp="1"/>
          </p:cNvSpPr>
          <p:nvPr>
            <p:ph type="body" sz="quarter" idx="65" hasCustomPrompt="1"/>
          </p:nvPr>
        </p:nvSpPr>
        <p:spPr>
          <a:xfrm>
            <a:off x="2305050" y="2224867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6" name="Text Placeholder 6"/>
          <p:cNvSpPr>
            <a:spLocks noGrp="1"/>
          </p:cNvSpPr>
          <p:nvPr>
            <p:ph type="body" sz="quarter" idx="66" hasCustomPrompt="1"/>
          </p:nvPr>
        </p:nvSpPr>
        <p:spPr>
          <a:xfrm>
            <a:off x="8148638" y="2224867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7" name="Text Placeholder 6"/>
          <p:cNvSpPr>
            <a:spLocks noGrp="1"/>
          </p:cNvSpPr>
          <p:nvPr>
            <p:ph type="body" sz="quarter" idx="67" hasCustomPrompt="1"/>
          </p:nvPr>
        </p:nvSpPr>
        <p:spPr>
          <a:xfrm>
            <a:off x="479425" y="2780088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8" name="Text Placeholder 6"/>
          <p:cNvSpPr>
            <a:spLocks noGrp="1"/>
          </p:cNvSpPr>
          <p:nvPr>
            <p:ph type="body" sz="quarter" idx="68" hasCustomPrompt="1"/>
          </p:nvPr>
        </p:nvSpPr>
        <p:spPr>
          <a:xfrm>
            <a:off x="2305050" y="2780088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9" name="Text Placeholder 6"/>
          <p:cNvSpPr>
            <a:spLocks noGrp="1"/>
          </p:cNvSpPr>
          <p:nvPr>
            <p:ph type="body" sz="quarter" idx="69" hasCustomPrompt="1"/>
          </p:nvPr>
        </p:nvSpPr>
        <p:spPr>
          <a:xfrm>
            <a:off x="8148638" y="2780088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0" name="Text Placeholder 6"/>
          <p:cNvSpPr>
            <a:spLocks noGrp="1"/>
          </p:cNvSpPr>
          <p:nvPr>
            <p:ph type="body" sz="quarter" idx="70" hasCustomPrompt="1"/>
          </p:nvPr>
        </p:nvSpPr>
        <p:spPr>
          <a:xfrm>
            <a:off x="479425" y="3335309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1" name="Text Placeholder 6"/>
          <p:cNvSpPr>
            <a:spLocks noGrp="1"/>
          </p:cNvSpPr>
          <p:nvPr>
            <p:ph type="body" sz="quarter" idx="71" hasCustomPrompt="1"/>
          </p:nvPr>
        </p:nvSpPr>
        <p:spPr>
          <a:xfrm>
            <a:off x="2305050" y="3335309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72" hasCustomPrompt="1"/>
          </p:nvPr>
        </p:nvSpPr>
        <p:spPr>
          <a:xfrm>
            <a:off x="8148638" y="3335309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73" hasCustomPrompt="1"/>
          </p:nvPr>
        </p:nvSpPr>
        <p:spPr>
          <a:xfrm>
            <a:off x="479425" y="3890530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4" name="Text Placeholder 6"/>
          <p:cNvSpPr>
            <a:spLocks noGrp="1"/>
          </p:cNvSpPr>
          <p:nvPr>
            <p:ph type="body" sz="quarter" idx="74" hasCustomPrompt="1"/>
          </p:nvPr>
        </p:nvSpPr>
        <p:spPr>
          <a:xfrm>
            <a:off x="2305050" y="3890530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5" name="Text Placeholder 6"/>
          <p:cNvSpPr>
            <a:spLocks noGrp="1"/>
          </p:cNvSpPr>
          <p:nvPr>
            <p:ph type="body" sz="quarter" idx="75" hasCustomPrompt="1"/>
          </p:nvPr>
        </p:nvSpPr>
        <p:spPr>
          <a:xfrm>
            <a:off x="8148638" y="3890530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6" name="Text Placeholder 6"/>
          <p:cNvSpPr>
            <a:spLocks noGrp="1"/>
          </p:cNvSpPr>
          <p:nvPr>
            <p:ph type="body" sz="quarter" idx="76" hasCustomPrompt="1"/>
          </p:nvPr>
        </p:nvSpPr>
        <p:spPr>
          <a:xfrm>
            <a:off x="479425" y="4445751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7" name="Text Placeholder 6"/>
          <p:cNvSpPr>
            <a:spLocks noGrp="1"/>
          </p:cNvSpPr>
          <p:nvPr>
            <p:ph type="body" sz="quarter" idx="77" hasCustomPrompt="1"/>
          </p:nvPr>
        </p:nvSpPr>
        <p:spPr>
          <a:xfrm>
            <a:off x="2305050" y="4445751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60" name="Text Placeholder 6"/>
          <p:cNvSpPr>
            <a:spLocks noGrp="1"/>
          </p:cNvSpPr>
          <p:nvPr>
            <p:ph type="body" sz="quarter" idx="78" hasCustomPrompt="1"/>
          </p:nvPr>
        </p:nvSpPr>
        <p:spPr>
          <a:xfrm>
            <a:off x="8148638" y="4445751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61" name="Text Placeholder 6"/>
          <p:cNvSpPr>
            <a:spLocks noGrp="1"/>
          </p:cNvSpPr>
          <p:nvPr>
            <p:ph type="body" sz="quarter" idx="79" hasCustomPrompt="1"/>
          </p:nvPr>
        </p:nvSpPr>
        <p:spPr>
          <a:xfrm>
            <a:off x="479425" y="5000972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62" name="Text Placeholder 6"/>
          <p:cNvSpPr>
            <a:spLocks noGrp="1"/>
          </p:cNvSpPr>
          <p:nvPr>
            <p:ph type="body" sz="quarter" idx="80" hasCustomPrompt="1"/>
          </p:nvPr>
        </p:nvSpPr>
        <p:spPr>
          <a:xfrm>
            <a:off x="2305050" y="5000972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87" name="Text Placeholder 6"/>
          <p:cNvSpPr>
            <a:spLocks noGrp="1"/>
          </p:cNvSpPr>
          <p:nvPr>
            <p:ph type="body" sz="quarter" idx="81" hasCustomPrompt="1"/>
          </p:nvPr>
        </p:nvSpPr>
        <p:spPr>
          <a:xfrm>
            <a:off x="8148638" y="5000972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88" name="Text Placeholder 6"/>
          <p:cNvSpPr>
            <a:spLocks noGrp="1"/>
          </p:cNvSpPr>
          <p:nvPr>
            <p:ph type="body" sz="quarter" idx="82" hasCustomPrompt="1"/>
          </p:nvPr>
        </p:nvSpPr>
        <p:spPr>
          <a:xfrm>
            <a:off x="479425" y="5556195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89" name="Text Placeholder 6"/>
          <p:cNvSpPr>
            <a:spLocks noGrp="1"/>
          </p:cNvSpPr>
          <p:nvPr>
            <p:ph type="body" sz="quarter" idx="83" hasCustomPrompt="1"/>
          </p:nvPr>
        </p:nvSpPr>
        <p:spPr>
          <a:xfrm>
            <a:off x="2305050" y="5556195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Add topic</a:t>
            </a:r>
          </a:p>
        </p:txBody>
      </p:sp>
      <p:sp>
        <p:nvSpPr>
          <p:cNvPr id="90" name="Text Placeholder 6"/>
          <p:cNvSpPr>
            <a:spLocks noGrp="1"/>
          </p:cNvSpPr>
          <p:nvPr>
            <p:ph type="body" sz="quarter" idx="84" hasCustomPrompt="1"/>
          </p:nvPr>
        </p:nvSpPr>
        <p:spPr>
          <a:xfrm>
            <a:off x="8148638" y="5556195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F44546-1648-451C-910B-498F6D308F00}"/>
              </a:ext>
            </a:extLst>
          </p:cNvPr>
          <p:cNvGrpSpPr/>
          <p:nvPr userDrawn="1"/>
        </p:nvGrpSpPr>
        <p:grpSpPr>
          <a:xfrm>
            <a:off x="479425" y="2147408"/>
            <a:ext cx="1611313" cy="3869217"/>
            <a:chOff x="479425" y="2414108"/>
            <a:chExt cx="1611313" cy="386921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42555AF-E1A4-47F5-9169-374271B957B4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6555386-084F-44D3-B220-7A39E6783EB0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FC74258-649D-42DB-8F4B-05803E4E7B8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1A03A7E-9A9A-4333-9151-BC46EA3D27AE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14D6B63-DD53-44E0-AA42-1B8355B27F8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EA73CE9F-97CF-4512-BA54-4F5407269A09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9934C2C-659B-435B-A3B2-493AAA8DE686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0207F92-367E-4524-AEC3-120A62965AEE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4339DDD-B4E1-4358-B5FA-586443067ECA}"/>
              </a:ext>
            </a:extLst>
          </p:cNvPr>
          <p:cNvGrpSpPr/>
          <p:nvPr userDrawn="1"/>
        </p:nvGrpSpPr>
        <p:grpSpPr>
          <a:xfrm>
            <a:off x="2305050" y="2147408"/>
            <a:ext cx="5629275" cy="3869217"/>
            <a:chOff x="479425" y="2414108"/>
            <a:chExt cx="1611313" cy="3869217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EBD5BF6-E829-4F5D-A7C5-0B0025A2B99F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595886B-5507-40D2-BF5B-5383C7AABAD4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675BA35-8745-48FB-A3AD-4DEF70AC235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C039D460-405B-4C89-B79D-7C5F880B0C58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A13AA718-6E4C-4272-9664-3EEC7F75FBA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A585297A-85B5-40D8-B839-32C2284A0177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45BDA541-7155-4EFF-9480-6AE2114A726F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EF7B504-2473-4887-8FC2-1F170BFC35C3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2810FF3-0234-4B54-BE32-7F32EEC9220B}"/>
              </a:ext>
            </a:extLst>
          </p:cNvPr>
          <p:cNvGrpSpPr/>
          <p:nvPr userDrawn="1"/>
        </p:nvGrpSpPr>
        <p:grpSpPr>
          <a:xfrm>
            <a:off x="8148636" y="2147408"/>
            <a:ext cx="3563937" cy="3869217"/>
            <a:chOff x="479425" y="2414108"/>
            <a:chExt cx="1611313" cy="3869217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3DAC0C6-1596-44CF-8D3E-DEECCFCEB7CC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3FFDAAC-D868-410B-A29F-658E0FAA73D7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B109B53-EDD2-476E-80A7-AFB992AF7D43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B04AFB6E-1ED5-4909-80A7-0C41EBB886B9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B8D16148-854F-429E-9BE5-ACB42857AFC3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D279F8E-5166-4C03-A3BF-EE2758DA71B3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A451ACE-7DEC-41A9-A0A0-952E37DFB5A8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4A4AEAD-0AA2-4ADE-A79A-B34BB9BAFAA2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834548-5653-41F2-B56C-2C649F09CA2A}"/>
              </a:ext>
            </a:extLst>
          </p:cNvPr>
          <p:cNvSpPr>
            <a:spLocks noGrp="1"/>
          </p:cNvSpPr>
          <p:nvPr>
            <p:ph type="dt" sz="half" idx="85"/>
          </p:nvPr>
        </p:nvSpPr>
        <p:spPr/>
        <p:txBody>
          <a:bodyPr/>
          <a:lstStyle/>
          <a:p>
            <a:fld id="{D249BDB8-3F7A-4B05-95E4-79EFD3DF488C}" type="datetime1">
              <a:rPr lang="en-US" smtClean="0"/>
              <a:t>2/17/2025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97B84B0-822D-49C6-A34C-86186352F6A5}"/>
              </a:ext>
            </a:extLst>
          </p:cNvPr>
          <p:cNvSpPr>
            <a:spLocks noGrp="1"/>
          </p:cNvSpPr>
          <p:nvPr>
            <p:ph type="ftr" sz="quarter" idx="8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D0B388B-F2D2-4661-9DC9-E8C0621E3BBE}"/>
              </a:ext>
            </a:extLst>
          </p:cNvPr>
          <p:cNvSpPr>
            <a:spLocks noGrp="1"/>
          </p:cNvSpPr>
          <p:nvPr>
            <p:ph type="sldNum" sz="quarter" idx="8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5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" y="0"/>
            <a:ext cx="12191999" cy="6283325"/>
          </a:xfrm>
          <a:solidFill>
            <a:schemeClr val="tx1"/>
          </a:solidFill>
        </p:spPr>
        <p:txBody>
          <a:bodyPr vert="horz" lIns="396000" tIns="1188000" rIns="0" bIns="0" rtlCol="0" anchor="t">
            <a:noAutofit/>
          </a:bodyPr>
          <a:lstStyle>
            <a:lvl1pPr>
              <a:defRPr lang="en-US" sz="112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noProof="0" dirty="0"/>
              <a:t>No.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59AC80-2065-4B79-ABB9-E0090AED57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905581"/>
            <a:ext cx="4533899" cy="3355393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199104" indent="0">
              <a:buNone/>
              <a:defRPr sz="2400" b="1">
                <a:solidFill>
                  <a:schemeClr val="bg1"/>
                </a:solidFill>
              </a:defRPr>
            </a:lvl2pPr>
            <a:lvl3pPr marL="398209" indent="0">
              <a:buNone/>
              <a:defRPr sz="2400" b="1">
                <a:solidFill>
                  <a:schemeClr val="bg1"/>
                </a:solidFill>
              </a:defRPr>
            </a:lvl3pPr>
            <a:lvl4pPr marL="597314" indent="0">
              <a:buNone/>
              <a:defRPr sz="2400" b="1">
                <a:solidFill>
                  <a:schemeClr val="bg1"/>
                </a:solidFill>
              </a:defRPr>
            </a:lvl4pPr>
            <a:lvl5pPr marL="810640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/>
              <a:t>Chapter description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9CADED-E389-4A90-8695-2241B35CC4B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255E13-186F-4EF6-98EE-E8593EEBDA1B}" type="datetime1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70BB6-25A7-4634-8894-E73E4AFD407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63D1F-9BC2-4C83-B4E0-D420BF762FF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4B4BFD70-DB4E-40A7-BB2B-CDCE358B2D1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2833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308AD-319A-4257-8F36-D8EC672BBAF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7F440F0-B5E6-4686-BB24-A852CF338144}" type="datetime1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2CDDB3-FE79-401E-B3FC-2814F04A41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6AB3FD-5A37-415A-B656-2C687E1EE8C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3" imgH="659" progId="TCLayout.ActiveDocument.1">
                  <p:embed/>
                </p:oleObj>
              </mc:Choice>
              <mc:Fallback>
                <p:oleObj name="think-cell Slide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898C72-7053-41C8-962D-E7ABA07F07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ADC65B7-0D36-43F8-BDBE-172E7E80F2A1}" type="datetime1">
              <a:rPr lang="en-US" smtClean="0"/>
              <a:t>2/17/2025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1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B0225-7039-48B3-98CA-F9C79F378E5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1D47B3A9-7DF6-401D-9CDE-2374E44A6642}" type="datetime1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861D1-EF2F-4EB2-AEF2-E522D67DA9D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9D6DA-69E9-442F-A773-A891DDE182E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0E30B8C3-99BC-4EA8-9F51-16441ACFF12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15">
            <a:extLst>
              <a:ext uri="{FF2B5EF4-FFF2-40B4-BE49-F238E27FC236}">
                <a16:creationId xmlns:a16="http://schemas.microsoft.com/office/drawing/2014/main" id="{75D73B26-0895-4883-BA0C-764814FBE6E2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257393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933180D-75FE-4F14-8D5E-D9A2074AA9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00FB905-32CD-42E9-8258-F12B297987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12185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0B733BB0-DDF7-43FE-8650-14ED8016853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316412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40624097-47BA-486C-B254-5708E62FF98C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153400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A9E12F-56E6-4CE7-AC36-74FAA7DC90B1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4E571977-2B86-40C0-9256-9B0731B47FE6}" type="datetime1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CB355-B74E-4957-8F6A-00F07C389E7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9B464-C3D1-4C04-9D0D-15CDD8B1CFE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BD1A00F-254A-4998-AD1B-BC5B24CBC0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C65BD86D-DE0C-4FF1-A7AE-72A2DA5249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83367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3594057031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2" imgW="270" imgH="270" progId="TCLayout.ActiveDocument.1">
                  <p:embed/>
                </p:oleObj>
              </mc:Choice>
              <mc:Fallback>
                <p:oleObj name="think-cell Slide" r:id="rId22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5" y="494490"/>
            <a:ext cx="11233150" cy="4518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 dirty="0"/>
              <a:t>Click to edit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416345"/>
            <a:ext cx="11235102" cy="486376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938" y="6529068"/>
            <a:ext cx="75995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813210CC-4C46-44E2-BFED-638819B554F2}" type="datetime1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0895" y="6529068"/>
            <a:ext cx="292608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9426" y="6529068"/>
            <a:ext cx="27017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6C385236-B7BA-4938-9EA6-6DEC8CA653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E554F899-0C42-4584-AB31-B3CB5C39A5FE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1763" y="6280109"/>
            <a:ext cx="1698923" cy="57803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9F4330D-ED58-4D57-AF19-921FEB513F99}"/>
              </a:ext>
            </a:extLst>
          </p:cNvPr>
          <p:cNvCxnSpPr/>
          <p:nvPr userDrawn="1"/>
        </p:nvCxnSpPr>
        <p:spPr>
          <a:xfrm>
            <a:off x="759891" y="6529068"/>
            <a:ext cx="0" cy="153888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56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7" r:id="rId2"/>
    <p:sldLayoutId id="2147483735" r:id="rId3"/>
    <p:sldLayoutId id="2147483698" r:id="rId4"/>
    <p:sldLayoutId id="2147483660" r:id="rId5"/>
    <p:sldLayoutId id="2147483725" r:id="rId6"/>
    <p:sldLayoutId id="2147483650" r:id="rId7"/>
    <p:sldLayoutId id="2147483652" r:id="rId8"/>
    <p:sldLayoutId id="2147483721" r:id="rId9"/>
    <p:sldLayoutId id="2147483724" r:id="rId10"/>
    <p:sldLayoutId id="2147483653" r:id="rId11"/>
    <p:sldLayoutId id="2147483723" r:id="rId12"/>
    <p:sldLayoutId id="2147483654" r:id="rId13"/>
    <p:sldLayoutId id="2147483732" r:id="rId14"/>
    <p:sldLayoutId id="2147483731" r:id="rId15"/>
    <p:sldLayoutId id="2147483728" r:id="rId16"/>
    <p:sldLayoutId id="2147483736" r:id="rId17"/>
    <p:sldLayoutId id="2147483720" r:id="rId18"/>
    <p:sldLayoutId id="2147483737" r:id="rId19"/>
  </p:sldLayoutIdLst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  <p:hf hdr="0" dt="0"/>
  <p:txStyles>
    <p:titleStyle>
      <a:lvl1pPr algn="l" defTabSz="1023967" rtl="0" eaLnBrk="1" latinLnBrk="0" hangingPunct="1">
        <a:lnSpc>
          <a:spcPts val="3100"/>
        </a:lnSpc>
        <a:spcBef>
          <a:spcPct val="0"/>
        </a:spcBef>
        <a:spcAft>
          <a:spcPts val="400"/>
        </a:spcAft>
        <a:buNone/>
        <a:tabLst>
          <a:tab pos="989013" algn="l"/>
        </a:tabLs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105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98209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97314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10641" indent="-213327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9745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815910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27892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876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51859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9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3967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595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793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91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90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38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586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4" orient="horz" pos="3952" userDrawn="1">
          <p15:clr>
            <a:srgbClr val="F26B43"/>
          </p15:clr>
        </p15:guide>
        <p15:guide id="5" pos="7378" userDrawn="1">
          <p15:clr>
            <a:srgbClr val="F26B43"/>
          </p15:clr>
        </p15:guide>
        <p15:guide id="10" orient="horz" pos="890" userDrawn="1">
          <p15:clr>
            <a:srgbClr val="F26B43"/>
          </p15:clr>
        </p15:guide>
        <p15:guide id="18" pos="1317" userDrawn="1">
          <p15:clr>
            <a:srgbClr val="A4A3A4"/>
          </p15:clr>
        </p15:guide>
        <p15:guide id="19" pos="1452" userDrawn="1">
          <p15:clr>
            <a:srgbClr val="A4A3A4"/>
          </p15:clr>
        </p15:guide>
        <p15:guide id="22" pos="2544" userDrawn="1">
          <p15:clr>
            <a:srgbClr val="A4A3A4"/>
          </p15:clr>
        </p15:guide>
        <p15:guide id="23" pos="2679" userDrawn="1">
          <p15:clr>
            <a:srgbClr val="A4A3A4"/>
          </p15:clr>
        </p15:guide>
        <p15:guide id="26" pos="3771" userDrawn="1">
          <p15:clr>
            <a:srgbClr val="A4A3A4"/>
          </p15:clr>
        </p15:guide>
        <p15:guide id="27" pos="3906" userDrawn="1">
          <p15:clr>
            <a:srgbClr val="A4A3A4"/>
          </p15:clr>
        </p15:guide>
        <p15:guide id="30" pos="4998" userDrawn="1">
          <p15:clr>
            <a:srgbClr val="A4A3A4"/>
          </p15:clr>
        </p15:guide>
        <p15:guide id="31" pos="5133" userDrawn="1">
          <p15:clr>
            <a:srgbClr val="A4A3A4"/>
          </p15:clr>
        </p15:guide>
        <p15:guide id="34" pos="6225" userDrawn="1">
          <p15:clr>
            <a:srgbClr val="A4A3A4"/>
          </p15:clr>
        </p15:guide>
        <p15:guide id="35" pos="6360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0.xml.rels><?xml version="1.0" encoding="UTF-8" standalone="yes" ?><Relationships xmlns="http://schemas.openxmlformats.org/package/2006/relationships"><Relationship Id="rId3" Target="../media/image22.png" Type="http://schemas.openxmlformats.org/officeDocument/2006/relationships/image"/><Relationship Id="rId2" Target="../media/image21.pn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8" Target="../media/image29.jpeg" Type="http://schemas.openxmlformats.org/officeDocument/2006/relationships/image"/><Relationship Id="rId3" Target="../media/image24.jpeg" Type="http://schemas.openxmlformats.org/officeDocument/2006/relationships/image"/><Relationship Id="rId7" Target="../media/image28.png" Type="http://schemas.openxmlformats.org/officeDocument/2006/relationships/image"/><Relationship Id="rId2" Target="../media/image23.jpeg" Type="http://schemas.openxmlformats.org/officeDocument/2006/relationships/image"/><Relationship Id="rId1" Target="../slideLayouts/slideLayout7.xml" Type="http://schemas.openxmlformats.org/officeDocument/2006/relationships/slideLayout"/><Relationship Id="rId6" Target="../media/image27.png" Type="http://schemas.openxmlformats.org/officeDocument/2006/relationships/image"/><Relationship Id="rId5" Target="../media/image26.png" Type="http://schemas.openxmlformats.org/officeDocument/2006/relationships/image"/><Relationship Id="rId4" Target="../media/image25.jpeg" Type="http://schemas.openxmlformats.org/officeDocument/2006/relationships/image"/><Relationship Id="rId9" Target="../media/image30.png" Type="http://schemas.openxmlformats.org/officeDocument/2006/relationships/image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 ?><Relationships xmlns="http://schemas.openxmlformats.org/package/2006/relationships"><Relationship Id="rId3" Target="../media/image35.png" Type="http://schemas.openxmlformats.org/officeDocument/2006/relationships/image"/><Relationship Id="rId2" Target="../media/image34.png" Type="http://schemas.openxmlformats.org/officeDocument/2006/relationships/image"/><Relationship Id="rId1" Target="../slideLayouts/slideLayout7.xml" Type="http://schemas.openxmlformats.org/officeDocument/2006/relationships/slideLayout"/><Relationship Id="rId5" Target="../media/image37.png" Type="http://schemas.openxmlformats.org/officeDocument/2006/relationships/image"/><Relationship Id="rId4" Target="../media/image36.png" Type="http://schemas.openxmlformats.org/officeDocument/2006/relationships/image"/></Relationships>
</file>

<file path=ppt/slides/_rels/slide22.xml.rels><?xml version="1.0" encoding="UTF-8" standalone="yes" ?><Relationships xmlns="http://schemas.openxmlformats.org/package/2006/relationships"><Relationship Id="rId3" Target="../media/image35.png" Type="http://schemas.openxmlformats.org/officeDocument/2006/relationships/image"/><Relationship Id="rId2" Target="../media/image34.png" Type="http://schemas.openxmlformats.org/officeDocument/2006/relationships/image"/><Relationship Id="rId1" Target="../slideLayouts/slideLayout7.xml" Type="http://schemas.openxmlformats.org/officeDocument/2006/relationships/slideLayout"/><Relationship Id="rId5" Target="../media/image37.png" Type="http://schemas.openxmlformats.org/officeDocument/2006/relationships/image"/><Relationship Id="rId4" Target="../media/image36.png" Type="http://schemas.openxmlformats.org/officeDocument/2006/relationships/image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 ?><Relationships xmlns="http://schemas.openxmlformats.org/package/2006/relationships"><Relationship Id="rId8" Target="../media/image44.png" Type="http://schemas.openxmlformats.org/officeDocument/2006/relationships/image"/><Relationship Id="rId13" Target="../media/image49.png" Type="http://schemas.openxmlformats.org/officeDocument/2006/relationships/image"/><Relationship Id="rId3" Target="../media/image39.png" Type="http://schemas.openxmlformats.org/officeDocument/2006/relationships/image"/><Relationship Id="rId7" Target="../media/image43.jpeg" Type="http://schemas.openxmlformats.org/officeDocument/2006/relationships/image"/><Relationship Id="rId12" Target="../media/image48.jpeg" Type="http://schemas.openxmlformats.org/officeDocument/2006/relationships/image"/><Relationship Id="rId2" Target="../media/image38.png" Type="http://schemas.openxmlformats.org/officeDocument/2006/relationships/image"/><Relationship Id="rId1" Target="../slideLayouts/slideLayout7.xml" Type="http://schemas.openxmlformats.org/officeDocument/2006/relationships/slideLayout"/><Relationship Id="rId6" Target="../media/image42.jpeg" Type="http://schemas.openxmlformats.org/officeDocument/2006/relationships/image"/><Relationship Id="rId11" Target="../media/image47.jpeg" Type="http://schemas.openxmlformats.org/officeDocument/2006/relationships/image"/><Relationship Id="rId5" Target="../media/image41.png" Type="http://schemas.openxmlformats.org/officeDocument/2006/relationships/image"/><Relationship Id="rId10" Target="../media/image46.jpeg" Type="http://schemas.openxmlformats.org/officeDocument/2006/relationships/image"/><Relationship Id="rId4" Target="../media/image40.jpeg" Type="http://schemas.openxmlformats.org/officeDocument/2006/relationships/image"/><Relationship Id="rId9" Target="../media/image45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3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erson cleaning a room&#10;&#10;Description automatically generated" id="5" name="Picture Placeholder 12">
            <a:extLst>
              <a:ext uri="{FF2B5EF4-FFF2-40B4-BE49-F238E27FC236}">
                <a16:creationId xmlns:a16="http://schemas.microsoft.com/office/drawing/2014/main" id="{F99060CF-76EF-11B8-1903-EF728F1F2D40}"/>
              </a:ext>
            </a:extLst>
          </p:cNvPr>
          <p:cNvPicPr>
            <a:picLocks noChangeAspect="1" noGrp="1"/>
          </p:cNvPicPr>
          <p:nvPr>
            <p:ph idx="14" sz="quarter" type="pic"/>
          </p:nvPr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9" l="3" t="44"/>
          <a:stretch/>
        </p:blipFill>
        <p:spPr>
          <a:xfrm>
            <a:off x="0" y="-11951"/>
            <a:ext cx="12192000" cy="6273799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D68D798-D85B-43F4-8D55-7E2F22C5781F}"/>
              </a:ext>
            </a:extLst>
          </p:cNvPr>
          <p:cNvSpPr/>
          <p:nvPr/>
        </p:nvSpPr>
        <p:spPr>
          <a:xfrm>
            <a:off x="0" y="0"/>
            <a:ext cx="12192000" cy="6260409"/>
          </a:xfrm>
          <a:prstGeom prst="rect">
            <a:avLst/>
          </a:prstGeom>
          <a:gradFill>
            <a:gsLst>
              <a:gs pos="0">
                <a:schemeClr val="tx1">
                  <a:alpha val="58000"/>
                </a:schemeClr>
              </a:gs>
              <a:gs pos="64000">
                <a:srgbClr val="28313F">
                  <a:alpha val="20000"/>
                </a:srgbClr>
              </a:gs>
              <a:gs pos="100000">
                <a:schemeClr val="tx1">
                  <a:alpha val="4000"/>
                </a:schemeClr>
              </a:gs>
            </a:gsLst>
            <a:lin ang="270000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BE2C7F-4F8A-4D25-9DD8-FEBA0A3051B9}"/>
              </a:ext>
            </a:extLst>
          </p:cNvPr>
          <p:cNvSpPr/>
          <p:nvPr/>
        </p:nvSpPr>
        <p:spPr>
          <a:xfrm>
            <a:off x="0" y="0"/>
            <a:ext cx="12192000" cy="3622604"/>
          </a:xfrm>
          <a:prstGeom prst="rect">
            <a:avLst/>
          </a:prstGeom>
          <a:gradFill>
            <a:gsLst>
              <a:gs pos="0">
                <a:schemeClr val="tx1">
                  <a:alpha val="60000"/>
                </a:schemeClr>
              </a:gs>
              <a:gs pos="91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F58484-5BC4-4866-93A0-0360B8162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476250"/>
            <a:ext cx="11233150" cy="1169582"/>
          </a:xfrm>
        </p:spPr>
        <p:txBody>
          <a:bodyPr/>
          <a:lstStyle/>
          <a:p>
            <a:r>
              <a:rPr b="0" dirty="0" lang="en-US" sz="1800">
                <a:solidFill>
                  <a:schemeClr val="bg1"/>
                </a:solidFill>
                <a:latin charset="0" panose="02000000000000000000" pitchFamily="2" typeface="Roboto"/>
              </a:rPr>
              <a:t>VU200</a:t>
            </a:r>
            <a:br>
              <a:rPr dirty="0" lang="en-US">
                <a:solidFill>
                  <a:schemeClr val="bg1"/>
                </a:solidFill>
              </a:rPr>
            </a:br>
            <a:r>
              <a:rPr dirty="0" lang="en-US">
                <a:solidFill>
                  <a:schemeClr val="bg1"/>
                </a:solidFill>
              </a:rPr>
              <a:t>External presentation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66939D6-6557-4237-898B-931BC890A7B3}"/>
                  </a:ext>
                </a:extLst>
              </p14:cNvPr>
              <p14:cNvContentPartPr/>
              <p14:nvPr/>
            </p14:nvContentPartPr>
            <p14:xfrm>
              <a:off x="-255960" y="1515154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66939D6-6557-4237-898B-931BC890A7B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64960" y="1506514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4063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180">
            <a:extLst>
              <a:ext uri="{FF2B5EF4-FFF2-40B4-BE49-F238E27FC236}">
                <a16:creationId xmlns:a16="http://schemas.microsoft.com/office/drawing/2014/main" id="{4EB4B976-E77A-84F4-74FE-AF94B25FA377}"/>
              </a:ext>
            </a:extLst>
          </p:cNvPr>
          <p:cNvPicPr>
            <a:picLocks noChangeAspect="1"/>
          </p:cNvPicPr>
          <p:nvPr/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66726" y="3651337"/>
            <a:ext cx="3026644" cy="2622463"/>
          </a:xfrm>
          <a:prstGeom prst="rect">
            <a:avLst/>
          </a:prstGeom>
        </p:spPr>
      </p:pic>
      <p:pic>
        <p:nvPicPr>
          <p:cNvPr id="15" name="Content Placeholder 6">
            <a:extLst>
              <a:ext uri="{FF2B5EF4-FFF2-40B4-BE49-F238E27FC236}">
                <a16:creationId xmlns:a16="http://schemas.microsoft.com/office/drawing/2014/main" id="{3141DF44-A8BD-77FE-7C25-98BCF8A80F29}"/>
              </a:ext>
            </a:extLst>
          </p:cNvPr>
          <p:cNvPicPr>
            <a:picLocks noChangeAspect="1" noGrp="1"/>
          </p:cNvPicPr>
          <p:nvPr>
            <p:ph idx="13" sz="quarter"/>
          </p:nvPr>
        </p:nvPicPr>
        <p:blipFill rotWithShape="1"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3" l="2" r="83" t="35"/>
          <a:stretch/>
        </p:blipFill>
        <p:spPr>
          <a:xfrm>
            <a:off x="5796624" y="313152"/>
            <a:ext cx="1999915" cy="6778066"/>
          </a:xfr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9F29DE9E-357C-4AC4-1132-D8B55C402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 summary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2950DB-5800-BF60-59A7-C02B4F557D1E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997439-FCED-FE1F-BD98-DD00637C02B7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21F524-83D2-E65C-7ACD-B04D98FD0545}"/>
              </a:ext>
            </a:extLst>
          </p:cNvPr>
          <p:cNvSpPr txBox="1"/>
          <p:nvPr/>
        </p:nvSpPr>
        <p:spPr>
          <a:xfrm>
            <a:off x="475521" y="5935246"/>
            <a:ext cx="3563079" cy="33855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lang="en-US" sz="1100">
                <a:solidFill>
                  <a:schemeClr val="tx2"/>
                </a:solidFill>
                <a:latin charset="0" panose="02000000000000000000" pitchFamily="2" typeface="Roboto Light italic"/>
              </a:rPr>
              <a:t>*Requires specific dimensions</a:t>
            </a:r>
          </a:p>
          <a:p>
            <a:r>
              <a:rPr lang="en-US" sz="1100">
                <a:solidFill>
                  <a:schemeClr val="tx2"/>
                </a:solidFill>
                <a:latin charset="0" panose="02000000000000000000" pitchFamily="2" typeface="Roboto Light italic"/>
              </a:rPr>
              <a:t>**Selected models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ABA71B-34BA-754E-6B0D-8095777E20EE}"/>
              </a:ext>
            </a:extLst>
          </p:cNvPr>
          <p:cNvSpPr txBox="1"/>
          <p:nvPr/>
        </p:nvSpPr>
        <p:spPr>
          <a:xfrm>
            <a:off x="479425" y="1824007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dirty="0" lang="en-US" sz="1400">
                <a:latin typeface="+mn-lt"/>
              </a:rPr>
              <a:t>Ergonomic handle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A76FA0-2501-66C2-4F22-2A30E2C4D2E4}"/>
              </a:ext>
            </a:extLst>
          </p:cNvPr>
          <p:cNvCxnSpPr>
            <a:cxnSpLocks/>
          </p:cNvCxnSpPr>
          <p:nvPr/>
        </p:nvCxnSpPr>
        <p:spPr>
          <a:xfrm>
            <a:off x="475521" y="2133600"/>
            <a:ext cx="3547872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4E69F82-1763-F27E-AF0C-C36C67A6899B}"/>
              </a:ext>
            </a:extLst>
          </p:cNvPr>
          <p:cNvSpPr txBox="1"/>
          <p:nvPr/>
        </p:nvSpPr>
        <p:spPr>
          <a:xfrm>
            <a:off x="479425" y="2642634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dirty="0" lang="en-US" sz="1400">
                <a:latin typeface="+mn-lt"/>
              </a:rPr>
              <a:t>Highlighted touchpoints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4F9BA24-59A3-7228-4CDF-6E3B4E83B5F0}"/>
              </a:ext>
            </a:extLst>
          </p:cNvPr>
          <p:cNvCxnSpPr>
            <a:cxnSpLocks/>
          </p:cNvCxnSpPr>
          <p:nvPr/>
        </p:nvCxnSpPr>
        <p:spPr>
          <a:xfrm>
            <a:off x="475521" y="2945787"/>
            <a:ext cx="3547872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A5DCF61-0543-E5C3-4525-A7146A8C9810}"/>
              </a:ext>
            </a:extLst>
          </p:cNvPr>
          <p:cNvSpPr txBox="1"/>
          <p:nvPr/>
        </p:nvSpPr>
        <p:spPr>
          <a:xfrm>
            <a:off x="479425" y="3454821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dirty="0" lang="en-US" sz="1400">
                <a:latin typeface="+mn-lt"/>
              </a:rPr>
              <a:t>Advanced filtration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D81B51F-6677-567B-8A8F-F6C24B4A439E}"/>
              </a:ext>
            </a:extLst>
          </p:cNvPr>
          <p:cNvCxnSpPr>
            <a:cxnSpLocks/>
          </p:cNvCxnSpPr>
          <p:nvPr/>
        </p:nvCxnSpPr>
        <p:spPr>
          <a:xfrm>
            <a:off x="475521" y="3751534"/>
            <a:ext cx="3563079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76901AD-82FB-51D1-2406-D9DB42A20883}"/>
              </a:ext>
            </a:extLst>
          </p:cNvPr>
          <p:cNvSpPr txBox="1"/>
          <p:nvPr/>
        </p:nvSpPr>
        <p:spPr>
          <a:xfrm>
            <a:off x="479425" y="4260568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dirty="0" lang="en-US" sz="1400">
                <a:latin typeface="+mn-lt"/>
              </a:rPr>
              <a:t>Easy maneuverability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CF34AEC-A240-DABD-5EF4-A01DC2CF8C31}"/>
              </a:ext>
            </a:extLst>
          </p:cNvPr>
          <p:cNvCxnSpPr>
            <a:cxnSpLocks/>
          </p:cNvCxnSpPr>
          <p:nvPr/>
        </p:nvCxnSpPr>
        <p:spPr>
          <a:xfrm>
            <a:off x="475521" y="4550842"/>
            <a:ext cx="3563079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C919B4A-76BB-21E9-5426-E67C8911D42D}"/>
              </a:ext>
            </a:extLst>
          </p:cNvPr>
          <p:cNvSpPr txBox="1"/>
          <p:nvPr/>
        </p:nvSpPr>
        <p:spPr>
          <a:xfrm>
            <a:off x="479425" y="5059877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dirty="0" lang="en-US" sz="1400"/>
              <a:t>Versatile accessories</a:t>
            </a:r>
            <a:endParaRPr dirty="0" lang="en-US" sz="1400">
              <a:latin typeface="+mn-lt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6761B5D-E420-C223-E28A-7A321A1C86BF}"/>
              </a:ext>
            </a:extLst>
          </p:cNvPr>
          <p:cNvCxnSpPr>
            <a:cxnSpLocks/>
          </p:cNvCxnSpPr>
          <p:nvPr/>
        </p:nvCxnSpPr>
        <p:spPr>
          <a:xfrm>
            <a:off x="475521" y="5343714"/>
            <a:ext cx="3563079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8E2B85A-D1D2-97CD-0514-6DF2FE770932}"/>
              </a:ext>
            </a:extLst>
          </p:cNvPr>
          <p:cNvSpPr txBox="1"/>
          <p:nvPr/>
        </p:nvSpPr>
        <p:spPr>
          <a:xfrm>
            <a:off x="9088466" y="1824007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r"/>
            <a:r>
              <a:rPr dirty="0" lang="en-US" sz="1400"/>
              <a:t>Mount on cleaning carts*</a:t>
            </a:r>
            <a:endParaRPr dirty="0" lang="en-US" sz="1400">
              <a:latin typeface="+mn-lt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82A3762-E142-28E5-906C-93AADC571985}"/>
              </a:ext>
            </a:extLst>
          </p:cNvPr>
          <p:cNvCxnSpPr>
            <a:cxnSpLocks/>
          </p:cNvCxnSpPr>
          <p:nvPr/>
        </p:nvCxnSpPr>
        <p:spPr>
          <a:xfrm>
            <a:off x="8161673" y="2133600"/>
            <a:ext cx="3548950" cy="0"/>
          </a:xfrm>
          <a:prstGeom prst="line">
            <a:avLst/>
          </a:prstGeom>
          <a:ln w="127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5666470F-93C0-A9C2-2607-850DBB238413}"/>
              </a:ext>
            </a:extLst>
          </p:cNvPr>
          <p:cNvSpPr txBox="1"/>
          <p:nvPr/>
        </p:nvSpPr>
        <p:spPr>
          <a:xfrm>
            <a:off x="8741596" y="2642634"/>
            <a:ext cx="295450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r"/>
            <a:r>
              <a:rPr dirty="0" lang="en-US" sz="1400">
                <a:latin typeface="+mn-lt"/>
              </a:rPr>
              <a:t>Extended runtime with two batteries**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973E7FC-B0FB-E5A5-DA81-E37797BFE4B0}"/>
              </a:ext>
            </a:extLst>
          </p:cNvPr>
          <p:cNvCxnSpPr>
            <a:cxnSpLocks/>
          </p:cNvCxnSpPr>
          <p:nvPr/>
        </p:nvCxnSpPr>
        <p:spPr>
          <a:xfrm>
            <a:off x="8148638" y="2945787"/>
            <a:ext cx="3548950" cy="0"/>
          </a:xfrm>
          <a:prstGeom prst="line">
            <a:avLst/>
          </a:prstGeom>
          <a:ln w="127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91656384-9A8A-B9CF-87EB-28CE5DBEFE84}"/>
              </a:ext>
            </a:extLst>
          </p:cNvPr>
          <p:cNvSpPr txBox="1"/>
          <p:nvPr/>
        </p:nvSpPr>
        <p:spPr>
          <a:xfrm>
            <a:off x="9088466" y="3454821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r"/>
            <a:r>
              <a:rPr dirty="0" lang="en-US" sz="1400">
                <a:latin typeface="+mn-lt"/>
              </a:rPr>
              <a:t>Intuitive controls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89B1468-6F30-E2CC-0012-8A8C6EC1BD29}"/>
              </a:ext>
            </a:extLst>
          </p:cNvPr>
          <p:cNvCxnSpPr>
            <a:cxnSpLocks/>
          </p:cNvCxnSpPr>
          <p:nvPr/>
        </p:nvCxnSpPr>
        <p:spPr>
          <a:xfrm>
            <a:off x="8148638" y="3751534"/>
            <a:ext cx="3548950" cy="0"/>
          </a:xfrm>
          <a:prstGeom prst="line">
            <a:avLst/>
          </a:prstGeom>
          <a:ln w="127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5D23C96C-9750-7E2E-3D05-A4F97C64AE90}"/>
              </a:ext>
            </a:extLst>
          </p:cNvPr>
          <p:cNvSpPr txBox="1"/>
          <p:nvPr/>
        </p:nvSpPr>
        <p:spPr>
          <a:xfrm>
            <a:off x="9088466" y="4260568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r"/>
            <a:r>
              <a:rPr dirty="0" lang="en-US" sz="1400">
                <a:latin typeface="+mn-lt"/>
              </a:rPr>
              <a:t>No trip hazard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CE35B71-29FF-5C66-117B-886FBAC0187C}"/>
              </a:ext>
            </a:extLst>
          </p:cNvPr>
          <p:cNvCxnSpPr>
            <a:cxnSpLocks/>
          </p:cNvCxnSpPr>
          <p:nvPr/>
        </p:nvCxnSpPr>
        <p:spPr>
          <a:xfrm>
            <a:off x="8148638" y="4550842"/>
            <a:ext cx="3548950" cy="0"/>
          </a:xfrm>
          <a:prstGeom prst="line">
            <a:avLst/>
          </a:prstGeom>
          <a:ln w="127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A5E29F29-A9C9-C6A5-BCA5-2D8974776219}"/>
              </a:ext>
            </a:extLst>
          </p:cNvPr>
          <p:cNvSpPr txBox="1"/>
          <p:nvPr/>
        </p:nvSpPr>
        <p:spPr>
          <a:xfrm>
            <a:off x="8743084" y="5059877"/>
            <a:ext cx="2953016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r"/>
            <a:r>
              <a:rPr dirty="0" lang="en-US" sz="1400">
                <a:latin typeface="+mn-lt"/>
              </a:rPr>
              <a:t>Quick recharge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8884872-94A5-4E0E-BE56-04970114CFB9}"/>
              </a:ext>
            </a:extLst>
          </p:cNvPr>
          <p:cNvCxnSpPr>
            <a:cxnSpLocks/>
          </p:cNvCxnSpPr>
          <p:nvPr/>
        </p:nvCxnSpPr>
        <p:spPr>
          <a:xfrm>
            <a:off x="8148638" y="5343714"/>
            <a:ext cx="3548950" cy="0"/>
          </a:xfrm>
          <a:prstGeom prst="line">
            <a:avLst/>
          </a:prstGeom>
          <a:ln w="127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638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2A0134BA-9570-ABE2-D6BC-2899787FE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15C6232-7CB3-39DD-8C03-7D3D68A6290A}"/>
              </a:ext>
            </a:extLst>
          </p:cNvPr>
          <p:cNvPicPr>
            <a:picLocks noChangeArrowheads="1" noChangeAspect="1"/>
          </p:cNvPicPr>
          <p:nvPr/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197979" y="1120217"/>
            <a:ext cx="1797042" cy="94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82ED52D-1C60-4253-B955-9B07F9F7168D}"/>
              </a:ext>
            </a:extLst>
          </p:cNvPr>
          <p:cNvPicPr>
            <a:picLocks noChangeAspect="1"/>
          </p:cNvPicPr>
          <p:nvPr/>
        </p:nvPicPr>
        <p:blipFill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36530" y="803277"/>
            <a:ext cx="1067815" cy="160172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F7AA0732-4ABF-4B6E-F2AE-276C49C69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Competition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99190-AC54-2B1D-FC41-636B4C8FEA75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E9EB2F-1807-3D31-FCC0-7A16966D2254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9" name="Tabella 17">
            <a:extLst>
              <a:ext uri="{FF2B5EF4-FFF2-40B4-BE49-F238E27FC236}">
                <a16:creationId xmlns:a16="http://schemas.microsoft.com/office/drawing/2014/main" id="{33D11A8C-3A66-278A-42A8-212D50CD7E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688606"/>
              </p:ext>
            </p:extLst>
          </p:nvPr>
        </p:nvGraphicFramePr>
        <p:xfrm>
          <a:off x="471271" y="2078025"/>
          <a:ext cx="11241304" cy="3154684"/>
        </p:xfrm>
        <a:graphic>
          <a:graphicData uri="http://schemas.openxmlformats.org/drawingml/2006/table">
            <a:tbl>
              <a:tblPr bandRow="1" firstRow="1">
                <a:effectLst/>
                <a:tableStyleId>{2D5ABB26-0587-4C30-8999-92F81FD0307C}</a:tableStyleId>
              </a:tblPr>
              <a:tblGrid>
                <a:gridCol w="1626839">
                  <a:extLst>
                    <a:ext uri="{9D8B030D-6E8A-4147-A177-3AD203B41FA5}">
                      <a16:colId xmlns:a16="http://schemas.microsoft.com/office/drawing/2014/main" val="2264820808"/>
                    </a:ext>
                  </a:extLst>
                </a:gridCol>
                <a:gridCol w="413358">
                  <a:extLst>
                    <a:ext uri="{9D8B030D-6E8A-4147-A177-3AD203B41FA5}">
                      <a16:colId xmlns:a16="http://schemas.microsoft.com/office/drawing/2014/main" val="878319614"/>
                    </a:ext>
                  </a:extLst>
                </a:gridCol>
                <a:gridCol w="1052187">
                  <a:extLst>
                    <a:ext uri="{9D8B030D-6E8A-4147-A177-3AD203B41FA5}">
                      <a16:colId xmlns:a16="http://schemas.microsoft.com/office/drawing/2014/main" val="1171133363"/>
                    </a:ext>
                  </a:extLst>
                </a:gridCol>
                <a:gridCol w="1158657">
                  <a:extLst>
                    <a:ext uri="{9D8B030D-6E8A-4147-A177-3AD203B41FA5}">
                      <a16:colId xmlns:a16="http://schemas.microsoft.com/office/drawing/2014/main" val="3798050745"/>
                    </a:ext>
                  </a:extLst>
                </a:gridCol>
                <a:gridCol w="1133606">
                  <a:extLst>
                    <a:ext uri="{9D8B030D-6E8A-4147-A177-3AD203B41FA5}">
                      <a16:colId xmlns:a16="http://schemas.microsoft.com/office/drawing/2014/main" val="3388787928"/>
                    </a:ext>
                  </a:extLst>
                </a:gridCol>
                <a:gridCol w="1139868">
                  <a:extLst>
                    <a:ext uri="{9D8B030D-6E8A-4147-A177-3AD203B41FA5}">
                      <a16:colId xmlns:a16="http://schemas.microsoft.com/office/drawing/2014/main" val="2419725259"/>
                    </a:ext>
                  </a:extLst>
                </a:gridCol>
                <a:gridCol w="1252603">
                  <a:extLst>
                    <a:ext uri="{9D8B030D-6E8A-4147-A177-3AD203B41FA5}">
                      <a16:colId xmlns:a16="http://schemas.microsoft.com/office/drawing/2014/main" val="4273360590"/>
                    </a:ext>
                  </a:extLst>
                </a:gridCol>
                <a:gridCol w="1183710">
                  <a:extLst>
                    <a:ext uri="{9D8B030D-6E8A-4147-A177-3AD203B41FA5}">
                      <a16:colId xmlns:a16="http://schemas.microsoft.com/office/drawing/2014/main" val="240676780"/>
                    </a:ext>
                  </a:extLst>
                </a:gridCol>
                <a:gridCol w="1197663">
                  <a:extLst>
                    <a:ext uri="{9D8B030D-6E8A-4147-A177-3AD203B41FA5}">
                      <a16:colId xmlns:a16="http://schemas.microsoft.com/office/drawing/2014/main" val="4150012326"/>
                    </a:ext>
                  </a:extLst>
                </a:gridCol>
                <a:gridCol w="1082813">
                  <a:extLst>
                    <a:ext uri="{9D8B030D-6E8A-4147-A177-3AD203B41FA5}">
                      <a16:colId xmlns:a16="http://schemas.microsoft.com/office/drawing/2014/main" val="259885876"/>
                    </a:ext>
                  </a:extLst>
                </a:gridCol>
              </a:tblGrid>
              <a:tr h="493222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Bold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Unit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Nilfisk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Dyson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V15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Kärcher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VC7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Makita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GLC03R1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Numatic / Nacecare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Henry Quick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Ryobi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RSV18-0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Stanley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SFMCVS001D1-QW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Makita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DCL280FZ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2019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Filter type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HEPA 14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HEPA 13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EPA 12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HEPA 13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EPA 12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864924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Rated power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550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545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350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  -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350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6616923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Airflow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l/sec.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16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-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/>
                        <a:t>-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16,5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13,6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840127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dirty="0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Dust bin capacity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0,8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0,7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0,25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861578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Battery charge time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min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110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220</a:t>
                      </a:r>
                      <a:endParaRPr b="0" baseline="0" cap="none" dirty="0" i="0" kern="1200" lang="da-DK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28</a:t>
                      </a:r>
                      <a:endParaRPr b="0" baseline="0" cap="none" dirty="0" i="0" kern="1200" lang="da-DK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6610218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Battery run time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min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683507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Length x width x height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mm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255x226x1255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266x250x1205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235x266x1130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228x203x1117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270x240x1220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275x222x1135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273x240x1168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155x113x1016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5384594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Weight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kg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4,8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355259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905459"/>
                  </a:ext>
                </a:extLst>
              </a:tr>
            </a:tbl>
          </a:graphicData>
        </a:graphic>
      </p:graphicFrame>
      <p:pic>
        <p:nvPicPr>
          <p:cNvPr id="2" name="Picture 4">
            <a:extLst>
              <a:ext uri="{FF2B5EF4-FFF2-40B4-BE49-F238E27FC236}">
                <a16:creationId xmlns:a16="http://schemas.microsoft.com/office/drawing/2014/main" id="{A8DEDD2F-B9C8-D391-9559-B9144AD846F5}"/>
              </a:ext>
            </a:extLst>
          </p:cNvPr>
          <p:cNvPicPr>
            <a:picLocks noChangeArrowheads="1" noChangeAspect="1"/>
          </p:cNvPicPr>
          <p:nvPr/>
        </p:nvPicPr>
        <p:blipFill>
          <a:blip cstate="hqprint"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340473" y="1044662"/>
            <a:ext cx="1083956" cy="108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>
            <a:extLst>
              <a:ext uri="{FF2B5EF4-FFF2-40B4-BE49-F238E27FC236}">
                <a16:creationId xmlns:a16="http://schemas.microsoft.com/office/drawing/2014/main" id="{6FFE073C-0C9F-E1F2-532E-CB3F3A3C90E4}"/>
              </a:ext>
            </a:extLst>
          </p:cNvPr>
          <p:cNvPicPr>
            <a:picLocks noChangeArrowheads="1" noChangeAspect="1"/>
          </p:cNvPicPr>
          <p:nvPr/>
        </p:nvPicPr>
        <p:blipFill>
          <a:blip cstate="hqprint"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866781" y="1158658"/>
            <a:ext cx="952337" cy="952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E1D26A-3732-2896-F54B-37FAED733107}"/>
              </a:ext>
            </a:extLst>
          </p:cNvPr>
          <p:cNvPicPr>
            <a:picLocks noChangeAspect="1"/>
          </p:cNvPicPr>
          <p:nvPr/>
        </p:nvPicPr>
        <p:blipFill>
          <a:blip cstate="hqprint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19435" y="1077219"/>
            <a:ext cx="1011999" cy="1011999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84CC5F7C-8723-1B75-B23A-EF973B217609}"/>
              </a:ext>
            </a:extLst>
          </p:cNvPr>
          <p:cNvPicPr>
            <a:picLocks noChangeArrowheads="1" noChangeAspect="1"/>
          </p:cNvPicPr>
          <p:nvPr/>
        </p:nvPicPr>
        <p:blipFill>
          <a:blip cstate="hqprint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048339" y="1112576"/>
            <a:ext cx="956320" cy="95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9AE0B3C9-8BB7-F168-F61E-6202AB898981}"/>
              </a:ext>
            </a:extLst>
          </p:cNvPr>
          <p:cNvPicPr>
            <a:picLocks noChangeArrowheads="1" noChangeAspect="1"/>
          </p:cNvPicPr>
          <p:nvPr/>
        </p:nvPicPr>
        <p:blipFill>
          <a:blip cstate="hqprint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915301" y="980551"/>
            <a:ext cx="798973" cy="1198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Content Placeholder 6">
            <a:extLst>
              <a:ext uri="{FF2B5EF4-FFF2-40B4-BE49-F238E27FC236}">
                <a16:creationId xmlns:a16="http://schemas.microsoft.com/office/drawing/2014/main" id="{8C0FB521-634B-4109-7868-C9C40BCA5A67}"/>
              </a:ext>
            </a:extLst>
          </p:cNvPr>
          <p:cNvPicPr>
            <a:picLocks noChangeAspect="1" noGrp="1"/>
          </p:cNvPicPr>
          <p:nvPr>
            <p:ph idx="13" sz="quarter"/>
          </p:nvPr>
        </p:nvPicPr>
        <p:blipFill rotWithShape="1">
          <a:blip cstate="hqprint"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48" l="152" r="162" t="153"/>
          <a:stretch/>
        </p:blipFill>
        <p:spPr>
          <a:xfrm>
            <a:off x="2892422" y="881495"/>
            <a:ext cx="403759" cy="1368411"/>
          </a:xfrm>
        </p:spPr>
      </p:pic>
    </p:spTree>
    <p:extLst>
      <p:ext uri="{BB962C8B-B14F-4D97-AF65-F5344CB8AC3E}">
        <p14:creationId xmlns:p14="http://schemas.microsoft.com/office/powerpoint/2010/main" val="294219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1E356-4290-026B-5C78-4C74FE0213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9D6F8-196F-F163-DDA6-9B82B4E46D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Customer benefits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4E4781-8CEE-1DF6-59E5-CBED5AE1A84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E127A2-395C-4807-50B9-C1B190D1F69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3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DE39C95-756A-6DFA-7C51-E8899F758B77}"/>
              </a:ext>
            </a:extLst>
          </p:cNvPr>
          <p:cNvSpPr>
            <a:spLocks noGrp="1"/>
          </p:cNvSpPr>
          <p:nvPr>
            <p:ph idx="13" sz="quarter"/>
          </p:nvPr>
        </p:nvSpPr>
        <p:spPr>
          <a:xfrm>
            <a:off x="479426" y="1416345"/>
            <a:ext cx="4618668" cy="3180707"/>
          </a:xfrm>
        </p:spPr>
        <p:txBody>
          <a:bodyPr/>
          <a:lstStyle/>
          <a:p>
            <a:pPr indent="0"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>
                <a:latin charset="0" panose="02000000000000000000" pitchFamily="2" typeface="Roboto Bold"/>
              </a:rPr>
              <a:t>Key selling points</a:t>
            </a:r>
          </a:p>
          <a:p>
            <a:pPr>
              <a:spcBef>
                <a:spcPts val="600"/>
              </a:spcBef>
            </a:pPr>
            <a:r>
              <a:rPr lang="da-DK" sz="1200">
                <a:effectLst/>
              </a:rPr>
              <a:t>Cordless </a:t>
            </a:r>
            <a:r>
              <a:rPr lang="en-GB" sz="1200">
                <a:effectLst/>
              </a:rPr>
              <a:t>con</a:t>
            </a:r>
            <a:r>
              <a:rPr lang="en-GB" sz="1200"/>
              <a:t>venience</a:t>
            </a:r>
            <a:r>
              <a:rPr lang="da-DK" sz="1200"/>
              <a:t> allows for t</a:t>
            </a:r>
            <a:r>
              <a:rPr lang="da-DK" sz="1200">
                <a:effectLst/>
              </a:rPr>
              <a:t>ime saving spot </a:t>
            </a:r>
            <a:r>
              <a:rPr lang="en-GB" sz="1200">
                <a:effectLst/>
              </a:rPr>
              <a:t>cleaning</a:t>
            </a:r>
            <a:r>
              <a:rPr lang="da-DK" sz="1200">
                <a:effectLst/>
              </a:rPr>
              <a:t> and </a:t>
            </a:r>
            <a:r>
              <a:rPr lang="en-GB" sz="1200">
                <a:effectLst/>
              </a:rPr>
              <a:t>eliminates</a:t>
            </a:r>
            <a:r>
              <a:rPr lang="da-DK" sz="1200">
                <a:effectLst/>
              </a:rPr>
              <a:t> cord trip </a:t>
            </a:r>
            <a:r>
              <a:rPr lang="en-GB" sz="1200">
                <a:effectLst/>
              </a:rPr>
              <a:t>hazards</a:t>
            </a:r>
          </a:p>
          <a:p>
            <a:pPr>
              <a:spcBef>
                <a:spcPts val="600"/>
              </a:spcBef>
            </a:pPr>
            <a:r>
              <a:rPr lang="da-DK" sz="1200"/>
              <a:t>Ergonomic handle allows for </a:t>
            </a:r>
            <a:r>
              <a:rPr lang="en-GB" sz="1200"/>
              <a:t>strainless</a:t>
            </a:r>
            <a:r>
              <a:rPr lang="da-DK" sz="1200"/>
              <a:t> cleaning</a:t>
            </a:r>
          </a:p>
          <a:p>
            <a:pPr>
              <a:spcBef>
                <a:spcPts val="600"/>
              </a:spcBef>
            </a:pPr>
            <a:r>
              <a:rPr lang="da-DK" sz="1200">
                <a:effectLst/>
              </a:rPr>
              <a:t>Intuitive use with </a:t>
            </a:r>
            <a:r>
              <a:rPr lang="en-GB" sz="1200">
                <a:effectLst/>
              </a:rPr>
              <a:t>highlighted</a:t>
            </a:r>
            <a:r>
              <a:rPr lang="da-DK" sz="1200">
                <a:effectLst/>
              </a:rPr>
              <a:t> </a:t>
            </a:r>
            <a:r>
              <a:rPr lang="en-GB" sz="1200">
                <a:effectLst/>
              </a:rPr>
              <a:t>touchpoints</a:t>
            </a:r>
          </a:p>
          <a:p>
            <a:pPr>
              <a:spcBef>
                <a:spcPts val="600"/>
              </a:spcBef>
            </a:pPr>
            <a:r>
              <a:rPr lang="da-DK" sz="1200">
                <a:effectLst/>
              </a:rPr>
              <a:t>Small and elegant dimensions allows for great </a:t>
            </a:r>
            <a:r>
              <a:rPr lang="en-GB" sz="1200">
                <a:effectLst/>
              </a:rPr>
              <a:t>manoeuvrability</a:t>
            </a:r>
            <a:r>
              <a:rPr lang="da-DK" sz="1200">
                <a:effectLst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GB" sz="1200"/>
              <a:t>Extensively</a:t>
            </a:r>
            <a:r>
              <a:rPr lang="da-DK" sz="1200"/>
              <a:t> tested for </a:t>
            </a:r>
            <a:r>
              <a:rPr lang="en-GB" sz="1200"/>
              <a:t>professional</a:t>
            </a:r>
            <a:r>
              <a:rPr lang="da-DK" sz="1200"/>
              <a:t> </a:t>
            </a:r>
            <a:r>
              <a:rPr lang="en-GB" sz="1200"/>
              <a:t>use</a:t>
            </a:r>
          </a:p>
          <a:p>
            <a:pPr>
              <a:spcBef>
                <a:spcPts val="600"/>
              </a:spcBef>
            </a:pPr>
            <a:r>
              <a:rPr lang="en-US" sz="1200"/>
              <a:t>Certified HEPA filter for cleaner environment</a:t>
            </a:r>
          </a:p>
          <a:p>
            <a:pPr>
              <a:spcBef>
                <a:spcPts val="600"/>
              </a:spcBef>
            </a:pPr>
            <a:r>
              <a:rPr lang="en-US" sz="1200"/>
              <a:t>Low weight, for easy portability and user friendliness </a:t>
            </a:r>
          </a:p>
          <a:p>
            <a:pPr>
              <a:spcBef>
                <a:spcPts val="600"/>
              </a:spcBef>
            </a:pPr>
            <a:r>
              <a:rPr lang="en-US" sz="1200"/>
              <a:t>Mount on a cleaning trolley* for easy reach</a:t>
            </a:r>
          </a:p>
          <a:p>
            <a:pPr>
              <a:spcBef>
                <a:spcPts val="600"/>
              </a:spcBef>
            </a:pPr>
            <a:r>
              <a:rPr lang="en-US" sz="1200"/>
              <a:t>High quality accessories, ensures good cleaning performance </a:t>
            </a:r>
          </a:p>
          <a:p>
            <a:pPr>
              <a:spcBef>
                <a:spcPts val="600"/>
              </a:spcBef>
            </a:pPr>
            <a:r>
              <a:rPr lang="en-US" sz="1200"/>
              <a:t>Use together with the battery and charger kit for uninterrupted use </a:t>
            </a:r>
            <a:endParaRPr dirty="0" lang="en-US" sz="120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E4219006-A81E-BFA6-E94A-CA42B670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Customer benefits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109811C-A5A2-A09D-7078-5E6877E3EFCC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BA7D525-B027-D5FF-DAE0-1BB8B6CB327F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C80A43-82F5-EA7B-F96C-9886E03D6D13}"/>
              </a:ext>
            </a:extLst>
          </p:cNvPr>
          <p:cNvSpPr/>
          <p:nvPr/>
        </p:nvSpPr>
        <p:spPr>
          <a:xfrm>
            <a:off x="6240780" y="0"/>
            <a:ext cx="5951220" cy="62737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169D67-A5FF-F516-F9C2-97D613C9CC3C}"/>
              </a:ext>
            </a:extLst>
          </p:cNvPr>
          <p:cNvSpPr>
            <a:spLocks noGrp="1"/>
          </p:cNvSpPr>
          <p:nvPr>
            <p:ph idx="14" sz="quarter" type="body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descr="A person cleaning a conference table&#10;&#10;Description automatically generated" id="7" name="Picture Placeholder 6">
            <a:extLst>
              <a:ext uri="{FF2B5EF4-FFF2-40B4-BE49-F238E27FC236}">
                <a16:creationId xmlns:a16="http://schemas.microsoft.com/office/drawing/2014/main" id="{5F2CD55D-CAA6-A096-8475-AC130DD50B12}"/>
              </a:ext>
            </a:extLst>
          </p:cNvPr>
          <p:cNvPicPr>
            <a:picLocks noChangeAspect="1"/>
          </p:cNvPicPr>
          <p:nvPr/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" r="10"/>
          <a:stretch/>
        </p:blipFill>
        <p:spPr>
          <a:xfrm>
            <a:off x="6200776" y="0"/>
            <a:ext cx="5991224" cy="62848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7F2AB6E-71AA-E63A-D46D-B69A8AF95B2B}"/>
              </a:ext>
            </a:extLst>
          </p:cNvPr>
          <p:cNvSpPr txBox="1"/>
          <p:nvPr/>
        </p:nvSpPr>
        <p:spPr>
          <a:xfrm>
            <a:off x="475521" y="6104523"/>
            <a:ext cx="6346613" cy="169277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lang="en-US" sz="1100">
                <a:solidFill>
                  <a:schemeClr val="tx2"/>
                </a:solidFill>
                <a:latin charset="0" panose="02000000000000000000" pitchFamily="2" typeface="Roboto Light italic"/>
              </a:rPr>
              <a:t>*Requires specific dimensions</a:t>
            </a:r>
          </a:p>
        </p:txBody>
      </p:sp>
    </p:spTree>
    <p:extLst>
      <p:ext uri="{BB962C8B-B14F-4D97-AF65-F5344CB8AC3E}">
        <p14:creationId xmlns:p14="http://schemas.microsoft.com/office/powerpoint/2010/main" val="20725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A9D3F-AF2D-BC82-5C37-687DA6DB08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AE9DF-082B-C007-DC5C-BA968752E1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Features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31646A-5524-8E4F-E9A3-F24E28ADFE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84D01C-8B4A-3017-AABC-493CDCCCD6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3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04FD2D4B-EA49-4727-23E7-111965EBE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02DF1-C07B-4D9F-5E5D-89A7294ED384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0959F17C-FCCA-3F37-9632-6FD6FA04F65C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" r="2"/>
          <a:stretch/>
        </p:blipFill>
        <p:spPr>
          <a:xfrm>
            <a:off x="6205538" y="0"/>
            <a:ext cx="5986461" cy="6284890"/>
          </a:xfrm>
        </p:spPr>
      </p:pic>
      <p:sp>
        <p:nvSpPr>
          <p:cNvPr id="3" name="Content Placeholder 14">
            <a:extLst>
              <a:ext uri="{FF2B5EF4-FFF2-40B4-BE49-F238E27FC236}">
                <a16:creationId xmlns:a16="http://schemas.microsoft.com/office/drawing/2014/main" id="{14F0AB47-341B-F203-B7B9-20EE11BA74EC}"/>
              </a:ext>
            </a:extLst>
          </p:cNvPr>
          <p:cNvSpPr txBox="1">
            <a:spLocks/>
          </p:cNvSpPr>
          <p:nvPr/>
        </p:nvSpPr>
        <p:spPr>
          <a:xfrm>
            <a:off x="479426" y="1416345"/>
            <a:ext cx="4681298" cy="3180707"/>
          </a:xfrm>
          <a:prstGeom prst="rect">
            <a:avLst/>
          </a:prstGeom>
        </p:spPr>
        <p:txBody>
          <a:bodyPr bIns="0" lIns="0" rIns="0" tIns="0"/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2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>
                <a:latin charset="0" panose="02000000000000000000" pitchFamily="2" typeface="Roboto Bold"/>
              </a:rPr>
              <a:t>Performance</a:t>
            </a:r>
          </a:p>
          <a:p>
            <a:pPr>
              <a:spcBef>
                <a:spcPts val="600"/>
              </a:spcBef>
            </a:pPr>
            <a:r>
              <a:rPr dirty="0" lang="en-US" sz="1200"/>
              <a:t>Always within reach with the cleaning trolley mount* </a:t>
            </a:r>
          </a:p>
          <a:p>
            <a:pPr>
              <a:spcBef>
                <a:spcPts val="600"/>
              </a:spcBef>
            </a:pPr>
            <a:r>
              <a:rPr dirty="0" lang="en-US" sz="1200"/>
              <a:t>Timesaving cordless design</a:t>
            </a:r>
          </a:p>
          <a:p>
            <a:pPr>
              <a:spcBef>
                <a:spcPts val="600"/>
              </a:spcBef>
            </a:pPr>
            <a:r>
              <a:rPr dirty="0" lang="en-US" sz="1200"/>
              <a:t>6 different power setting to </a:t>
            </a:r>
            <a:r>
              <a:rPr dirty="0" err="1" lang="en-US" sz="1200"/>
              <a:t>optimise</a:t>
            </a:r>
            <a:r>
              <a:rPr dirty="0" lang="en-US" sz="1200"/>
              <a:t> performance on all floor types</a:t>
            </a:r>
          </a:p>
          <a:p>
            <a:pPr>
              <a:spcBef>
                <a:spcPts val="600"/>
              </a:spcBef>
            </a:pPr>
            <a:r>
              <a:rPr dirty="0" lang="en-US" sz="1200"/>
              <a:t>Continuous cleaning with the charger and battery kit</a:t>
            </a:r>
          </a:p>
          <a:p>
            <a:pPr>
              <a:spcBef>
                <a:spcPts val="600"/>
              </a:spcBef>
            </a:pPr>
            <a:r>
              <a:rPr dirty="0" lang="en-US" sz="1200"/>
              <a:t>High durability with professional certifications</a:t>
            </a:r>
          </a:p>
          <a:p>
            <a:pPr>
              <a:spcBef>
                <a:spcPts val="600"/>
              </a:spcBef>
            </a:pPr>
            <a:r>
              <a:rPr dirty="0" lang="en-US" sz="1200"/>
              <a:t>The ergonomic handle, the compact size and the slim accessories allow to clean underneath fixtures, furniture, equipment etc. </a:t>
            </a:r>
          </a:p>
          <a:p>
            <a:pPr>
              <a:spcBef>
                <a:spcPts val="600"/>
              </a:spcBef>
            </a:pPr>
            <a:r>
              <a:rPr dirty="0" lang="en-US" sz="1200"/>
              <a:t>Certified HEPA filter</a:t>
            </a:r>
          </a:p>
          <a:p>
            <a:pPr>
              <a:spcBef>
                <a:spcPts val="600"/>
              </a:spcBef>
            </a:pPr>
            <a:r>
              <a:rPr dirty="0" lang="en-US" sz="1200"/>
              <a:t>Low charge time</a:t>
            </a:r>
          </a:p>
        </p:txBody>
      </p:sp>
      <p:sp>
        <p:nvSpPr>
          <p:cNvPr id="7" name="Title 13">
            <a:extLst>
              <a:ext uri="{FF2B5EF4-FFF2-40B4-BE49-F238E27FC236}">
                <a16:creationId xmlns:a16="http://schemas.microsoft.com/office/drawing/2014/main" id="{AAC31C09-BAAD-F336-439B-F80FC7B3B334}"/>
              </a:ext>
            </a:extLst>
          </p:cNvPr>
          <p:cNvSpPr txBox="1">
            <a:spLocks/>
          </p:cNvSpPr>
          <p:nvPr/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latinLnBrk="0" rtl="0">
              <a:lnSpc>
                <a:spcPts val="3100"/>
              </a:lnSpc>
              <a:spcBef>
                <a:spcPct val="0"/>
              </a:spcBef>
              <a:spcAft>
                <a:spcPts val="400"/>
              </a:spcAft>
              <a:buNone/>
              <a:tabLst>
                <a:tab algn="l" pos="989013"/>
              </a:tabLst>
              <a:defRPr b="1" kern="1200" sz="2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6E7417-C733-624E-236E-E6FB7047E328}"/>
              </a:ext>
            </a:extLst>
          </p:cNvPr>
          <p:cNvSpPr txBox="1"/>
          <p:nvPr/>
        </p:nvSpPr>
        <p:spPr>
          <a:xfrm>
            <a:off x="475521" y="6104523"/>
            <a:ext cx="6346613" cy="169277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lang="en-US" sz="1100">
                <a:solidFill>
                  <a:schemeClr val="tx2"/>
                </a:solidFill>
                <a:latin charset="0" panose="02000000000000000000" pitchFamily="2" typeface="Roboto Light italic"/>
              </a:rPr>
              <a:t>*Requires specific dimensions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C91F05-2D41-0B2D-8F01-55C2EC4E50A4}"/>
              </a:ext>
            </a:extLst>
          </p:cNvPr>
          <p:cNvSpPr>
            <a:spLocks noGrp="1"/>
          </p:cNvSpPr>
          <p:nvPr>
            <p:ph idx="21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85958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170506A2-DC1C-01D1-338E-236238FE4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147B-9E57-A6B5-23AB-8F3829866BF5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descr="A group of people in a room&#10;&#10;Description automatically generated" id="8" name="Picture Placeholder 7">
            <a:extLst>
              <a:ext uri="{FF2B5EF4-FFF2-40B4-BE49-F238E27FC236}">
                <a16:creationId xmlns:a16="http://schemas.microsoft.com/office/drawing/2014/main" id="{10645FED-2607-7E2C-6486-D9E11F8D741B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" r="36"/>
          <a:stretch>
            <a:fillRect/>
          </a:stretch>
        </p:blipFill>
        <p:spPr/>
      </p:pic>
      <p:sp>
        <p:nvSpPr>
          <p:cNvPr id="3" name="Content Placeholder 14">
            <a:extLst>
              <a:ext uri="{FF2B5EF4-FFF2-40B4-BE49-F238E27FC236}">
                <a16:creationId xmlns:a16="http://schemas.microsoft.com/office/drawing/2014/main" id="{0C89ED54-1D22-C25A-9418-BF982B79577D}"/>
              </a:ext>
            </a:extLst>
          </p:cNvPr>
          <p:cNvSpPr txBox="1">
            <a:spLocks/>
          </p:cNvSpPr>
          <p:nvPr/>
        </p:nvSpPr>
        <p:spPr>
          <a:xfrm>
            <a:off x="479426" y="1416345"/>
            <a:ext cx="3910948" cy="3180707"/>
          </a:xfrm>
          <a:prstGeom prst="rect">
            <a:avLst/>
          </a:prstGeom>
        </p:spPr>
        <p:txBody>
          <a:bodyPr bIns="0" lIns="0" rIns="0" tIns="0"/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2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lang="en-US">
                <a:latin charset="0" panose="02000000000000000000" pitchFamily="2" typeface="Roboto Bold"/>
              </a:rPr>
              <a:t>Ease of use</a:t>
            </a:r>
          </a:p>
          <a:p>
            <a:pPr>
              <a:spcBef>
                <a:spcPts val="600"/>
              </a:spcBef>
            </a:pPr>
            <a:r>
              <a:rPr lang="en-US" sz="1200"/>
              <a:t>Low weight for easy transport between locations</a:t>
            </a:r>
          </a:p>
          <a:p>
            <a:pPr>
              <a:spcBef>
                <a:spcPts val="600"/>
              </a:spcBef>
            </a:pPr>
            <a:r>
              <a:rPr lang="en-US" sz="1200"/>
              <a:t>Ergonomic handle</a:t>
            </a:r>
          </a:p>
          <a:p>
            <a:pPr>
              <a:spcBef>
                <a:spcPts val="600"/>
              </a:spcBef>
            </a:pPr>
            <a:r>
              <a:rPr lang="en-US" sz="1200"/>
              <a:t>Secure and easily mountable accessories</a:t>
            </a:r>
          </a:p>
          <a:p>
            <a:pPr>
              <a:spcBef>
                <a:spcPts val="600"/>
              </a:spcBef>
            </a:pPr>
            <a:r>
              <a:rPr lang="en-US" sz="1200"/>
              <a:t>Empty dust bin with one push</a:t>
            </a:r>
          </a:p>
          <a:p>
            <a:pPr>
              <a:spcBef>
                <a:spcPts val="600"/>
              </a:spcBef>
            </a:pPr>
            <a:r>
              <a:rPr lang="en-US" sz="1200"/>
              <a:t>Compact to store</a:t>
            </a:r>
          </a:p>
          <a:p>
            <a:pPr>
              <a:spcBef>
                <a:spcPts val="600"/>
              </a:spcBef>
            </a:pPr>
            <a:r>
              <a:rPr lang="en-US" sz="1200"/>
              <a:t>HEPA 14 filter ensures anti-allergy exhaust air</a:t>
            </a:r>
          </a:p>
          <a:p>
            <a:pPr>
              <a:spcBef>
                <a:spcPts val="600"/>
              </a:spcBef>
            </a:pPr>
            <a:r>
              <a:rPr lang="en-US" sz="1200"/>
              <a:t>Controls located on the handle for easy reach</a:t>
            </a:r>
          </a:p>
          <a:p>
            <a:pPr>
              <a:spcBef>
                <a:spcPts val="600"/>
              </a:spcBef>
            </a:pPr>
            <a:r>
              <a:rPr lang="en-US" sz="1200"/>
              <a:t>Tool free service and replacement of all parts</a:t>
            </a:r>
          </a:p>
          <a:p>
            <a:pPr>
              <a:spcBef>
                <a:spcPts val="600"/>
              </a:spcBef>
            </a:pPr>
            <a:r>
              <a:rPr lang="en-US" sz="1200"/>
              <a:t>Simply twist the top to change HEPA filter</a:t>
            </a:r>
          </a:p>
        </p:txBody>
      </p:sp>
      <p:sp>
        <p:nvSpPr>
          <p:cNvPr id="7" name="Title 13">
            <a:extLst>
              <a:ext uri="{FF2B5EF4-FFF2-40B4-BE49-F238E27FC236}">
                <a16:creationId xmlns:a16="http://schemas.microsoft.com/office/drawing/2014/main" id="{DB2E2174-96C9-7475-C9F3-DBA25674CFA7}"/>
              </a:ext>
            </a:extLst>
          </p:cNvPr>
          <p:cNvSpPr txBox="1">
            <a:spLocks/>
          </p:cNvSpPr>
          <p:nvPr/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latinLnBrk="0" rtl="0">
              <a:lnSpc>
                <a:spcPts val="3100"/>
              </a:lnSpc>
              <a:spcBef>
                <a:spcPct val="0"/>
              </a:spcBef>
              <a:spcAft>
                <a:spcPts val="400"/>
              </a:spcAft>
              <a:buNone/>
              <a:tabLst>
                <a:tab algn="l" pos="989013"/>
              </a:tabLst>
              <a:defRPr b="1" kern="1200" sz="2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Features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E9AB4A-0572-1A7B-C858-D17F673E6344}"/>
              </a:ext>
            </a:extLst>
          </p:cNvPr>
          <p:cNvSpPr>
            <a:spLocks noGrp="1"/>
          </p:cNvSpPr>
          <p:nvPr>
            <p:ph idx="21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51297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C1A43768-7F18-E675-7DE3-D2BF9344E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300B1-2AD0-0B7F-BAE3-A04381E497D9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427163EF-F4E3-6632-2D37-C07718AF652C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1" r="35"/>
          <a:stretch/>
        </p:blipFill>
        <p:spPr>
          <a:xfrm>
            <a:off x="6205538" y="0"/>
            <a:ext cx="5986461" cy="6284890"/>
          </a:xfrm>
        </p:spPr>
      </p:pic>
      <p:sp>
        <p:nvSpPr>
          <p:cNvPr id="3" name="Content Placeholder 14">
            <a:extLst>
              <a:ext uri="{FF2B5EF4-FFF2-40B4-BE49-F238E27FC236}">
                <a16:creationId xmlns:a16="http://schemas.microsoft.com/office/drawing/2014/main" id="{C1DDBC47-112A-BA4F-D0BC-F30407122440}"/>
              </a:ext>
            </a:extLst>
          </p:cNvPr>
          <p:cNvSpPr txBox="1">
            <a:spLocks/>
          </p:cNvSpPr>
          <p:nvPr/>
        </p:nvSpPr>
        <p:spPr>
          <a:xfrm>
            <a:off x="479425" y="1416345"/>
            <a:ext cx="4890861" cy="3180707"/>
          </a:xfrm>
          <a:prstGeom prst="rect">
            <a:avLst/>
          </a:prstGeom>
        </p:spPr>
        <p:txBody>
          <a:bodyPr bIns="0" lIns="0" rIns="0" tIns="0"/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2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lang="en-US">
                <a:latin charset="0" panose="02000000000000000000" pitchFamily="2" typeface="Roboto Bold"/>
              </a:rPr>
              <a:t>Use with extra battery and charger</a:t>
            </a:r>
          </a:p>
          <a:p>
            <a:pPr>
              <a:spcBef>
                <a:spcPts val="600"/>
              </a:spcBef>
            </a:pPr>
            <a:r>
              <a:rPr lang="en-US" sz="1200"/>
              <a:t>Continuous efficient cleaning with prolonged battery run time</a:t>
            </a:r>
          </a:p>
          <a:p>
            <a:pPr>
              <a:spcBef>
                <a:spcPts val="600"/>
              </a:spcBef>
            </a:pPr>
            <a:r>
              <a:rPr lang="en-US" sz="1200"/>
              <a:t>Fast charging</a:t>
            </a:r>
          </a:p>
          <a:p>
            <a:pPr>
              <a:spcBef>
                <a:spcPts val="600"/>
              </a:spcBef>
            </a:pPr>
            <a:r>
              <a:rPr lang="en-US" sz="1200"/>
              <a:t>Stay informed of battery level with the charging indicator</a:t>
            </a:r>
          </a:p>
          <a:p>
            <a:pPr>
              <a:spcBef>
                <a:spcPts val="600"/>
              </a:spcBef>
            </a:pPr>
            <a:r>
              <a:rPr lang="en-US" sz="1200"/>
              <a:t>Small and compact charger</a:t>
            </a:r>
          </a:p>
        </p:txBody>
      </p:sp>
      <p:sp>
        <p:nvSpPr>
          <p:cNvPr id="7" name="Title 13">
            <a:extLst>
              <a:ext uri="{FF2B5EF4-FFF2-40B4-BE49-F238E27FC236}">
                <a16:creationId xmlns:a16="http://schemas.microsoft.com/office/drawing/2014/main" id="{9D14466D-AF21-61FA-DEC5-7F0EC1519B14}"/>
              </a:ext>
            </a:extLst>
          </p:cNvPr>
          <p:cNvSpPr txBox="1">
            <a:spLocks/>
          </p:cNvSpPr>
          <p:nvPr/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latinLnBrk="0" rtl="0">
              <a:lnSpc>
                <a:spcPts val="3100"/>
              </a:lnSpc>
              <a:spcBef>
                <a:spcPct val="0"/>
              </a:spcBef>
              <a:spcAft>
                <a:spcPts val="400"/>
              </a:spcAft>
              <a:buNone/>
              <a:tabLst>
                <a:tab algn="l" pos="989013"/>
              </a:tabLst>
              <a:defRPr b="1" kern="1200" sz="2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Features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1DE4A3E-BC33-4508-C340-230BD9054209}"/>
              </a:ext>
            </a:extLst>
          </p:cNvPr>
          <p:cNvSpPr>
            <a:spLocks noGrp="1"/>
          </p:cNvSpPr>
          <p:nvPr>
            <p:ph idx="21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95777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55EDD-7A8B-9CC9-1E81-10B588CFCA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C4A6C-8534-E692-2866-17F741C13B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Durability testing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B0F8FB-F3A1-C4C6-4755-BA3090FD8E9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54411A-5635-A380-5DED-3F5FA04267E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87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0D0CCA9-6CA8-6192-8FC7-9B6107DAC93D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6381E0-F265-69AD-B554-3388680735F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9B2EEFA-00D3-2B46-6274-80B501603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Durability testing</a:t>
            </a:r>
          </a:p>
        </p:txBody>
      </p:sp>
      <p:sp>
        <p:nvSpPr>
          <p:cNvPr id="43" name="Content Placeholder 8">
            <a:extLst>
              <a:ext uri="{FF2B5EF4-FFF2-40B4-BE49-F238E27FC236}">
                <a16:creationId xmlns:a16="http://schemas.microsoft.com/office/drawing/2014/main" id="{C0AEF565-CB8D-EDC4-E74C-E204D0366993}"/>
              </a:ext>
            </a:extLst>
          </p:cNvPr>
          <p:cNvSpPr txBox="1">
            <a:spLocks/>
          </p:cNvSpPr>
          <p:nvPr/>
        </p:nvSpPr>
        <p:spPr>
          <a:xfrm>
            <a:off x="4316412" y="1520455"/>
            <a:ext cx="3559175" cy="820567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216000" rIns="219456" bIns="216000" rtlCol="0" anchor="ctr" anchorCtr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>
                <a:latin typeface="+mj-lt"/>
              </a:rPr>
              <a:t>Drop test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/>
              <a:t>Drop the machine onto cement </a:t>
            </a:r>
            <a:br>
              <a:rPr lang="en-US" sz="1200"/>
            </a:br>
            <a:r>
              <a:rPr lang="en-US" sz="1200"/>
              <a:t>floor 5 times</a:t>
            </a:r>
          </a:p>
        </p:txBody>
      </p:sp>
      <p:sp>
        <p:nvSpPr>
          <p:cNvPr id="44" name="Content Placeholder 8">
            <a:extLst>
              <a:ext uri="{FF2B5EF4-FFF2-40B4-BE49-F238E27FC236}">
                <a16:creationId xmlns:a16="http://schemas.microsoft.com/office/drawing/2014/main" id="{65EF37F0-9C69-4C2E-454E-52514CC2EC12}"/>
              </a:ext>
            </a:extLst>
          </p:cNvPr>
          <p:cNvSpPr txBox="1">
            <a:spLocks/>
          </p:cNvSpPr>
          <p:nvPr/>
        </p:nvSpPr>
        <p:spPr>
          <a:xfrm>
            <a:off x="4316412" y="2468022"/>
            <a:ext cx="3559175" cy="820567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216000" rIns="219456" bIns="216000" rtlCol="0" anchor="ctr" anchorCtr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>
                <a:latin typeface="+mj-lt"/>
              </a:rPr>
              <a:t>Staircase test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/>
              <a:t>Drop down 13 concrete steps</a:t>
            </a:r>
          </a:p>
        </p:txBody>
      </p:sp>
      <p:sp>
        <p:nvSpPr>
          <p:cNvPr id="45" name="Content Placeholder 8">
            <a:extLst>
              <a:ext uri="{FF2B5EF4-FFF2-40B4-BE49-F238E27FC236}">
                <a16:creationId xmlns:a16="http://schemas.microsoft.com/office/drawing/2014/main" id="{2BD393A8-B40E-03AF-D0A8-D98BC0D25B0E}"/>
              </a:ext>
            </a:extLst>
          </p:cNvPr>
          <p:cNvSpPr txBox="1">
            <a:spLocks/>
          </p:cNvSpPr>
          <p:nvPr/>
        </p:nvSpPr>
        <p:spPr>
          <a:xfrm>
            <a:off x="4316412" y="3415589"/>
            <a:ext cx="3559175" cy="820567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216000" rIns="219456" bIns="216000" rtlCol="0" anchor="ctr" anchorCtr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>
                <a:latin typeface="+mj-lt"/>
              </a:rPr>
              <a:t>Turn over test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/>
              <a:t>Push the machine from an upright position </a:t>
            </a:r>
            <a:br>
              <a:rPr lang="en-US" sz="1200"/>
            </a:br>
            <a:r>
              <a:rPr lang="en-US" sz="1200"/>
              <a:t>– repeat from all four sides</a:t>
            </a:r>
          </a:p>
        </p:txBody>
      </p:sp>
      <p:sp>
        <p:nvSpPr>
          <p:cNvPr id="46" name="Content Placeholder 8">
            <a:extLst>
              <a:ext uri="{FF2B5EF4-FFF2-40B4-BE49-F238E27FC236}">
                <a16:creationId xmlns:a16="http://schemas.microsoft.com/office/drawing/2014/main" id="{7ABF0DD6-1C64-C3D8-AB2E-A08717D91C64}"/>
              </a:ext>
            </a:extLst>
          </p:cNvPr>
          <p:cNvSpPr txBox="1">
            <a:spLocks/>
          </p:cNvSpPr>
          <p:nvPr/>
        </p:nvSpPr>
        <p:spPr>
          <a:xfrm>
            <a:off x="4316412" y="4363156"/>
            <a:ext cx="3559175" cy="820567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216000" rIns="219456" bIns="216000" rtlCol="0" anchor="ctr" anchorCtr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>
                <a:latin typeface="+mj-lt"/>
              </a:rPr>
              <a:t>Mounting test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/>
              <a:t>Add weight to the wall mount</a:t>
            </a:r>
          </a:p>
        </p:txBody>
      </p:sp>
      <p:sp>
        <p:nvSpPr>
          <p:cNvPr id="47" name="Content Placeholder 8">
            <a:extLst>
              <a:ext uri="{FF2B5EF4-FFF2-40B4-BE49-F238E27FC236}">
                <a16:creationId xmlns:a16="http://schemas.microsoft.com/office/drawing/2014/main" id="{5375BB50-5C2B-421F-F94E-1F1C59B88B8F}"/>
              </a:ext>
            </a:extLst>
          </p:cNvPr>
          <p:cNvSpPr txBox="1">
            <a:spLocks/>
          </p:cNvSpPr>
          <p:nvPr/>
        </p:nvSpPr>
        <p:spPr>
          <a:xfrm>
            <a:off x="4316412" y="5310723"/>
            <a:ext cx="3559175" cy="820567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216000" rIns="219456" bIns="216000" rtlCol="0" anchor="ctr" anchorCtr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>
                <a:latin typeface="+mj-lt"/>
              </a:rPr>
              <a:t>Mount impact test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/>
              <a:t>Mount machine in wall mount. </a:t>
            </a:r>
            <a:br>
              <a:rPr lang="en-US" sz="1200"/>
            </a:br>
            <a:r>
              <a:rPr lang="en-US" sz="1200"/>
              <a:t>Impact of 5 km/h</a:t>
            </a:r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6837889A-28E1-835B-BFB2-A3B504E5BF30}"/>
              </a:ext>
            </a:extLst>
          </p:cNvPr>
          <p:cNvGrpSpPr/>
          <p:nvPr/>
        </p:nvGrpSpPr>
        <p:grpSpPr>
          <a:xfrm>
            <a:off x="429904" y="4681107"/>
            <a:ext cx="11332192" cy="184666"/>
            <a:chOff x="429904" y="4665718"/>
            <a:chExt cx="11332192" cy="184666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E79807CB-95ED-074E-9544-B75EC7CEDE9E}"/>
                </a:ext>
              </a:extLst>
            </p:cNvPr>
            <p:cNvSpPr txBox="1"/>
            <p:nvPr/>
          </p:nvSpPr>
          <p:spPr>
            <a:xfrm>
              <a:off x="429904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200">
                  <a:latin typeface="+mn-lt"/>
                </a:rPr>
                <a:t>2 times machine weight for 2 weeks</a:t>
              </a: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2EF5DF7F-1C58-D5DC-BC8B-19C6C18C6310}"/>
                </a:ext>
              </a:extLst>
            </p:cNvPr>
            <p:cNvCxnSpPr>
              <a:cxnSpLocks/>
            </p:cNvCxnSpPr>
            <p:nvPr/>
          </p:nvCxnSpPr>
          <p:spPr>
            <a:xfrm>
              <a:off x="3244595" y="4766293"/>
              <a:ext cx="1266545" cy="0"/>
            </a:xfrm>
            <a:prstGeom prst="line">
              <a:avLst/>
            </a:prstGeom>
            <a:ln w="12700">
              <a:solidFill>
                <a:schemeClr val="bg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E7D62FD8-C1DD-8186-8B66-2C5C76C68A1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80860" y="4766293"/>
              <a:ext cx="1266545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0AD49876-1942-7FED-5E86-E404B352FFEA}"/>
                </a:ext>
              </a:extLst>
            </p:cNvPr>
            <p:cNvSpPr txBox="1"/>
            <p:nvPr/>
          </p:nvSpPr>
          <p:spPr>
            <a:xfrm>
              <a:off x="9037405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200">
                  <a:latin typeface="+mn-lt"/>
                </a:rPr>
                <a:t>3 times machine weight for 2 weeks </a:t>
              </a: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32A39EFA-3BC1-A6B4-5822-75FB1A26AE8E}"/>
              </a:ext>
            </a:extLst>
          </p:cNvPr>
          <p:cNvGrpSpPr/>
          <p:nvPr/>
        </p:nvGrpSpPr>
        <p:grpSpPr>
          <a:xfrm>
            <a:off x="429904" y="5628673"/>
            <a:ext cx="11332192" cy="184666"/>
            <a:chOff x="429904" y="4665718"/>
            <a:chExt cx="11332192" cy="184666"/>
          </a:xfrm>
        </p:grpSpPr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BE9E62BF-5CED-D93C-5E5D-2DB054661662}"/>
                </a:ext>
              </a:extLst>
            </p:cNvPr>
            <p:cNvSpPr txBox="1"/>
            <p:nvPr/>
          </p:nvSpPr>
          <p:spPr>
            <a:xfrm>
              <a:off x="429904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200">
                  <a:latin typeface="+mn-lt"/>
                </a:rPr>
                <a:t>N/A</a:t>
              </a:r>
            </a:p>
          </p:txBody>
        </p: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5142471F-BB46-7938-943A-517BDAE4BB60}"/>
                </a:ext>
              </a:extLst>
            </p:cNvPr>
            <p:cNvCxnSpPr>
              <a:cxnSpLocks/>
            </p:cNvCxnSpPr>
            <p:nvPr/>
          </p:nvCxnSpPr>
          <p:spPr>
            <a:xfrm>
              <a:off x="3244595" y="4766293"/>
              <a:ext cx="1266545" cy="0"/>
            </a:xfrm>
            <a:prstGeom prst="line">
              <a:avLst/>
            </a:prstGeom>
            <a:ln w="12700">
              <a:solidFill>
                <a:schemeClr val="bg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61397C7-DCE3-E851-C5B5-3099434087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80860" y="4766293"/>
              <a:ext cx="1266545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D1712CC1-13A9-9B8B-304D-61F0C5C1CE56}"/>
                </a:ext>
              </a:extLst>
            </p:cNvPr>
            <p:cNvSpPr txBox="1"/>
            <p:nvPr/>
          </p:nvSpPr>
          <p:spPr>
            <a:xfrm>
              <a:off x="9037405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200">
                  <a:latin typeface="+mn-lt"/>
                </a:rPr>
                <a:t>80 times</a:t>
              </a: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691F892B-1E71-D5CA-665C-56BA7393DBC6}"/>
              </a:ext>
            </a:extLst>
          </p:cNvPr>
          <p:cNvGrpSpPr/>
          <p:nvPr/>
        </p:nvGrpSpPr>
        <p:grpSpPr>
          <a:xfrm>
            <a:off x="429904" y="3733540"/>
            <a:ext cx="11332192" cy="184666"/>
            <a:chOff x="429904" y="4665718"/>
            <a:chExt cx="11332192" cy="184666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2321AFC7-3C4F-DCFF-CFD7-81468A2EC2DB}"/>
                </a:ext>
              </a:extLst>
            </p:cNvPr>
            <p:cNvSpPr txBox="1"/>
            <p:nvPr/>
          </p:nvSpPr>
          <p:spPr>
            <a:xfrm>
              <a:off x="429904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200">
                  <a:latin typeface="+mn-lt"/>
                </a:rPr>
                <a:t>10 times – 40 times total</a:t>
              </a:r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914C597-02A6-0A95-A20E-126A35055D28}"/>
                </a:ext>
              </a:extLst>
            </p:cNvPr>
            <p:cNvCxnSpPr>
              <a:cxnSpLocks/>
            </p:cNvCxnSpPr>
            <p:nvPr/>
          </p:nvCxnSpPr>
          <p:spPr>
            <a:xfrm>
              <a:off x="3244595" y="4766293"/>
              <a:ext cx="1266545" cy="0"/>
            </a:xfrm>
            <a:prstGeom prst="line">
              <a:avLst/>
            </a:prstGeom>
            <a:ln w="12700">
              <a:solidFill>
                <a:schemeClr val="bg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3D3F95BB-E9CF-A30E-6360-B1F78CB7E2A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80860" y="4766293"/>
              <a:ext cx="1266545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00B46B66-02AD-657E-BE89-FAC92AA3EA90}"/>
                </a:ext>
              </a:extLst>
            </p:cNvPr>
            <p:cNvSpPr txBox="1"/>
            <p:nvPr/>
          </p:nvSpPr>
          <p:spPr>
            <a:xfrm>
              <a:off x="9037405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200">
                  <a:latin typeface="+mn-lt"/>
                </a:rPr>
                <a:t>20 times – 80 times total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9BAA9F1D-AD42-8E7B-92A1-C7376545A6B9}"/>
              </a:ext>
            </a:extLst>
          </p:cNvPr>
          <p:cNvGrpSpPr/>
          <p:nvPr/>
        </p:nvGrpSpPr>
        <p:grpSpPr>
          <a:xfrm>
            <a:off x="429904" y="2785973"/>
            <a:ext cx="11332192" cy="184666"/>
            <a:chOff x="429904" y="4665718"/>
            <a:chExt cx="11332192" cy="184666"/>
          </a:xfrm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C55FEAE7-E5B8-28E7-5D43-744F0B57AFB8}"/>
                </a:ext>
              </a:extLst>
            </p:cNvPr>
            <p:cNvSpPr txBox="1"/>
            <p:nvPr/>
          </p:nvSpPr>
          <p:spPr>
            <a:xfrm>
              <a:off x="429904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200">
                  <a:latin typeface="+mn-lt"/>
                </a:rPr>
                <a:t>3 times</a:t>
              </a:r>
            </a:p>
          </p:txBody>
        </p: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477E75DA-3AF0-53D8-FCDB-C7854F3F3CA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595" y="4766293"/>
              <a:ext cx="1266545" cy="0"/>
            </a:xfrm>
            <a:prstGeom prst="line">
              <a:avLst/>
            </a:prstGeom>
            <a:ln w="12700">
              <a:solidFill>
                <a:schemeClr val="bg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86575562-1E5C-9F8C-B6C9-8FE33236CF7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80860" y="4766293"/>
              <a:ext cx="1266545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A1A63336-D91B-EE47-3D19-B94D974CA81F}"/>
                </a:ext>
              </a:extLst>
            </p:cNvPr>
            <p:cNvSpPr txBox="1"/>
            <p:nvPr/>
          </p:nvSpPr>
          <p:spPr>
            <a:xfrm>
              <a:off x="9037405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200">
                  <a:latin typeface="+mn-lt"/>
                </a:rPr>
                <a:t>3 times</a:t>
              </a:r>
            </a:p>
          </p:txBody>
        </p:sp>
      </p:grpSp>
      <p:sp>
        <p:nvSpPr>
          <p:cNvPr id="127" name="TextBox 126">
            <a:extLst>
              <a:ext uri="{FF2B5EF4-FFF2-40B4-BE49-F238E27FC236}">
                <a16:creationId xmlns:a16="http://schemas.microsoft.com/office/drawing/2014/main" id="{7FA4A87A-A514-5E30-0AA0-EBE5C69584C0}"/>
              </a:ext>
            </a:extLst>
          </p:cNvPr>
          <p:cNvSpPr txBox="1"/>
          <p:nvPr/>
        </p:nvSpPr>
        <p:spPr>
          <a:xfrm>
            <a:off x="429904" y="1838405"/>
            <a:ext cx="2724691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200">
                <a:latin typeface="+mn-lt"/>
              </a:rPr>
              <a:t>0,8 m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7A0AD46-885D-ABAF-CE95-27699C7CA2A9}"/>
              </a:ext>
            </a:extLst>
          </p:cNvPr>
          <p:cNvCxnSpPr>
            <a:cxnSpLocks/>
          </p:cNvCxnSpPr>
          <p:nvPr/>
        </p:nvCxnSpPr>
        <p:spPr>
          <a:xfrm>
            <a:off x="3244595" y="1938980"/>
            <a:ext cx="1266545" cy="0"/>
          </a:xfrm>
          <a:prstGeom prst="line">
            <a:avLst/>
          </a:prstGeom>
          <a:ln w="127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64B3AB41-DD42-B91A-A6D9-FC5D435E429C}"/>
              </a:ext>
            </a:extLst>
          </p:cNvPr>
          <p:cNvCxnSpPr>
            <a:cxnSpLocks/>
          </p:cNvCxnSpPr>
          <p:nvPr/>
        </p:nvCxnSpPr>
        <p:spPr>
          <a:xfrm flipH="1">
            <a:off x="7680860" y="1938980"/>
            <a:ext cx="1266545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01F25BF8-E29C-EE6E-ABF1-1E6B9B258EEC}"/>
              </a:ext>
            </a:extLst>
          </p:cNvPr>
          <p:cNvSpPr txBox="1"/>
          <p:nvPr/>
        </p:nvSpPr>
        <p:spPr>
          <a:xfrm>
            <a:off x="9037405" y="1838405"/>
            <a:ext cx="2724691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200">
                <a:latin typeface="+mn-lt"/>
              </a:rPr>
              <a:t>1 m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E1A3E94-E089-4348-6247-D8002F2B3904}"/>
              </a:ext>
            </a:extLst>
          </p:cNvPr>
          <p:cNvSpPr txBox="1"/>
          <p:nvPr/>
        </p:nvSpPr>
        <p:spPr>
          <a:xfrm>
            <a:off x="429904" y="1124744"/>
            <a:ext cx="2724691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400">
                <a:solidFill>
                  <a:schemeClr val="tx2"/>
                </a:solidFill>
                <a:latin typeface="+mj-lt"/>
              </a:rPr>
              <a:t>Standard test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5E197712-02E8-91B9-70FB-79B8C657196D}"/>
              </a:ext>
            </a:extLst>
          </p:cNvPr>
          <p:cNvSpPr txBox="1"/>
          <p:nvPr/>
        </p:nvSpPr>
        <p:spPr>
          <a:xfrm>
            <a:off x="9037405" y="1124744"/>
            <a:ext cx="2724691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>
                <a:solidFill>
                  <a:schemeClr val="accent3"/>
                </a:solidFill>
                <a:latin typeface="+mj-lt"/>
              </a:rPr>
              <a:t>VU200 test</a:t>
            </a:r>
          </a:p>
        </p:txBody>
      </p:sp>
    </p:spTree>
    <p:extLst>
      <p:ext uri="{BB962C8B-B14F-4D97-AF65-F5344CB8AC3E}">
        <p14:creationId xmlns:p14="http://schemas.microsoft.com/office/powerpoint/2010/main" val="15795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5">
            <a:extLst>
              <a:ext uri="{FF2B5EF4-FFF2-40B4-BE49-F238E27FC236}">
                <a16:creationId xmlns:a16="http://schemas.microsoft.com/office/drawing/2014/main" id="{220DF2AB-3CC6-D95D-36BC-36FEFF4BE893}"/>
              </a:ext>
            </a:extLst>
          </p:cNvPr>
          <p:cNvPicPr>
            <a:picLocks noChangeAspect="1"/>
          </p:cNvPicPr>
          <p:nvPr/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2" r="32"/>
          <a:stretch/>
        </p:blipFill>
        <p:spPr>
          <a:xfrm>
            <a:off x="6906022" y="0"/>
            <a:ext cx="5285978" cy="62738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99BFEB-62F2-425A-A7A9-8411C5972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</a:t>
            </a:r>
            <a:endParaRPr dirty="0" lang="en-US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582D0A69-9424-4096-A574-39DAF3E6BD2F}"/>
              </a:ext>
            </a:extLst>
          </p:cNvPr>
          <p:cNvSpPr>
            <a:spLocks noGrp="1"/>
          </p:cNvSpPr>
          <p:nvPr>
            <p:ph idx="50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71B1E747-E18D-4ED9-8DBE-5AB389BF2EB2}"/>
              </a:ext>
            </a:extLst>
          </p:cNvPr>
          <p:cNvSpPr>
            <a:spLocks noGrp="1"/>
          </p:cNvSpPr>
          <p:nvPr>
            <p:ph idx="51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A97DC85A-115F-B488-0FF2-393AFDFE4C93}"/>
              </a:ext>
            </a:extLst>
          </p:cNvPr>
          <p:cNvSpPr>
            <a:spLocks noGrp="1"/>
          </p:cNvSpPr>
          <p:nvPr>
            <p:ph idx="37" sz="quarter" type="body"/>
          </p:nvPr>
        </p:nvSpPr>
        <p:spPr>
          <a:xfrm>
            <a:off x="1313325" y="1412875"/>
            <a:ext cx="1983450" cy="698238"/>
          </a:xfrm>
        </p:spPr>
        <p:txBody>
          <a:bodyPr/>
          <a:lstStyle/>
          <a:p>
            <a:r>
              <a:rPr lang="en-US"/>
              <a:t>Value proposition</a:t>
            </a:r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9DFA9EFA-F7FC-B1EA-18F8-ED70C828A508}"/>
              </a:ext>
            </a:extLst>
          </p:cNvPr>
          <p:cNvSpPr>
            <a:spLocks noGrp="1"/>
          </p:cNvSpPr>
          <p:nvPr>
            <p:ph idx="38" sz="quarter" type="body"/>
          </p:nvPr>
        </p:nvSpPr>
        <p:spPr>
          <a:xfrm>
            <a:off x="1313325" y="2420938"/>
            <a:ext cx="1496928" cy="698238"/>
          </a:xfrm>
        </p:spPr>
        <p:txBody>
          <a:bodyPr/>
          <a:lstStyle/>
          <a:p>
            <a:r>
              <a:rPr lang="en-US"/>
              <a:t>Primary areas of applications </a:t>
            </a:r>
          </a:p>
        </p:txBody>
      </p:sp>
      <p:sp>
        <p:nvSpPr>
          <p:cNvPr id="44" name="Text Placeholder 4">
            <a:extLst>
              <a:ext uri="{FF2B5EF4-FFF2-40B4-BE49-F238E27FC236}">
                <a16:creationId xmlns:a16="http://schemas.microsoft.com/office/drawing/2014/main" id="{2B591C3E-513D-54CD-4B21-339447943136}"/>
              </a:ext>
            </a:extLst>
          </p:cNvPr>
          <p:cNvSpPr>
            <a:spLocks noGrp="1"/>
          </p:cNvSpPr>
          <p:nvPr>
            <p:ph idx="39" sz="quarter" type="body"/>
          </p:nvPr>
        </p:nvSpPr>
        <p:spPr>
          <a:xfrm>
            <a:off x="1313325" y="3429000"/>
            <a:ext cx="2247699" cy="698238"/>
          </a:xfrm>
        </p:spPr>
        <p:txBody>
          <a:bodyPr/>
          <a:lstStyle/>
          <a:p>
            <a:r>
              <a:rPr lang="en-US"/>
              <a:t>Product summary</a:t>
            </a:r>
          </a:p>
        </p:txBody>
      </p:sp>
      <p:sp>
        <p:nvSpPr>
          <p:cNvPr id="47" name="Text Placeholder 8">
            <a:extLst>
              <a:ext uri="{FF2B5EF4-FFF2-40B4-BE49-F238E27FC236}">
                <a16:creationId xmlns:a16="http://schemas.microsoft.com/office/drawing/2014/main" id="{977F7B4D-17D2-03BB-3A4A-D391EC0B58D4}"/>
              </a:ext>
            </a:extLst>
          </p:cNvPr>
          <p:cNvSpPr txBox="1">
            <a:spLocks/>
          </p:cNvSpPr>
          <p:nvPr/>
        </p:nvSpPr>
        <p:spPr>
          <a:xfrm>
            <a:off x="462758" y="141287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x-mo-SDL"/>
              <a:t>1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8E48F099-CBE1-E685-1C9F-4DB6E520B537}"/>
              </a:ext>
            </a:extLst>
          </p:cNvPr>
          <p:cNvSpPr txBox="1">
            <a:spLocks/>
          </p:cNvSpPr>
          <p:nvPr/>
        </p:nvSpPr>
        <p:spPr>
          <a:xfrm>
            <a:off x="462758" y="242093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x-mo-SDL"/>
              <a:t>2</a:t>
            </a:r>
          </a:p>
        </p:txBody>
      </p:sp>
      <p:sp>
        <p:nvSpPr>
          <p:cNvPr id="49" name="Text Placeholder 10">
            <a:extLst>
              <a:ext uri="{FF2B5EF4-FFF2-40B4-BE49-F238E27FC236}">
                <a16:creationId xmlns:a16="http://schemas.microsoft.com/office/drawing/2014/main" id="{BF93A8E1-856B-D296-4741-626770641891}"/>
              </a:ext>
            </a:extLst>
          </p:cNvPr>
          <p:cNvSpPr txBox="1">
            <a:spLocks/>
          </p:cNvSpPr>
          <p:nvPr/>
        </p:nvSpPr>
        <p:spPr>
          <a:xfrm>
            <a:off x="462758" y="3429000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x-mo-SDL"/>
              <a:t>3</a:t>
            </a:r>
          </a:p>
        </p:txBody>
      </p:sp>
      <p:sp>
        <p:nvSpPr>
          <p:cNvPr id="52" name="Text Placeholder 2">
            <a:extLst>
              <a:ext uri="{FF2B5EF4-FFF2-40B4-BE49-F238E27FC236}">
                <a16:creationId xmlns:a16="http://schemas.microsoft.com/office/drawing/2014/main" id="{93B7EA48-27E7-4838-E1E2-8350D149F49C}"/>
              </a:ext>
            </a:extLst>
          </p:cNvPr>
          <p:cNvSpPr txBox="1">
            <a:spLocks/>
          </p:cNvSpPr>
          <p:nvPr/>
        </p:nvSpPr>
        <p:spPr>
          <a:xfrm>
            <a:off x="4374657" y="1412875"/>
            <a:ext cx="2411328" cy="698238"/>
          </a:xfrm>
          <a:prstGeom prst="rect">
            <a:avLst/>
          </a:prstGeom>
          <a:ln>
            <a:noFill/>
          </a:ln>
        </p:spPr>
        <p:txBody>
          <a:bodyPr anchor="ctr" bIns="72000" lIns="72000" rIns="72000" rtlCol="0" tIns="72000" vert="horz">
            <a:noAutofit/>
          </a:bodyPr>
          <a:lstStyle>
            <a:lvl1pPr algn="l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Features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D14DB622-EED9-F75E-A0DD-01EE89035F07}"/>
              </a:ext>
            </a:extLst>
          </p:cNvPr>
          <p:cNvSpPr txBox="1">
            <a:spLocks/>
          </p:cNvSpPr>
          <p:nvPr/>
        </p:nvSpPr>
        <p:spPr>
          <a:xfrm>
            <a:off x="4374657" y="2420938"/>
            <a:ext cx="2044598" cy="698238"/>
          </a:xfrm>
          <a:prstGeom prst="rect">
            <a:avLst/>
          </a:prstGeom>
          <a:ln>
            <a:noFill/>
          </a:ln>
        </p:spPr>
        <p:txBody>
          <a:bodyPr anchor="ctr" bIns="72000" lIns="72000" rIns="72000" rtlCol="0" tIns="72000" vert="horz">
            <a:noAutofit/>
          </a:bodyPr>
          <a:lstStyle>
            <a:lvl1pPr algn="l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Durability testing</a:t>
            </a:r>
          </a:p>
        </p:txBody>
      </p:sp>
      <p:sp>
        <p:nvSpPr>
          <p:cNvPr id="54" name="Text Placeholder 4">
            <a:extLst>
              <a:ext uri="{FF2B5EF4-FFF2-40B4-BE49-F238E27FC236}">
                <a16:creationId xmlns:a16="http://schemas.microsoft.com/office/drawing/2014/main" id="{C88D35B3-03C2-DE11-F725-8D9AAB1E94E4}"/>
              </a:ext>
            </a:extLst>
          </p:cNvPr>
          <p:cNvSpPr txBox="1">
            <a:spLocks/>
          </p:cNvSpPr>
          <p:nvPr/>
        </p:nvSpPr>
        <p:spPr>
          <a:xfrm>
            <a:off x="4374657" y="3429000"/>
            <a:ext cx="2247699" cy="698238"/>
          </a:xfrm>
          <a:prstGeom prst="rect">
            <a:avLst/>
          </a:prstGeom>
          <a:ln>
            <a:noFill/>
          </a:ln>
        </p:spPr>
        <p:txBody>
          <a:bodyPr anchor="ctr" bIns="72000" lIns="72000" rIns="72000" rtlCol="0" tIns="72000" vert="horz">
            <a:noAutofit/>
          </a:bodyPr>
          <a:lstStyle>
            <a:lvl1pPr algn="l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Technical specification</a:t>
            </a:r>
          </a:p>
        </p:txBody>
      </p:sp>
      <p:sp>
        <p:nvSpPr>
          <p:cNvPr id="57" name="Text Placeholder 8">
            <a:extLst>
              <a:ext uri="{FF2B5EF4-FFF2-40B4-BE49-F238E27FC236}">
                <a16:creationId xmlns:a16="http://schemas.microsoft.com/office/drawing/2014/main" id="{B673E331-4A10-A652-6A9F-69FF35A729B7}"/>
              </a:ext>
            </a:extLst>
          </p:cNvPr>
          <p:cNvSpPr txBox="1">
            <a:spLocks/>
          </p:cNvSpPr>
          <p:nvPr/>
        </p:nvSpPr>
        <p:spPr>
          <a:xfrm>
            <a:off x="3524090" y="141287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5</a:t>
            </a:r>
            <a:endParaRPr dirty="0" lang="es-x-mo-SDL"/>
          </a:p>
        </p:txBody>
      </p:sp>
      <p:sp>
        <p:nvSpPr>
          <p:cNvPr id="58" name="Text Placeholder 9">
            <a:extLst>
              <a:ext uri="{FF2B5EF4-FFF2-40B4-BE49-F238E27FC236}">
                <a16:creationId xmlns:a16="http://schemas.microsoft.com/office/drawing/2014/main" id="{67986382-D992-D084-E499-4215D868DAC9}"/>
              </a:ext>
            </a:extLst>
          </p:cNvPr>
          <p:cNvSpPr txBox="1">
            <a:spLocks/>
          </p:cNvSpPr>
          <p:nvPr/>
        </p:nvSpPr>
        <p:spPr>
          <a:xfrm>
            <a:off x="3524090" y="242093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6</a:t>
            </a:r>
            <a:endParaRPr dirty="0" lang="es-x-mo-SDL"/>
          </a:p>
        </p:txBody>
      </p:sp>
      <p:sp>
        <p:nvSpPr>
          <p:cNvPr id="59" name="Text Placeholder 10">
            <a:extLst>
              <a:ext uri="{FF2B5EF4-FFF2-40B4-BE49-F238E27FC236}">
                <a16:creationId xmlns:a16="http://schemas.microsoft.com/office/drawing/2014/main" id="{153C7D43-0575-808C-867B-88421993DF80}"/>
              </a:ext>
            </a:extLst>
          </p:cNvPr>
          <p:cNvSpPr txBox="1">
            <a:spLocks/>
          </p:cNvSpPr>
          <p:nvPr/>
        </p:nvSpPr>
        <p:spPr>
          <a:xfrm>
            <a:off x="3524090" y="3429000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7</a:t>
            </a:r>
            <a:endParaRPr dirty="0" lang="es-x-mo-SD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10C65-6D7A-9DC6-8583-53589D73A685}"/>
              </a:ext>
            </a:extLst>
          </p:cNvPr>
          <p:cNvSpPr txBox="1">
            <a:spLocks/>
          </p:cNvSpPr>
          <p:nvPr/>
        </p:nvSpPr>
        <p:spPr>
          <a:xfrm>
            <a:off x="1329992" y="4437062"/>
            <a:ext cx="2247699" cy="698238"/>
          </a:xfrm>
          <a:prstGeom prst="rect">
            <a:avLst/>
          </a:prstGeom>
          <a:ln>
            <a:noFill/>
          </a:ln>
        </p:spPr>
        <p:txBody>
          <a:bodyPr anchor="ctr" bIns="72000" lIns="72000" rIns="72000" rtlCol="0" tIns="72000" vert="horz">
            <a:noAutofit/>
          </a:bodyPr>
          <a:lstStyle>
            <a:lvl1pPr algn="l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Customer benefits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79BE8498-EC3E-F45E-D23A-7C4C6C97987F}"/>
              </a:ext>
            </a:extLst>
          </p:cNvPr>
          <p:cNvSpPr txBox="1">
            <a:spLocks/>
          </p:cNvSpPr>
          <p:nvPr/>
        </p:nvSpPr>
        <p:spPr>
          <a:xfrm>
            <a:off x="479425" y="443706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4</a:t>
            </a:r>
            <a:endParaRPr lang="es-x-mo-SDL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F3C45F04-9165-439F-4BD8-68A7375C3FB4}"/>
              </a:ext>
            </a:extLst>
          </p:cNvPr>
          <p:cNvSpPr txBox="1">
            <a:spLocks/>
          </p:cNvSpPr>
          <p:nvPr/>
        </p:nvSpPr>
        <p:spPr>
          <a:xfrm>
            <a:off x="4374657" y="4437062"/>
            <a:ext cx="2247699" cy="698238"/>
          </a:xfrm>
          <a:prstGeom prst="rect">
            <a:avLst/>
          </a:prstGeom>
          <a:ln>
            <a:noFill/>
          </a:ln>
        </p:spPr>
        <p:txBody>
          <a:bodyPr anchor="ctr" bIns="72000" lIns="72000" rIns="72000" rtlCol="0" tIns="72000" vert="horz">
            <a:noAutofit/>
          </a:bodyPr>
          <a:lstStyle>
            <a:lvl1pPr algn="l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Accessories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3658065D-151D-56B1-86E0-25DF5A8BA80E}"/>
              </a:ext>
            </a:extLst>
          </p:cNvPr>
          <p:cNvSpPr txBox="1">
            <a:spLocks/>
          </p:cNvSpPr>
          <p:nvPr/>
        </p:nvSpPr>
        <p:spPr>
          <a:xfrm>
            <a:off x="3524090" y="443706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8</a:t>
            </a:r>
            <a:endParaRPr lang="es-x-mo-SDL"/>
          </a:p>
        </p:txBody>
      </p:sp>
      <p:pic>
        <p:nvPicPr>
          <p:cNvPr descr="A person vacuuming the stairs&#10;&#10;Description automatically generated" id="10" name="Picture Placeholder 7">
            <a:extLst>
              <a:ext uri="{FF2B5EF4-FFF2-40B4-BE49-F238E27FC236}">
                <a16:creationId xmlns:a16="http://schemas.microsoft.com/office/drawing/2014/main" id="{FBD3DF24-401C-D89B-FD61-D2BCAE52F6E2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520" r="187"/>
          <a:stretch/>
        </p:blipFill>
        <p:spPr>
          <a:xfrm>
            <a:off x="6906021" y="0"/>
            <a:ext cx="5285978" cy="6284890"/>
          </a:xfrm>
        </p:spPr>
      </p:pic>
    </p:spTree>
    <p:extLst>
      <p:ext uri="{BB962C8B-B14F-4D97-AF65-F5344CB8AC3E}">
        <p14:creationId xmlns:p14="http://schemas.microsoft.com/office/powerpoint/2010/main" val="36621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0B3E9-D02F-9C22-9C55-3B38BB48A3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7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E6641-B62E-310E-482D-DA3D885DEC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Technical specification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B00D77-9524-B2C3-292C-9468F60AA70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F170CF-936F-E6F8-8A54-2177B257E5B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0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53FD268E-3AF1-3092-F25D-8F1CA0597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499C02-BC9F-A84B-BABC-7E73F5550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Technical specification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C47135-D84B-01CD-A462-7E7872AC9053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915AC3-A388-902E-9494-A772DAA071AA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9" name="Tabella 17">
            <a:extLst>
              <a:ext uri="{FF2B5EF4-FFF2-40B4-BE49-F238E27FC236}">
                <a16:creationId xmlns:a16="http://schemas.microsoft.com/office/drawing/2014/main" id="{BDC28D96-BBCB-70E0-1ED2-E6A0CD952A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837966"/>
              </p:ext>
            </p:extLst>
          </p:nvPr>
        </p:nvGraphicFramePr>
        <p:xfrm>
          <a:off x="483798" y="2384026"/>
          <a:ext cx="11228777" cy="3657600"/>
        </p:xfrm>
        <a:graphic>
          <a:graphicData uri="http://schemas.openxmlformats.org/drawingml/2006/table">
            <a:tbl>
              <a:tblPr bandRow="1" firstRow="1">
                <a:effectLst/>
                <a:tableStyleId>{2D5ABB26-0587-4C30-8999-92F81FD0307C}</a:tableStyleId>
              </a:tblPr>
              <a:tblGrid>
                <a:gridCol w="1837731">
                  <a:extLst>
                    <a:ext uri="{9D8B030D-6E8A-4147-A177-3AD203B41FA5}">
                      <a16:colId xmlns:a16="http://schemas.microsoft.com/office/drawing/2014/main" val="2264820808"/>
                    </a:ext>
                  </a:extLst>
                </a:gridCol>
                <a:gridCol w="688164">
                  <a:extLst>
                    <a:ext uri="{9D8B030D-6E8A-4147-A177-3AD203B41FA5}">
                      <a16:colId xmlns:a16="http://schemas.microsoft.com/office/drawing/2014/main" val="878319614"/>
                    </a:ext>
                  </a:extLst>
                </a:gridCol>
                <a:gridCol w="2977872">
                  <a:extLst>
                    <a:ext uri="{9D8B030D-6E8A-4147-A177-3AD203B41FA5}">
                      <a16:colId xmlns:a16="http://schemas.microsoft.com/office/drawing/2014/main" val="1171133363"/>
                    </a:ext>
                  </a:extLst>
                </a:gridCol>
                <a:gridCol w="3146786">
                  <a:extLst>
                    <a:ext uri="{9D8B030D-6E8A-4147-A177-3AD203B41FA5}">
                      <a16:colId xmlns:a16="http://schemas.microsoft.com/office/drawing/2014/main" val="3798050745"/>
                    </a:ext>
                  </a:extLst>
                </a:gridCol>
                <a:gridCol w="2578224">
                  <a:extLst>
                    <a:ext uri="{9D8B030D-6E8A-4147-A177-3AD203B41FA5}">
                      <a16:colId xmlns:a16="http://schemas.microsoft.com/office/drawing/2014/main" val="338878792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Bold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Unit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Battery and charger </a:t>
                      </a: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 with battery and charger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201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Item no.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128390174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128389489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128390175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86492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Plug type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/>
                        <a:t>EU, UK, US, AU</a:t>
                      </a:r>
                      <a:endParaRPr dirty="0" lang="en-GB" sz="1100"/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EU, UK, US, AU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/>
                        <a:t>EU, UK, US, AU</a:t>
                      </a:r>
                      <a:endParaRPr dirty="0" lang="en-GB" sz="1100"/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73657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Filter type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/>
                        <a:t>HEPA 14</a:t>
                      </a:r>
                      <a:endParaRPr dirty="0" lang="en-GB" sz="1100"/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/>
                        <a:t>HEPA 14</a:t>
                      </a:r>
                      <a:endParaRPr dirty="0" lang="en-GB" sz="1100"/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66169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Rated power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550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  66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 550/66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84012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Suction power end of tube 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170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170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86157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Airflow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l/sec.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661021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Dust bin capacity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/>
                        <a:t>0,8</a:t>
                      </a:r>
                      <a:endParaRPr lang="en-GB" sz="1100"/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6835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Battery charge time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min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lang="en-GB" sz="1100"/>
                        <a:t>110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lang="en-GB" sz="1100"/>
                        <a:t>110</a:t>
                      </a:r>
                      <a:endParaRPr b="0" baseline="0" cap="none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lang="en-GB" sz="1100"/>
                        <a:t>110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12776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Battery run time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min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lang="en-GB" sz="1100"/>
                        <a:t>60/25/12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 x 60/25/12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19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Length x width x height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mm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255x226x1255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187x113x210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255x226x1255/187x113x210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538459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Weight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kg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2,97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1,4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2,97/1,4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355259"/>
                  </a:ext>
                </a:extLst>
              </a:tr>
            </a:tbl>
          </a:graphicData>
        </a:graphic>
      </p:graphicFrame>
      <p:pic>
        <p:nvPicPr>
          <p:cNvPr id="2" name="Content Placeholder 6">
            <a:extLst>
              <a:ext uri="{FF2B5EF4-FFF2-40B4-BE49-F238E27FC236}">
                <a16:creationId xmlns:a16="http://schemas.microsoft.com/office/drawing/2014/main" id="{8013C916-31DF-BF65-9098-9F2DA169674D}"/>
              </a:ext>
            </a:extLst>
          </p:cNvPr>
          <p:cNvPicPr>
            <a:picLocks noChangeAspect="1" noGrp="1"/>
          </p:cNvPicPr>
          <p:nvPr>
            <p:ph idx="13" sz="quarter"/>
          </p:nvPr>
        </p:nvPicPr>
        <p:blipFill rotWithShape="1"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54" l="69" r="401" t="36"/>
          <a:stretch/>
        </p:blipFill>
        <p:spPr>
          <a:xfrm>
            <a:off x="4343399" y="738107"/>
            <a:ext cx="529225" cy="1793637"/>
          </a:xfr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B80FB577-69EC-0487-6988-824D0B0DAEE7}"/>
              </a:ext>
            </a:extLst>
          </p:cNvPr>
          <p:cNvGrpSpPr/>
          <p:nvPr/>
        </p:nvGrpSpPr>
        <p:grpSpPr>
          <a:xfrm>
            <a:off x="9918722" y="694831"/>
            <a:ext cx="1026456" cy="1816638"/>
            <a:chOff x="3966726" y="313152"/>
            <a:chExt cx="3829813" cy="677806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5325498-03E2-795E-F516-605CA7C1C248}"/>
                </a:ext>
              </a:extLst>
            </p:cNvPr>
            <p:cNvPicPr>
              <a:picLocks noChangeAspect="1"/>
            </p:cNvPicPr>
            <p:nvPr/>
          </p:nvPicPr>
          <p:blipFill>
            <a:blip cstate="hqprint"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966726" y="3651337"/>
              <a:ext cx="3026644" cy="2622463"/>
            </a:xfrm>
            <a:prstGeom prst="rect">
              <a:avLst/>
            </a:prstGeom>
          </p:spPr>
        </p:pic>
        <p:pic>
          <p:nvPicPr>
            <p:cNvPr id="7" name="Content Placeholder 6">
              <a:extLst>
                <a:ext uri="{FF2B5EF4-FFF2-40B4-BE49-F238E27FC236}">
                  <a16:creationId xmlns:a16="http://schemas.microsoft.com/office/drawing/2014/main" id="{E2F9023A-71DD-4395-74F6-72935ADCB80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2" l="33" r="244" t="2"/>
            <a:stretch/>
          </p:blipFill>
          <p:spPr>
            <a:xfrm>
              <a:off x="5796624" y="313152"/>
              <a:ext cx="1999915" cy="6778066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9CA0B7F-A229-3B54-B8F9-A9AC1E255BE7}"/>
              </a:ext>
            </a:extLst>
          </p:cNvPr>
          <p:cNvPicPr>
            <a:picLocks noChangeAspect="1"/>
          </p:cNvPicPr>
          <p:nvPr/>
        </p:nvPicPr>
        <p:blipFill>
          <a:blip cstate="hqprint"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35034" y="1263575"/>
            <a:ext cx="1538616" cy="1333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61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31C10275-C2EB-F95F-6074-9041E3ACB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D944F42-091F-A4E9-F80F-365D84A98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Features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60C99-02EC-8151-B44A-9846DBC07EA2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B5B015-431F-0014-2ED2-F887149FA011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3" name="Tabella 17">
            <a:extLst>
              <a:ext uri="{FF2B5EF4-FFF2-40B4-BE49-F238E27FC236}">
                <a16:creationId xmlns:a16="http://schemas.microsoft.com/office/drawing/2014/main" id="{19B42E10-4FD1-ACDC-FD13-4FA23B8280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630036"/>
              </p:ext>
            </p:extLst>
          </p:nvPr>
        </p:nvGraphicFramePr>
        <p:xfrm>
          <a:off x="483798" y="2384026"/>
          <a:ext cx="11228777" cy="3657598"/>
        </p:xfrm>
        <a:graphic>
          <a:graphicData uri="http://schemas.openxmlformats.org/drawingml/2006/table">
            <a:tbl>
              <a:tblPr bandRow="1" firstRow="1">
                <a:effectLst/>
                <a:tableStyleId>{2D5ABB26-0587-4C30-8999-92F81FD0307C}</a:tableStyleId>
              </a:tblPr>
              <a:tblGrid>
                <a:gridCol w="2525895">
                  <a:extLst>
                    <a:ext uri="{9D8B030D-6E8A-4147-A177-3AD203B41FA5}">
                      <a16:colId xmlns:a16="http://schemas.microsoft.com/office/drawing/2014/main" val="2264820808"/>
                    </a:ext>
                  </a:extLst>
                </a:gridCol>
                <a:gridCol w="2977872">
                  <a:extLst>
                    <a:ext uri="{9D8B030D-6E8A-4147-A177-3AD203B41FA5}">
                      <a16:colId xmlns:a16="http://schemas.microsoft.com/office/drawing/2014/main" val="1171133363"/>
                    </a:ext>
                  </a:extLst>
                </a:gridCol>
                <a:gridCol w="3146786">
                  <a:extLst>
                    <a:ext uri="{9D8B030D-6E8A-4147-A177-3AD203B41FA5}">
                      <a16:colId xmlns:a16="http://schemas.microsoft.com/office/drawing/2014/main" val="3798050745"/>
                    </a:ext>
                  </a:extLst>
                </a:gridCol>
                <a:gridCol w="2578224">
                  <a:extLst>
                    <a:ext uri="{9D8B030D-6E8A-4147-A177-3AD203B41FA5}">
                      <a16:colId xmlns:a16="http://schemas.microsoft.com/office/drawing/2014/main" val="3388787928"/>
                    </a:ext>
                  </a:extLst>
                </a:gridCol>
              </a:tblGrid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Bold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 VU200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Battery and charger </a:t>
                      </a: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 with battery and charger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2019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Item no.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128390174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128389489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128390175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864924"/>
                  </a:ext>
                </a:extLst>
              </a:tr>
              <a:tr h="384262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Ergonomic design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7365734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HEPA filtration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6616923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2-in-1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840127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Multifunction hard and soft floors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861578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Two speed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6610218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Wall mountable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683507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Display on machine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127763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Power connected indicator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199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Battery level indicator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5384594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Charging indicator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355259"/>
                  </a:ext>
                </a:extLst>
              </a:tr>
            </a:tbl>
          </a:graphicData>
        </a:graphic>
      </p:graphicFrame>
      <p:pic>
        <p:nvPicPr>
          <p:cNvPr id="2" name="Content Placeholder 6">
            <a:extLst>
              <a:ext uri="{FF2B5EF4-FFF2-40B4-BE49-F238E27FC236}">
                <a16:creationId xmlns:a16="http://schemas.microsoft.com/office/drawing/2014/main" id="{81319FFE-A64E-EA2D-764D-14DE49CB5005}"/>
              </a:ext>
            </a:extLst>
          </p:cNvPr>
          <p:cNvPicPr>
            <a:picLocks noChangeAspect="1" noGrp="1"/>
          </p:cNvPicPr>
          <p:nvPr>
            <p:ph idx="13" sz="quarter"/>
          </p:nvPr>
        </p:nvPicPr>
        <p:blipFill rotWithShape="1"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54" l="69" r="401" t="36"/>
          <a:stretch/>
        </p:blipFill>
        <p:spPr>
          <a:xfrm>
            <a:off x="4343399" y="738107"/>
            <a:ext cx="529225" cy="1793637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BE1C9E5A-247A-77A5-3EA3-00FE8F6A6D9B}"/>
              </a:ext>
            </a:extLst>
          </p:cNvPr>
          <p:cNvGrpSpPr/>
          <p:nvPr/>
        </p:nvGrpSpPr>
        <p:grpSpPr>
          <a:xfrm>
            <a:off x="9918722" y="694831"/>
            <a:ext cx="1026456" cy="1816638"/>
            <a:chOff x="3966726" y="313152"/>
            <a:chExt cx="3829813" cy="677806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FA8831E-51A9-A2D8-ED55-4C9819FC69A8}"/>
                </a:ext>
              </a:extLst>
            </p:cNvPr>
            <p:cNvPicPr>
              <a:picLocks noChangeAspect="1"/>
            </p:cNvPicPr>
            <p:nvPr/>
          </p:nvPicPr>
          <p:blipFill>
            <a:blip cstate="hqprint"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966726" y="3651337"/>
              <a:ext cx="3026644" cy="2622463"/>
            </a:xfrm>
            <a:prstGeom prst="rect">
              <a:avLst/>
            </a:prstGeom>
          </p:spPr>
        </p:pic>
        <p:pic>
          <p:nvPicPr>
            <p:cNvPr id="9" name="Content Placeholder 6">
              <a:extLst>
                <a:ext uri="{FF2B5EF4-FFF2-40B4-BE49-F238E27FC236}">
                  <a16:creationId xmlns:a16="http://schemas.microsoft.com/office/drawing/2014/main" id="{395BCAAF-7925-0AC5-0545-59106184DA5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2" l="33" r="244" t="2"/>
            <a:stretch/>
          </p:blipFill>
          <p:spPr>
            <a:xfrm>
              <a:off x="5796624" y="313152"/>
              <a:ext cx="1999915" cy="6778066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DD801B11-DDA4-3AB4-B118-D11388CDB4F2}"/>
              </a:ext>
            </a:extLst>
          </p:cNvPr>
          <p:cNvPicPr>
            <a:picLocks noChangeAspect="1"/>
          </p:cNvPicPr>
          <p:nvPr/>
        </p:nvPicPr>
        <p:blipFill>
          <a:blip cstate="hqprint"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35034" y="1263575"/>
            <a:ext cx="1538616" cy="1333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3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71200-C7D2-32DC-6F86-96AF90A127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50C3B-375E-901A-2BA1-ABA7116FDA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Accessories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D1D23-390E-DDD1-3F18-43098B3CCD0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6FD9D-D9AA-15C8-2FF1-DD7D032E089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7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DB99A423-49F7-182C-D3B8-BA5348C6A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0152CED-74AB-3CA4-012B-39B9C905BF2F}"/>
              </a:ext>
            </a:extLst>
          </p:cNvPr>
          <p:cNvPicPr>
            <a:picLocks noChangeAspect="1"/>
          </p:cNvPicPr>
          <p:nvPr/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80586" y="1767268"/>
            <a:ext cx="853739" cy="611881"/>
          </a:xfrm>
          <a:prstGeom prst="rect">
            <a:avLst/>
          </a:prstGeom>
        </p:spPr>
      </p:pic>
      <p:graphicFrame>
        <p:nvGraphicFramePr>
          <p:cNvPr id="30" name="Tabella 17">
            <a:extLst>
              <a:ext uri="{FF2B5EF4-FFF2-40B4-BE49-F238E27FC236}">
                <a16:creationId xmlns:a16="http://schemas.microsoft.com/office/drawing/2014/main" id="{701B70FE-EC0D-B739-296E-EBD5D36CF9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485791"/>
              </p:ext>
            </p:extLst>
          </p:nvPr>
        </p:nvGraphicFramePr>
        <p:xfrm>
          <a:off x="479425" y="1412878"/>
          <a:ext cx="4921183" cy="4131142"/>
        </p:xfrm>
        <a:graphic>
          <a:graphicData uri="http://schemas.openxmlformats.org/drawingml/2006/table">
            <a:tbl>
              <a:tblPr bandRow="1" firstRow="1">
                <a:effectLst/>
                <a:tableStyleId>{2D5ABB26-0587-4C30-8999-92F81FD0307C}</a:tableStyleId>
              </a:tblPr>
              <a:tblGrid>
                <a:gridCol w="1332476">
                  <a:extLst>
                    <a:ext uri="{9D8B030D-6E8A-4147-A177-3AD203B41FA5}">
                      <a16:colId xmlns:a16="http://schemas.microsoft.com/office/drawing/2014/main" val="2264820808"/>
                    </a:ext>
                  </a:extLst>
                </a:gridCol>
                <a:gridCol w="2168501">
                  <a:extLst>
                    <a:ext uri="{9D8B030D-6E8A-4147-A177-3AD203B41FA5}">
                      <a16:colId xmlns:a16="http://schemas.microsoft.com/office/drawing/2014/main" val="1171133363"/>
                    </a:ext>
                  </a:extLst>
                </a:gridCol>
                <a:gridCol w="1420206">
                  <a:extLst>
                    <a:ext uri="{9D8B030D-6E8A-4147-A177-3AD203B41FA5}">
                      <a16:colId xmlns:a16="http://schemas.microsoft.com/office/drawing/2014/main" val="3798050745"/>
                    </a:ext>
                  </a:extLst>
                </a:gridCol>
              </a:tblGrid>
              <a:tr h="290662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Bold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 Name</a:t>
                      </a:r>
                    </a:p>
                  </a:txBody>
                  <a:tcPr marB="36000" marL="73152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Item no. </a:t>
                      </a:r>
                    </a:p>
                  </a:txBody>
                  <a:tcPr marB="36000" marL="73152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201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Crevice tool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128389446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86492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Combi brush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128389448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36573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Wall mount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128389456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61692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Sofa Brush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128389450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8401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en-US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Brush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128389451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86157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en-US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Hard floor roller VU200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128389496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8689"/>
                  </a:ext>
                </a:extLst>
              </a:tr>
            </a:tbl>
          </a:graphicData>
        </a:graphic>
      </p:graphicFrame>
      <p:graphicFrame>
        <p:nvGraphicFramePr>
          <p:cNvPr id="26" name="Tabella 17">
            <a:extLst>
              <a:ext uri="{FF2B5EF4-FFF2-40B4-BE49-F238E27FC236}">
                <a16:creationId xmlns:a16="http://schemas.microsoft.com/office/drawing/2014/main" id="{C7AE0F93-D5A2-9ABB-C7DA-F7DC3EA04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644808"/>
              </p:ext>
            </p:extLst>
          </p:nvPr>
        </p:nvGraphicFramePr>
        <p:xfrm>
          <a:off x="6791392" y="1412878"/>
          <a:ext cx="4921183" cy="4131142"/>
        </p:xfrm>
        <a:graphic>
          <a:graphicData uri="http://schemas.openxmlformats.org/drawingml/2006/table">
            <a:tbl>
              <a:tblPr bandRow="1" firstRow="1">
                <a:effectLst/>
                <a:tableStyleId>{2D5ABB26-0587-4C30-8999-92F81FD0307C}</a:tableStyleId>
              </a:tblPr>
              <a:tblGrid>
                <a:gridCol w="1332476">
                  <a:extLst>
                    <a:ext uri="{9D8B030D-6E8A-4147-A177-3AD203B41FA5}">
                      <a16:colId xmlns:a16="http://schemas.microsoft.com/office/drawing/2014/main" val="2264820808"/>
                    </a:ext>
                  </a:extLst>
                </a:gridCol>
                <a:gridCol w="2168501">
                  <a:extLst>
                    <a:ext uri="{9D8B030D-6E8A-4147-A177-3AD203B41FA5}">
                      <a16:colId xmlns:a16="http://schemas.microsoft.com/office/drawing/2014/main" val="1171133363"/>
                    </a:ext>
                  </a:extLst>
                </a:gridCol>
                <a:gridCol w="1420206">
                  <a:extLst>
                    <a:ext uri="{9D8B030D-6E8A-4147-A177-3AD203B41FA5}">
                      <a16:colId xmlns:a16="http://schemas.microsoft.com/office/drawing/2014/main" val="3798050745"/>
                    </a:ext>
                  </a:extLst>
                </a:gridCol>
              </a:tblGrid>
              <a:tr h="290662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Bold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 Name</a:t>
                      </a:r>
                    </a:p>
                  </a:txBody>
                  <a:tcPr marB="36000" marL="73152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Item no. </a:t>
                      </a:r>
                    </a:p>
                  </a:txBody>
                  <a:tcPr marB="36000" marL="73152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201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023967" eaLnBrk="1" fontAlgn="b" hangingPunct="1" latinLnBrk="0" marL="0" rtl="0"/>
                      <a:r>
                        <a:rPr b="0" baseline="0" i="0" kern="1200" lang="da-DK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Carpet roller VU200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128389497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86492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Flexible hose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128389452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36573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Active brush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128389454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61692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HEPA 14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128389457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8401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en-US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Hook and brackets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128389500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86157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en-US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</a:t>
                      </a:r>
                      <a:endParaRPr b="0" baseline="0" cap="none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charset="0" panose="02000000000000000000" pitchFamily="2" typeface="Roboto Bold"/>
                          <a:cs typeface="+mn-cs"/>
                        </a:rPr>
                        <a:t>128390174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8689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9C10A42B-8BC2-63AF-005D-A2CB93289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Accessories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6B3E61-F1CE-8ED3-6A79-77D2293774FD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13FE4-8D99-2E57-E9CC-C2E75D2F78FA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80D44C-FB4B-1832-2B4D-7AB7EBE96FA0}"/>
              </a:ext>
            </a:extLst>
          </p:cNvPr>
          <p:cNvPicPr>
            <a:picLocks noChangeAspect="1"/>
          </p:cNvPicPr>
          <p:nvPr/>
        </p:nvPicPr>
        <p:blipFill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2269" y="1744866"/>
            <a:ext cx="395386" cy="57991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DA2AAAC-C616-A9DD-E74C-6B55BBB0E9E7}"/>
              </a:ext>
            </a:extLst>
          </p:cNvPr>
          <p:cNvPicPr>
            <a:picLocks noChangeAspect="1"/>
          </p:cNvPicPr>
          <p:nvPr/>
        </p:nvPicPr>
        <p:blipFill>
          <a:blip cstate="hqprint"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2452" y="2379475"/>
            <a:ext cx="415307" cy="55510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6F66F65-5C8A-6A80-21C6-E069B5171751}"/>
              </a:ext>
            </a:extLst>
          </p:cNvPr>
          <p:cNvPicPr>
            <a:picLocks noChangeAspect="1"/>
          </p:cNvPicPr>
          <p:nvPr/>
        </p:nvPicPr>
        <p:blipFill>
          <a:blip cstate="hqprint"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7069" y="2787703"/>
            <a:ext cx="908601" cy="100052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6B52F21-CD9C-1821-7A71-031649103F5D}"/>
              </a:ext>
            </a:extLst>
          </p:cNvPr>
          <p:cNvPicPr>
            <a:picLocks noChangeAspect="1"/>
          </p:cNvPicPr>
          <p:nvPr/>
        </p:nvPicPr>
        <p:blipFill>
          <a:blip cstate="hqprint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6569" y="3696261"/>
            <a:ext cx="497556" cy="51528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5EFE762-0BDC-E772-AC3D-0E84AB991414}"/>
              </a:ext>
            </a:extLst>
          </p:cNvPr>
          <p:cNvPicPr>
            <a:picLocks noChangeAspect="1"/>
          </p:cNvPicPr>
          <p:nvPr/>
        </p:nvPicPr>
        <p:blipFill>
          <a:blip cstate="hqprint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0057" y="4329741"/>
            <a:ext cx="580435" cy="53688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88A70AA-2F17-75BC-ED78-6B914FAC31BA}"/>
              </a:ext>
            </a:extLst>
          </p:cNvPr>
          <p:cNvPicPr>
            <a:picLocks noChangeAspect="1"/>
          </p:cNvPicPr>
          <p:nvPr/>
        </p:nvPicPr>
        <p:blipFill>
          <a:blip cstate="hqprint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0137" y="5003511"/>
            <a:ext cx="740563" cy="5946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A5BAF08-9793-5744-464B-DE5018C3768F}"/>
              </a:ext>
            </a:extLst>
          </p:cNvPr>
          <p:cNvPicPr>
            <a:picLocks noChangeAspect="1"/>
          </p:cNvPicPr>
          <p:nvPr/>
        </p:nvPicPr>
        <p:blipFill>
          <a:blip cstate="hqprint"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23076" y="3097265"/>
            <a:ext cx="561644" cy="45727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D3B25AA5-DA64-1795-5A8C-5EDB8DB72F65}"/>
              </a:ext>
            </a:extLst>
          </p:cNvPr>
          <p:cNvPicPr>
            <a:picLocks noChangeAspect="1"/>
          </p:cNvPicPr>
          <p:nvPr/>
        </p:nvPicPr>
        <p:blipFill>
          <a:blip cstate="hqprint"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06664" y="2398445"/>
            <a:ext cx="260072" cy="548540"/>
          </a:xfrm>
          <a:prstGeom prst="rect">
            <a:avLst/>
          </a:prstGeom>
        </p:spPr>
      </p:pic>
      <p:pic>
        <p:nvPicPr>
          <p:cNvPr descr="A black round object with white paper&#10;&#10;Description automatically generated" id="35" name="Picture 34">
            <a:extLst>
              <a:ext uri="{FF2B5EF4-FFF2-40B4-BE49-F238E27FC236}">
                <a16:creationId xmlns:a16="http://schemas.microsoft.com/office/drawing/2014/main" id="{BB9F2E5B-4751-3ABF-254D-95D7461CD3ED}"/>
              </a:ext>
            </a:extLst>
          </p:cNvPr>
          <p:cNvPicPr>
            <a:picLocks noChangeAspect="1"/>
          </p:cNvPicPr>
          <p:nvPr/>
        </p:nvPicPr>
        <p:blipFill>
          <a:blip cstate="hqprint"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96561" y="3682614"/>
            <a:ext cx="538053" cy="499086"/>
          </a:xfrm>
          <a:prstGeom prst="rect">
            <a:avLst/>
          </a:prstGeom>
        </p:spPr>
      </p:pic>
      <p:pic>
        <p:nvPicPr>
          <p:cNvPr descr="A black metal bracket with screws&#10;&#10;Description automatically generated" id="25" name="Picture 24">
            <a:extLst>
              <a:ext uri="{FF2B5EF4-FFF2-40B4-BE49-F238E27FC236}">
                <a16:creationId xmlns:a16="http://schemas.microsoft.com/office/drawing/2014/main" id="{D9E35401-3067-5E8D-B370-40BC0C6C0B79}"/>
              </a:ext>
            </a:extLst>
          </p:cNvPr>
          <p:cNvPicPr>
            <a:picLocks noChangeAspect="1"/>
          </p:cNvPicPr>
          <p:nvPr/>
        </p:nvPicPr>
        <p:blipFill>
          <a:blip cstate="hqprint"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9189" y="4290164"/>
            <a:ext cx="639527" cy="586732"/>
          </a:xfrm>
          <a:prstGeom prst="rect">
            <a:avLst/>
          </a:prstGeom>
        </p:spPr>
      </p:pic>
      <p:pic>
        <p:nvPicPr>
          <p:cNvPr id="2" name="Content Placeholder 6">
            <a:extLst>
              <a:ext uri="{FF2B5EF4-FFF2-40B4-BE49-F238E27FC236}">
                <a16:creationId xmlns:a16="http://schemas.microsoft.com/office/drawing/2014/main" id="{4E7C18BF-97C5-B13C-AFB7-F512532290E0}"/>
              </a:ext>
            </a:extLst>
          </p:cNvPr>
          <p:cNvPicPr>
            <a:picLocks noChangeAspect="1" noGrp="1"/>
          </p:cNvPicPr>
          <p:nvPr>
            <p:ph idx="13" sz="quarter"/>
          </p:nvPr>
        </p:nvPicPr>
        <p:blipFill rotWithShape="1">
          <a:blip cstate="hqprint"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16" l="518" r="606" t="34"/>
          <a:stretch/>
        </p:blipFill>
        <p:spPr>
          <a:xfrm>
            <a:off x="7268226" y="4891413"/>
            <a:ext cx="200017" cy="677892"/>
          </a:xfrm>
        </p:spPr>
      </p:pic>
    </p:spTree>
    <p:extLst>
      <p:ext uri="{BB962C8B-B14F-4D97-AF65-F5344CB8AC3E}">
        <p14:creationId xmlns:p14="http://schemas.microsoft.com/office/powerpoint/2010/main" val="426929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8AF37-38D1-EB30-A280-F765B213EF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81215-9C4D-64D6-6DC1-59CA223092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Value proposition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EAEA93-6DA4-DFF6-C7AA-03126F15A19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845A43-2AB7-DE21-6E43-DFD21339082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03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0C7FB-1781-8B03-995E-98AC4E61D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6986EFFE-A7D4-323E-3AC9-978A54A074F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4" imgW="347" imgH="348" progId="TCLayout.ActiveDocument.1">
                  <p:embed/>
                </p:oleObj>
              </mc:Choice>
              <mc:Fallback>
                <p:oleObj name="Diapositiva think-cell" r:id="rId4" imgW="347" imgH="348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59D25CE-0F38-997C-A04E-01A3567652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FBB159-6E53-E9A2-DED0-DF5C0B2AFF6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9425" y="2236154"/>
            <a:ext cx="4876346" cy="2651760"/>
          </a:xfrm>
        </p:spPr>
        <p:txBody>
          <a:bodyPr wrap="square" bIns="2194560">
            <a:spAutoFit/>
          </a:bodyPr>
          <a:lstStyle/>
          <a:p>
            <a:pPr marL="0" indent="0">
              <a:buNone/>
            </a:pPr>
            <a:r>
              <a:rPr lang="en-US" sz="2000"/>
              <a:t>The VU200 </a:t>
            </a:r>
            <a:r>
              <a:rPr lang="en-US" sz="2000">
                <a:latin typeface="+mj-lt"/>
              </a:rPr>
              <a:t>cordless stick vacuum </a:t>
            </a:r>
            <a:r>
              <a:rPr lang="en-US" sz="2000"/>
              <a:t>allows professional cleaners to </a:t>
            </a:r>
            <a:r>
              <a:rPr lang="en-US" sz="2000">
                <a:latin typeface="+mj-lt"/>
              </a:rPr>
              <a:t>comfortably and quickly spot clean without interrupting their workflow.</a:t>
            </a:r>
          </a:p>
          <a:p>
            <a:pPr marL="0" indent="0">
              <a:buNone/>
            </a:pPr>
            <a:endParaRPr lang="en-US" sz="2000" u="sng">
              <a:latin typeface="+mj-lt"/>
            </a:endParaRPr>
          </a:p>
          <a:p>
            <a:pPr marL="0" indent="0">
              <a:buNone/>
            </a:pPr>
            <a:r>
              <a:rPr lang="en-US" sz="2000">
                <a:latin typeface="+mj-lt"/>
              </a:rPr>
              <a:t>Certified for professional use </a:t>
            </a:r>
            <a:r>
              <a:rPr lang="en-US" sz="2000"/>
              <a:t>and </a:t>
            </a:r>
            <a:r>
              <a:rPr lang="en-US" sz="2000">
                <a:latin typeface="+mj-lt"/>
              </a:rPr>
              <a:t>always within reach</a:t>
            </a:r>
            <a:r>
              <a:rPr lang="en-US" sz="2000"/>
              <a:t>, it provides advanced filtration, is powerful, and easy to use.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175542E-47D7-0FED-BFB3-F822AF9E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Value </a:t>
            </a:r>
            <a:r>
              <a:rPr lang="it-IT" err="1"/>
              <a:t>proposition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43053-F25A-78CF-8657-D9628F0CD3D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CDEDB-E20F-E4AA-B6C9-2B6C04E4404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9DEC460-9A6B-A2CE-FE7A-9EC55BE1F5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9513500-CC14-E71D-FA2D-61B9860195A0}"/>
              </a:ext>
            </a:extLst>
          </p:cNvPr>
          <p:cNvSpPr/>
          <p:nvPr/>
        </p:nvSpPr>
        <p:spPr>
          <a:xfrm>
            <a:off x="6607055" y="0"/>
            <a:ext cx="5584945" cy="6273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2" name="Content Placeholder 1">
            <a:extLst>
              <a:ext uri="{FF2B5EF4-FFF2-40B4-BE49-F238E27FC236}">
                <a16:creationId xmlns:a16="http://schemas.microsoft.com/office/drawing/2014/main" id="{CB5AFBCF-1FA6-C6C1-3AC2-C4738C9C80DE}"/>
              </a:ext>
            </a:extLst>
          </p:cNvPr>
          <p:cNvSpPr txBox="1">
            <a:spLocks/>
          </p:cNvSpPr>
          <p:nvPr/>
        </p:nvSpPr>
        <p:spPr>
          <a:xfrm>
            <a:off x="7094293" y="1638013"/>
            <a:ext cx="4242892" cy="6057043"/>
          </a:xfrm>
          <a:prstGeom prst="rect">
            <a:avLst/>
          </a:prstGeom>
        </p:spPr>
        <p:txBody>
          <a:bodyPr vert="horz" wrap="square" lIns="0" tIns="0" rIns="0" bIns="2194560" rtlCol="0">
            <a:sp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chemeClr val="accent3"/>
                </a:solidFill>
                <a:latin typeface="+mj-lt"/>
              </a:rPr>
              <a:t>Cordless stick vacuum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100"/>
              <a:t>Definition of the category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/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chemeClr val="accent3"/>
                </a:solidFill>
                <a:latin typeface="+mj-lt"/>
              </a:rPr>
              <a:t>Comfortably and quickly </a:t>
            </a:r>
          </a:p>
          <a:p>
            <a:pPr marL="0" indent="0">
              <a:buNone/>
            </a:pPr>
            <a:r>
              <a:rPr lang="en-US" sz="1100"/>
              <a:t>Focus on the customer benefits</a:t>
            </a:r>
          </a:p>
          <a:p>
            <a:pPr marL="0" indent="0">
              <a:buNone/>
            </a:pPr>
            <a:endParaRPr lang="en-US"/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chemeClr val="accent3"/>
                </a:solidFill>
                <a:latin typeface="+mj-lt"/>
              </a:rPr>
              <a:t>Spot clean without interrupting their workflow</a:t>
            </a:r>
          </a:p>
          <a:p>
            <a:pPr marL="0" indent="0">
              <a:buNone/>
            </a:pPr>
            <a:r>
              <a:rPr lang="en-US" sz="1100"/>
              <a:t>Clear definition of the application;</a:t>
            </a:r>
          </a:p>
          <a:p>
            <a:pPr marL="0" indent="0">
              <a:buNone/>
            </a:pPr>
            <a:r>
              <a:rPr lang="en-US" sz="1100"/>
              <a:t>Focusing on the value of efficiency: Using the VU200 allows to avoid any stop to the cleaning flow as you don’t need to plug a machine, just take it and use it.</a:t>
            </a:r>
          </a:p>
          <a:p>
            <a:pPr marL="0" indent="0">
              <a:buNone/>
            </a:pPr>
            <a:endParaRPr lang="en-US" u="sng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chemeClr val="accent3"/>
                </a:solidFill>
                <a:latin typeface="+mj-lt"/>
              </a:rPr>
              <a:t>Certified for professional use </a:t>
            </a:r>
          </a:p>
          <a:p>
            <a:pPr marL="0" indent="0">
              <a:buNone/>
            </a:pPr>
            <a:r>
              <a:rPr lang="en-US" sz="1100"/>
              <a:t>Differentiator compared to consumer version</a:t>
            </a:r>
          </a:p>
          <a:p>
            <a:pPr marL="0" indent="0">
              <a:buNone/>
            </a:pPr>
            <a:endParaRPr lang="en-US"/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chemeClr val="accent3"/>
                </a:solidFill>
                <a:latin typeface="+mj-lt"/>
              </a:rPr>
              <a:t>Always within reach</a:t>
            </a:r>
          </a:p>
          <a:p>
            <a:pPr marL="0" indent="0">
              <a:buNone/>
            </a:pPr>
            <a:r>
              <a:rPr lang="en-US" sz="1100"/>
              <a:t>Focus on main product features</a:t>
            </a:r>
          </a:p>
        </p:txBody>
      </p:sp>
    </p:spTree>
    <p:extLst>
      <p:ext uri="{BB962C8B-B14F-4D97-AF65-F5344CB8AC3E}">
        <p14:creationId xmlns:p14="http://schemas.microsoft.com/office/powerpoint/2010/main" val="157517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49080-E5F5-6955-F750-3E7D14B985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021FB-183B-31FC-0A3F-8CCC8DFDF7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Primary areas of applications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17E9F6-3C7F-0151-2A25-86C727D4D08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718A95-10DF-D576-3447-136CD6FC81F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7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478256B-B963-85FF-C3EC-5DD641035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product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3F844-C426-7790-6B11-D44D4BEB3971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C8AB8B-5BDD-ABF8-0A08-CA041B4C0142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FE912-C082-2F24-2A30-9C39B323451D}"/>
              </a:ext>
            </a:extLst>
          </p:cNvPr>
          <p:cNvSpPr txBox="1"/>
          <p:nvPr/>
        </p:nvSpPr>
        <p:spPr>
          <a:xfrm>
            <a:off x="480154" y="1412875"/>
            <a:ext cx="4083537" cy="2017732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marL="0">
              <a:lnSpc>
                <a:spcPct val="120000"/>
              </a:lnSpc>
              <a:spcAft>
                <a:spcPts val="1200"/>
              </a:spcAft>
              <a:buFont charset="0" panose="020B0604020202020204" pitchFamily="34" typeface="Arial"/>
              <a:buNone/>
            </a:pPr>
            <a:r>
              <a:rPr lang="en-US" sz="1800">
                <a:latin typeface="+mj-lt"/>
              </a:rPr>
              <a:t>Easy spot cleaning for professionals</a:t>
            </a:r>
          </a:p>
          <a:p>
            <a:pPr indent="-171450" marL="171450">
              <a:lnSpc>
                <a:spcPct val="120000"/>
              </a:lnSpc>
              <a:buFont charset="0" panose="020B0604020202020204" pitchFamily="34" typeface="Arial"/>
              <a:buChar char="•"/>
            </a:pPr>
            <a:r>
              <a:rPr lang="en-US" sz="1400"/>
              <a:t>Streamline your cleaning processes with the VU200: a powerful, versatile stick vacuum </a:t>
            </a:r>
            <a:br>
              <a:rPr lang="en-US" sz="1400"/>
            </a:br>
            <a:r>
              <a:rPr lang="en-US" sz="1400"/>
              <a:t>cleaner certified for professional use </a:t>
            </a:r>
          </a:p>
          <a:p>
            <a:pPr indent="-171450" marL="171450">
              <a:lnSpc>
                <a:spcPct val="120000"/>
              </a:lnSpc>
              <a:buFont charset="0" panose="020B0604020202020204" pitchFamily="34" typeface="Arial"/>
              <a:buChar char="•"/>
            </a:pPr>
            <a:r>
              <a:rPr lang="en-US" sz="1400"/>
              <a:t>Equipped with a lithium-ion battery and specifically designed for easy spot cleaning, </a:t>
            </a:r>
            <a:br>
              <a:rPr lang="en-US" sz="1400"/>
            </a:br>
            <a:r>
              <a:rPr lang="en-US" sz="1400"/>
              <a:t>the VU200 is light, comfortable and convenient</a:t>
            </a:r>
          </a:p>
        </p:txBody>
      </p:sp>
      <p:pic>
        <p:nvPicPr>
          <p:cNvPr descr="A vacuum cleaner on a black background&#10;&#10;Description automatically generated" id="2" name="Picture Placeholder 7">
            <a:extLst>
              <a:ext uri="{FF2B5EF4-FFF2-40B4-BE49-F238E27FC236}">
                <a16:creationId xmlns:a16="http://schemas.microsoft.com/office/drawing/2014/main" id="{A0120DD2-D2E1-F6D5-E0A9-74F47BA5D3C3}"/>
              </a:ext>
            </a:extLst>
          </p:cNvPr>
          <p:cNvPicPr>
            <a:picLocks noChangeAspect="1"/>
          </p:cNvPicPr>
          <p:nvPr/>
        </p:nvPicPr>
        <p:blipFill rotWithShape="1"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" r="14" t="37"/>
          <a:stretch/>
        </p:blipFill>
        <p:spPr>
          <a:xfrm>
            <a:off x="6605016" y="0"/>
            <a:ext cx="5586984" cy="627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531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931B90-BDED-2EC2-BD6A-CA79E400191B}"/>
              </a:ext>
            </a:extLst>
          </p:cNvPr>
          <p:cNvSpPr txBox="1">
            <a:spLocks/>
          </p:cNvSpPr>
          <p:nvPr/>
        </p:nvSpPr>
        <p:spPr>
          <a:xfrm>
            <a:off x="8129488" y="4307838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Public administration and offices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367258-2D22-BD88-0C0C-A09375124877}"/>
              </a:ext>
            </a:extLst>
          </p:cNvPr>
          <p:cNvSpPr>
            <a:spLocks noGrp="1"/>
          </p:cNvSpPr>
          <p:nvPr>
            <p:ph idx="19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7F9A4F-2F2C-3B77-3B82-1BE269B42CAC}"/>
              </a:ext>
            </a:extLst>
          </p:cNvPr>
          <p:cNvSpPr>
            <a:spLocks noGrp="1"/>
          </p:cNvSpPr>
          <p:nvPr>
            <p:ph idx="20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6" name="Content Placeholder 1">
            <a:extLst>
              <a:ext uri="{FF2B5EF4-FFF2-40B4-BE49-F238E27FC236}">
                <a16:creationId xmlns:a16="http://schemas.microsoft.com/office/drawing/2014/main" id="{65531487-FB54-E59F-89DD-CEDDF3C76B1E}"/>
              </a:ext>
            </a:extLst>
          </p:cNvPr>
          <p:cNvSpPr txBox="1">
            <a:spLocks/>
          </p:cNvSpPr>
          <p:nvPr/>
        </p:nvSpPr>
        <p:spPr>
          <a:xfrm>
            <a:off x="485774" y="1700662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Contract cleaners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04A75E69-3F2C-A092-50EF-178FCA9525BA}"/>
              </a:ext>
            </a:extLst>
          </p:cNvPr>
          <p:cNvSpPr>
            <a:spLocks noGrp="1"/>
          </p:cNvSpPr>
          <p:nvPr>
            <p:ph idx="14" sz="quarter" type="body"/>
          </p:nvPr>
        </p:nvSpPr>
        <p:spPr>
          <a:xfrm>
            <a:off x="475521" y="873877"/>
            <a:ext cx="11235102" cy="376456"/>
          </a:xfrm>
        </p:spPr>
        <p:txBody>
          <a:bodyPr/>
          <a:lstStyle/>
          <a:p>
            <a:r>
              <a:rPr lang="da-DK"/>
              <a:t>Primary customers | CC&amp;I</a:t>
            </a:r>
          </a:p>
        </p:txBody>
      </p:sp>
      <p:sp>
        <p:nvSpPr>
          <p:cNvPr id="28" name="Title 12">
            <a:extLst>
              <a:ext uri="{FF2B5EF4-FFF2-40B4-BE49-F238E27FC236}">
                <a16:creationId xmlns:a16="http://schemas.microsoft.com/office/drawing/2014/main" id="{0EA9AF8E-35DE-47CE-E504-52AC68CAC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494490"/>
            <a:ext cx="11233150" cy="388013"/>
          </a:xfrm>
        </p:spPr>
        <p:txBody>
          <a:bodyPr vert="horz"/>
          <a:lstStyle/>
          <a:p>
            <a:r>
              <a:rPr lang="en-US"/>
              <a:t>Target segments </a:t>
            </a:r>
          </a:p>
        </p:txBody>
      </p:sp>
      <p:sp>
        <p:nvSpPr>
          <p:cNvPr id="29" name="Content Placeholder 1">
            <a:extLst>
              <a:ext uri="{FF2B5EF4-FFF2-40B4-BE49-F238E27FC236}">
                <a16:creationId xmlns:a16="http://schemas.microsoft.com/office/drawing/2014/main" id="{8B77A281-0965-AB65-06F4-FB1E483F6B70}"/>
              </a:ext>
            </a:extLst>
          </p:cNvPr>
          <p:cNvSpPr txBox="1">
            <a:spLocks/>
          </p:cNvSpPr>
          <p:nvPr/>
        </p:nvSpPr>
        <p:spPr>
          <a:xfrm>
            <a:off x="4328885" y="1709608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Institutions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85CE48DB-D73F-3F08-CBDA-8272E2CF4068}"/>
              </a:ext>
            </a:extLst>
          </p:cNvPr>
          <p:cNvSpPr txBox="1">
            <a:spLocks/>
          </p:cNvSpPr>
          <p:nvPr/>
        </p:nvSpPr>
        <p:spPr>
          <a:xfrm>
            <a:off x="8129488" y="1709608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Hospitality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A8C78734-C080-31D3-5CDF-31799C23899D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" t="29"/>
          <a:stretch/>
        </p:blipFill>
        <p:spPr>
          <a:xfrm>
            <a:off x="485774" y="1412875"/>
            <a:ext cx="3474720" cy="1697858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91A453B-37E5-A5A7-6C41-6EB816244FD0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58" t="129"/>
          <a:stretch/>
        </p:blipFill>
        <p:spPr>
          <a:xfrm>
            <a:off x="4328885" y="1423649"/>
            <a:ext cx="3474720" cy="168708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5D304B9-1BA0-FF78-7EDC-6CFB55CFE59A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4" t="43"/>
          <a:stretch/>
        </p:blipFill>
        <p:spPr>
          <a:xfrm>
            <a:off x="8129488" y="4021878"/>
            <a:ext cx="3474720" cy="1687084"/>
          </a:xfrm>
          <a:prstGeom prst="rect">
            <a:avLst/>
          </a:prstGeom>
        </p:spPr>
      </p:pic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4F0CEB8A-FBCD-263B-C3C1-CA46D526FC46}"/>
              </a:ext>
            </a:extLst>
          </p:cNvPr>
          <p:cNvSpPr txBox="1">
            <a:spLocks/>
          </p:cNvSpPr>
          <p:nvPr/>
        </p:nvSpPr>
        <p:spPr>
          <a:xfrm>
            <a:off x="485774" y="4307840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Education</a:t>
            </a:r>
          </a:p>
        </p:txBody>
      </p:sp>
      <p:sp>
        <p:nvSpPr>
          <p:cNvPr id="37" name="Content Placeholder 1">
            <a:extLst>
              <a:ext uri="{FF2B5EF4-FFF2-40B4-BE49-F238E27FC236}">
                <a16:creationId xmlns:a16="http://schemas.microsoft.com/office/drawing/2014/main" id="{0272F387-A5C9-0F13-2592-28A8BB34C431}"/>
              </a:ext>
            </a:extLst>
          </p:cNvPr>
          <p:cNvSpPr txBox="1">
            <a:spLocks/>
          </p:cNvSpPr>
          <p:nvPr/>
        </p:nvSpPr>
        <p:spPr>
          <a:xfrm>
            <a:off x="4328885" y="4307840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Retail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4A7DB9A5-C964-2893-B959-3C0681C7E39D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" r="5"/>
          <a:stretch/>
        </p:blipFill>
        <p:spPr>
          <a:xfrm>
            <a:off x="485774" y="4021881"/>
            <a:ext cx="3474720" cy="1687084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C7793F9-41D5-AFAC-D0B7-3EB2019965C4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09" t="68"/>
          <a:stretch/>
        </p:blipFill>
        <p:spPr>
          <a:xfrm>
            <a:off x="4328885" y="4021878"/>
            <a:ext cx="3474720" cy="168708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EDBDFA1-4866-757C-C048-E29E17ED3D06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45" t="25"/>
          <a:stretch/>
        </p:blipFill>
        <p:spPr>
          <a:xfrm>
            <a:off x="8129488" y="1422468"/>
            <a:ext cx="3474720" cy="169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24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9B7AB-1669-7DA2-187C-F79F92305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566A046-E889-899A-54F9-72915CA71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Cleaning tasks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22002C-03AF-1317-5947-10CAD4EBEE0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5FF172-5DC1-A44A-EEEC-0E397FAE4A1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12" name="Table 6">
            <a:extLst>
              <a:ext uri="{FF2B5EF4-FFF2-40B4-BE49-F238E27FC236}">
                <a16:creationId xmlns:a16="http://schemas.microsoft.com/office/drawing/2014/main" id="{8CF62ED9-219E-EDA2-F708-73AD79D37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046666"/>
              </p:ext>
            </p:extLst>
          </p:nvPr>
        </p:nvGraphicFramePr>
        <p:xfrm>
          <a:off x="475522" y="1412875"/>
          <a:ext cx="11237054" cy="356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9267">
                  <a:extLst>
                    <a:ext uri="{9D8B030D-6E8A-4147-A177-3AD203B41FA5}">
                      <a16:colId xmlns:a16="http://schemas.microsoft.com/office/drawing/2014/main" val="566453283"/>
                    </a:ext>
                  </a:extLst>
                </a:gridCol>
                <a:gridCol w="1816274">
                  <a:extLst>
                    <a:ext uri="{9D8B030D-6E8A-4147-A177-3AD203B41FA5}">
                      <a16:colId xmlns:a16="http://schemas.microsoft.com/office/drawing/2014/main" val="361268256"/>
                    </a:ext>
                  </a:extLst>
                </a:gridCol>
                <a:gridCol w="1860115">
                  <a:extLst>
                    <a:ext uri="{9D8B030D-6E8A-4147-A177-3AD203B41FA5}">
                      <a16:colId xmlns:a16="http://schemas.microsoft.com/office/drawing/2014/main" val="1098600469"/>
                    </a:ext>
                  </a:extLst>
                </a:gridCol>
                <a:gridCol w="1847589">
                  <a:extLst>
                    <a:ext uri="{9D8B030D-6E8A-4147-A177-3AD203B41FA5}">
                      <a16:colId xmlns:a16="http://schemas.microsoft.com/office/drawing/2014/main" val="146509780"/>
                    </a:ext>
                  </a:extLst>
                </a:gridCol>
                <a:gridCol w="1979112">
                  <a:extLst>
                    <a:ext uri="{9D8B030D-6E8A-4147-A177-3AD203B41FA5}">
                      <a16:colId xmlns:a16="http://schemas.microsoft.com/office/drawing/2014/main" val="3172478151"/>
                    </a:ext>
                  </a:extLst>
                </a:gridCol>
                <a:gridCol w="1904697">
                  <a:extLst>
                    <a:ext uri="{9D8B030D-6E8A-4147-A177-3AD203B41FA5}">
                      <a16:colId xmlns:a16="http://schemas.microsoft.com/office/drawing/2014/main" val="1699252910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l"/>
                      <a:endParaRPr lang="it-IT" sz="1100" baseline="0" dirty="0">
                        <a:effectLst/>
                        <a:latin typeface="Roboto Bold" panose="02000000000000000000" pitchFamily="2" charset="0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>
                          <a:effectLst/>
                          <a:latin typeface="Roboto Bold" panose="02000000000000000000" pitchFamily="2" charset="0"/>
                        </a:rPr>
                        <a:t>Dusting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>
                          <a:effectLst/>
                          <a:latin typeface="Roboto Bold" panose="02000000000000000000" pitchFamily="2" charset="0"/>
                          <a:ea typeface="Calibri" panose="020F0502020204030204" pitchFamily="34" charset="0"/>
                        </a:rPr>
                        <a:t>Furniture cleaning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>
                          <a:effectLst/>
                          <a:latin typeface="Roboto Bold" panose="02000000000000000000" pitchFamily="2" charset="0"/>
                          <a:ea typeface="Calibri" panose="020F0502020204030204" pitchFamily="34" charset="0"/>
                        </a:rPr>
                        <a:t>Spot cleaning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>
                          <a:effectLst/>
                          <a:latin typeface="Roboto Bold" panose="02000000000000000000" pitchFamily="2" charset="0"/>
                          <a:ea typeface="Calibri" panose="020F0502020204030204" pitchFamily="34" charset="0"/>
                        </a:rPr>
                        <a:t>Daily cleaning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>
                          <a:effectLst/>
                          <a:latin typeface="Roboto Bold" panose="02000000000000000000" pitchFamily="2" charset="0"/>
                          <a:ea typeface="Calibri" panose="020F0502020204030204" pitchFamily="34" charset="0"/>
                        </a:rPr>
                        <a:t>Deep cleaning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679006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Flexible hose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34449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Combi brush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8059517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Brush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440448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Crevice tool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295597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Sofa Brush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868336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Active brush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94883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Hard floor roller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844118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Carpet roller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3760434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5D33201D-1C0F-6755-9E33-D0BA84EF92EF}"/>
              </a:ext>
            </a:extLst>
          </p:cNvPr>
          <p:cNvSpPr>
            <a:spLocks noChangeAspect="1"/>
          </p:cNvSpPr>
          <p:nvPr/>
        </p:nvSpPr>
        <p:spPr>
          <a:xfrm>
            <a:off x="4899775" y="3057709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62B1F3-4361-93D9-BFA5-7AF717E0516A}"/>
              </a:ext>
            </a:extLst>
          </p:cNvPr>
          <p:cNvSpPr>
            <a:spLocks noChangeAspect="1"/>
          </p:cNvSpPr>
          <p:nvPr/>
        </p:nvSpPr>
        <p:spPr>
          <a:xfrm>
            <a:off x="3046111" y="226432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0FCD46B-C81D-9904-3DD2-3C44BA299575}"/>
              </a:ext>
            </a:extLst>
          </p:cNvPr>
          <p:cNvSpPr>
            <a:spLocks noChangeAspect="1"/>
          </p:cNvSpPr>
          <p:nvPr/>
        </p:nvSpPr>
        <p:spPr>
          <a:xfrm>
            <a:off x="4899775" y="3454675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33A3F40-905C-FC06-01E4-8C7B614CCDF8}"/>
              </a:ext>
            </a:extLst>
          </p:cNvPr>
          <p:cNvSpPr>
            <a:spLocks noChangeAspect="1"/>
          </p:cNvSpPr>
          <p:nvPr/>
        </p:nvSpPr>
        <p:spPr>
          <a:xfrm>
            <a:off x="3046111" y="266183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2347797-5B09-8371-D147-BB6BD00AC46D}"/>
              </a:ext>
            </a:extLst>
          </p:cNvPr>
          <p:cNvSpPr>
            <a:spLocks noChangeAspect="1"/>
          </p:cNvSpPr>
          <p:nvPr/>
        </p:nvSpPr>
        <p:spPr>
          <a:xfrm>
            <a:off x="6746217" y="425220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5EFBB2B-8396-D237-3AAA-E408A2BEA31D}"/>
              </a:ext>
            </a:extLst>
          </p:cNvPr>
          <p:cNvSpPr>
            <a:spLocks noChangeAspect="1"/>
          </p:cNvSpPr>
          <p:nvPr/>
        </p:nvSpPr>
        <p:spPr>
          <a:xfrm>
            <a:off x="6746217" y="4649765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91785E6-4802-BBF2-4876-B6DB322A522B}"/>
              </a:ext>
            </a:extLst>
          </p:cNvPr>
          <p:cNvSpPr>
            <a:spLocks noChangeAspect="1"/>
          </p:cNvSpPr>
          <p:nvPr/>
        </p:nvSpPr>
        <p:spPr>
          <a:xfrm>
            <a:off x="4899775" y="186681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CCBA328-1A72-0660-4459-9E08937DD89F}"/>
              </a:ext>
            </a:extLst>
          </p:cNvPr>
          <p:cNvSpPr>
            <a:spLocks noChangeAspect="1"/>
          </p:cNvSpPr>
          <p:nvPr/>
        </p:nvSpPr>
        <p:spPr>
          <a:xfrm>
            <a:off x="3046111" y="186681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A5DBF40-1C41-62AA-6991-80CB0D2D2857}"/>
              </a:ext>
            </a:extLst>
          </p:cNvPr>
          <p:cNvSpPr>
            <a:spLocks noChangeAspect="1"/>
          </p:cNvSpPr>
          <p:nvPr/>
        </p:nvSpPr>
        <p:spPr>
          <a:xfrm>
            <a:off x="4899775" y="385164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AC6AD71-3FE9-9952-5369-E58F71EE874B}"/>
              </a:ext>
            </a:extLst>
          </p:cNvPr>
          <p:cNvGrpSpPr/>
          <p:nvPr/>
        </p:nvGrpSpPr>
        <p:grpSpPr>
          <a:xfrm>
            <a:off x="8650392" y="4252201"/>
            <a:ext cx="274320" cy="274320"/>
            <a:chOff x="2785824" y="4061651"/>
            <a:chExt cx="274320" cy="27432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83380D7-24F3-518F-98AF-C4D53B85FB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8" name="Partial Circle 17">
              <a:extLst>
                <a:ext uri="{FF2B5EF4-FFF2-40B4-BE49-F238E27FC236}">
                  <a16:creationId xmlns:a16="http://schemas.microsoft.com/office/drawing/2014/main" id="{702B0E8D-B809-F0C9-A5B9-9F89330285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pie">
              <a:avLst>
                <a:gd name="adj1" fmla="val 5420215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835C78-85F5-7B30-623C-9DEB8561BBE7}"/>
              </a:ext>
            </a:extLst>
          </p:cNvPr>
          <p:cNvGrpSpPr/>
          <p:nvPr/>
        </p:nvGrpSpPr>
        <p:grpSpPr>
          <a:xfrm>
            <a:off x="8650392" y="4649765"/>
            <a:ext cx="274320" cy="274320"/>
            <a:chOff x="2785824" y="4061651"/>
            <a:chExt cx="274320" cy="27432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4C9BEFF-53C6-1126-B362-3B37726AD9E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Partial Circle 20">
              <a:extLst>
                <a:ext uri="{FF2B5EF4-FFF2-40B4-BE49-F238E27FC236}">
                  <a16:creationId xmlns:a16="http://schemas.microsoft.com/office/drawing/2014/main" id="{0ED669D2-F0AE-CBC9-B25E-8633531B48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pie">
              <a:avLst>
                <a:gd name="adj1" fmla="val 5420215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22" name="Oval 21">
            <a:extLst>
              <a:ext uri="{FF2B5EF4-FFF2-40B4-BE49-F238E27FC236}">
                <a16:creationId xmlns:a16="http://schemas.microsoft.com/office/drawing/2014/main" id="{466259A4-507A-C2DD-8AB8-9FB1AF284CA8}"/>
              </a:ext>
            </a:extLst>
          </p:cNvPr>
          <p:cNvSpPr>
            <a:spLocks noChangeAspect="1"/>
          </p:cNvSpPr>
          <p:nvPr/>
        </p:nvSpPr>
        <p:spPr>
          <a:xfrm>
            <a:off x="10586391" y="4250377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C516F38-D5E8-C3BA-8515-D73847A5222B}"/>
              </a:ext>
            </a:extLst>
          </p:cNvPr>
          <p:cNvSpPr>
            <a:spLocks noChangeAspect="1"/>
          </p:cNvSpPr>
          <p:nvPr/>
        </p:nvSpPr>
        <p:spPr>
          <a:xfrm>
            <a:off x="10586391" y="4647639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CBEBE39-5CA0-91B1-21E9-D8285354EB0E}"/>
              </a:ext>
            </a:extLst>
          </p:cNvPr>
          <p:cNvSpPr>
            <a:spLocks noChangeAspect="1"/>
          </p:cNvSpPr>
          <p:nvPr/>
        </p:nvSpPr>
        <p:spPr>
          <a:xfrm>
            <a:off x="6746217" y="305950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47C56F7-1F9B-70A6-11D5-8C4DD4F6A057}"/>
              </a:ext>
            </a:extLst>
          </p:cNvPr>
          <p:cNvSpPr>
            <a:spLocks noChangeAspect="1"/>
          </p:cNvSpPr>
          <p:nvPr/>
        </p:nvSpPr>
        <p:spPr>
          <a:xfrm>
            <a:off x="8650392" y="305950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2961F90-F23D-9AF0-002F-EF807C1DDED7}"/>
              </a:ext>
            </a:extLst>
          </p:cNvPr>
          <p:cNvSpPr>
            <a:spLocks noChangeAspect="1"/>
          </p:cNvSpPr>
          <p:nvPr/>
        </p:nvSpPr>
        <p:spPr>
          <a:xfrm>
            <a:off x="10586391" y="3058594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DDEBF10-F90E-0440-027F-5D29838D36CF}"/>
              </a:ext>
            </a:extLst>
          </p:cNvPr>
          <p:cNvSpPr>
            <a:spLocks noChangeAspect="1"/>
          </p:cNvSpPr>
          <p:nvPr/>
        </p:nvSpPr>
        <p:spPr>
          <a:xfrm>
            <a:off x="6746217" y="226437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033851C4-8792-2B70-65AE-4DF5EED01D5A}"/>
              </a:ext>
            </a:extLst>
          </p:cNvPr>
          <p:cNvSpPr>
            <a:spLocks noChangeAspect="1"/>
          </p:cNvSpPr>
          <p:nvPr/>
        </p:nvSpPr>
        <p:spPr>
          <a:xfrm>
            <a:off x="8650392" y="226437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FAC241C-2896-C124-67D2-A4678709B163}"/>
              </a:ext>
            </a:extLst>
          </p:cNvPr>
          <p:cNvSpPr>
            <a:spLocks noChangeAspect="1"/>
          </p:cNvSpPr>
          <p:nvPr/>
        </p:nvSpPr>
        <p:spPr>
          <a:xfrm>
            <a:off x="10586391" y="2264072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EEA8D7A-060C-6B75-D4C4-2C5B536C1105}"/>
              </a:ext>
            </a:extLst>
          </p:cNvPr>
          <p:cNvGrpSpPr/>
          <p:nvPr/>
        </p:nvGrpSpPr>
        <p:grpSpPr>
          <a:xfrm>
            <a:off x="4899775" y="2263777"/>
            <a:ext cx="274320" cy="274320"/>
            <a:chOff x="3283059" y="5490082"/>
            <a:chExt cx="274320" cy="27432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C453FA7-EE4F-22C1-23D7-9580D1BF9D7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ellipse">
              <a:avLst/>
            </a:prstGeom>
            <a:solidFill>
              <a:srgbClr val="38AFD9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2" name="Partial Circle 31">
              <a:extLst>
                <a:ext uri="{FF2B5EF4-FFF2-40B4-BE49-F238E27FC236}">
                  <a16:creationId xmlns:a16="http://schemas.microsoft.com/office/drawing/2014/main" id="{D6081867-60A2-7CB3-79DA-9DC5878BCB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pie">
              <a:avLst/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33" name="Oval 32">
            <a:extLst>
              <a:ext uri="{FF2B5EF4-FFF2-40B4-BE49-F238E27FC236}">
                <a16:creationId xmlns:a16="http://schemas.microsoft.com/office/drawing/2014/main" id="{586EDEDD-4F52-10C4-4965-46128786CD30}"/>
              </a:ext>
            </a:extLst>
          </p:cNvPr>
          <p:cNvSpPr>
            <a:spLocks noChangeAspect="1"/>
          </p:cNvSpPr>
          <p:nvPr/>
        </p:nvSpPr>
        <p:spPr>
          <a:xfrm>
            <a:off x="3046111" y="345685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37FC656-15E5-BF5C-8960-EE1A7C0ECACB}"/>
              </a:ext>
            </a:extLst>
          </p:cNvPr>
          <p:cNvSpPr>
            <a:spLocks noChangeAspect="1"/>
          </p:cNvSpPr>
          <p:nvPr/>
        </p:nvSpPr>
        <p:spPr>
          <a:xfrm>
            <a:off x="8650392" y="345707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0B3290E-1132-00B5-09E7-5A267E4C1061}"/>
              </a:ext>
            </a:extLst>
          </p:cNvPr>
          <p:cNvSpPr>
            <a:spLocks noChangeAspect="1"/>
          </p:cNvSpPr>
          <p:nvPr/>
        </p:nvSpPr>
        <p:spPr>
          <a:xfrm>
            <a:off x="10586391" y="3455855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70317E6-FB33-242D-CEB8-28286624BDF7}"/>
              </a:ext>
            </a:extLst>
          </p:cNvPr>
          <p:cNvSpPr>
            <a:spLocks noChangeAspect="1"/>
          </p:cNvSpPr>
          <p:nvPr/>
        </p:nvSpPr>
        <p:spPr>
          <a:xfrm>
            <a:off x="6746217" y="266194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4F47600-A920-81B1-536A-28298E40D00C}"/>
              </a:ext>
            </a:extLst>
          </p:cNvPr>
          <p:cNvSpPr>
            <a:spLocks noChangeAspect="1"/>
          </p:cNvSpPr>
          <p:nvPr/>
        </p:nvSpPr>
        <p:spPr>
          <a:xfrm>
            <a:off x="8650392" y="266194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7CF127F-5A05-CA3E-8A97-43E4395AFA97}"/>
              </a:ext>
            </a:extLst>
          </p:cNvPr>
          <p:cNvSpPr>
            <a:spLocks noChangeAspect="1"/>
          </p:cNvSpPr>
          <p:nvPr/>
        </p:nvSpPr>
        <p:spPr>
          <a:xfrm>
            <a:off x="10586391" y="2661333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A30BF10-7A33-CC91-4107-CA85E2C667B5}"/>
              </a:ext>
            </a:extLst>
          </p:cNvPr>
          <p:cNvGrpSpPr/>
          <p:nvPr/>
        </p:nvGrpSpPr>
        <p:grpSpPr>
          <a:xfrm>
            <a:off x="4899775" y="2660743"/>
            <a:ext cx="274320" cy="274320"/>
            <a:chOff x="3283059" y="5490082"/>
            <a:chExt cx="274320" cy="27432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17838CE-805F-CADD-2550-0176AC6F04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ellipse">
              <a:avLst/>
            </a:prstGeom>
            <a:solidFill>
              <a:srgbClr val="38AFD9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1" name="Partial Circle 40">
              <a:extLst>
                <a:ext uri="{FF2B5EF4-FFF2-40B4-BE49-F238E27FC236}">
                  <a16:creationId xmlns:a16="http://schemas.microsoft.com/office/drawing/2014/main" id="{5822DDF4-46A0-8920-91F9-992A4718CD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pie">
              <a:avLst/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42" name="Oval 41">
            <a:extLst>
              <a:ext uri="{FF2B5EF4-FFF2-40B4-BE49-F238E27FC236}">
                <a16:creationId xmlns:a16="http://schemas.microsoft.com/office/drawing/2014/main" id="{AAA95063-5253-5683-381A-0B39C1BAD48F}"/>
              </a:ext>
            </a:extLst>
          </p:cNvPr>
          <p:cNvSpPr>
            <a:spLocks noChangeAspect="1"/>
          </p:cNvSpPr>
          <p:nvPr/>
        </p:nvSpPr>
        <p:spPr>
          <a:xfrm>
            <a:off x="3046111" y="425187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9A264DC-4C2E-AEF8-862A-DFB7EA00E5B0}"/>
              </a:ext>
            </a:extLst>
          </p:cNvPr>
          <p:cNvSpPr>
            <a:spLocks noChangeAspect="1"/>
          </p:cNvSpPr>
          <p:nvPr/>
        </p:nvSpPr>
        <p:spPr>
          <a:xfrm>
            <a:off x="4899775" y="4248607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D4EA10C-89F4-2EFC-C08F-B383DC1813F6}"/>
              </a:ext>
            </a:extLst>
          </p:cNvPr>
          <p:cNvSpPr>
            <a:spLocks noChangeAspect="1"/>
          </p:cNvSpPr>
          <p:nvPr/>
        </p:nvSpPr>
        <p:spPr>
          <a:xfrm>
            <a:off x="3046111" y="4649380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741D25E-B618-D779-BF13-0EFDB484E7D1}"/>
              </a:ext>
            </a:extLst>
          </p:cNvPr>
          <p:cNvSpPr>
            <a:spLocks noChangeAspect="1"/>
          </p:cNvSpPr>
          <p:nvPr/>
        </p:nvSpPr>
        <p:spPr>
          <a:xfrm>
            <a:off x="4899775" y="464557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0D7857F-C7D6-D93D-5839-8338C9E0D6AA}"/>
              </a:ext>
            </a:extLst>
          </p:cNvPr>
          <p:cNvSpPr>
            <a:spLocks noChangeAspect="1"/>
          </p:cNvSpPr>
          <p:nvPr/>
        </p:nvSpPr>
        <p:spPr>
          <a:xfrm>
            <a:off x="6746217" y="345707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8B37297-60F1-A62F-ECC0-D1F9CF124686}"/>
              </a:ext>
            </a:extLst>
          </p:cNvPr>
          <p:cNvGrpSpPr/>
          <p:nvPr/>
        </p:nvGrpSpPr>
        <p:grpSpPr>
          <a:xfrm>
            <a:off x="6746217" y="3854636"/>
            <a:ext cx="274320" cy="274320"/>
            <a:chOff x="2785824" y="4061651"/>
            <a:chExt cx="274320" cy="274320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98A5620B-F026-AD23-223E-1F65D18E45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9" name="Partial Circle 48">
              <a:extLst>
                <a:ext uri="{FF2B5EF4-FFF2-40B4-BE49-F238E27FC236}">
                  <a16:creationId xmlns:a16="http://schemas.microsoft.com/office/drawing/2014/main" id="{ECA71B79-1C81-B96F-0DD3-B6D8881FEE0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pie">
              <a:avLst>
                <a:gd name="adj1" fmla="val 5420215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50" name="Oval 49">
            <a:extLst>
              <a:ext uri="{FF2B5EF4-FFF2-40B4-BE49-F238E27FC236}">
                <a16:creationId xmlns:a16="http://schemas.microsoft.com/office/drawing/2014/main" id="{F54EA724-C197-2FF2-AE37-ECB86A8A74EF}"/>
              </a:ext>
            </a:extLst>
          </p:cNvPr>
          <p:cNvSpPr>
            <a:spLocks noChangeAspect="1"/>
          </p:cNvSpPr>
          <p:nvPr/>
        </p:nvSpPr>
        <p:spPr>
          <a:xfrm>
            <a:off x="3046111" y="385436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FE748627-F241-AC36-B215-E42272C45928}"/>
              </a:ext>
            </a:extLst>
          </p:cNvPr>
          <p:cNvSpPr>
            <a:spLocks noChangeAspect="1"/>
          </p:cNvSpPr>
          <p:nvPr/>
        </p:nvSpPr>
        <p:spPr>
          <a:xfrm>
            <a:off x="6746217" y="186681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94D0A67-FA80-8AA7-6CD2-1A61C69BF42E}"/>
              </a:ext>
            </a:extLst>
          </p:cNvPr>
          <p:cNvSpPr>
            <a:spLocks noChangeAspect="1"/>
          </p:cNvSpPr>
          <p:nvPr/>
        </p:nvSpPr>
        <p:spPr>
          <a:xfrm>
            <a:off x="8650392" y="186681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FC6B5B5-3E58-03B5-6E33-3D1C808A37C6}"/>
              </a:ext>
            </a:extLst>
          </p:cNvPr>
          <p:cNvSpPr>
            <a:spLocks noChangeAspect="1"/>
          </p:cNvSpPr>
          <p:nvPr/>
        </p:nvSpPr>
        <p:spPr>
          <a:xfrm>
            <a:off x="10586391" y="186681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7E68977-5B3F-4951-BB5F-B3E827B39377}"/>
              </a:ext>
            </a:extLst>
          </p:cNvPr>
          <p:cNvSpPr>
            <a:spLocks noChangeAspect="1"/>
          </p:cNvSpPr>
          <p:nvPr/>
        </p:nvSpPr>
        <p:spPr>
          <a:xfrm>
            <a:off x="8650392" y="385463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D4CF9096-A820-F394-210C-9CBAF33B298D}"/>
              </a:ext>
            </a:extLst>
          </p:cNvPr>
          <p:cNvSpPr>
            <a:spLocks noChangeAspect="1"/>
          </p:cNvSpPr>
          <p:nvPr/>
        </p:nvSpPr>
        <p:spPr>
          <a:xfrm>
            <a:off x="10586391" y="385311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55A6A15-97AC-DCE0-A956-27C73776B2F5}"/>
              </a:ext>
            </a:extLst>
          </p:cNvPr>
          <p:cNvGrpSpPr/>
          <p:nvPr/>
        </p:nvGrpSpPr>
        <p:grpSpPr>
          <a:xfrm>
            <a:off x="3046111" y="3059341"/>
            <a:ext cx="274320" cy="274320"/>
            <a:chOff x="2785824" y="4061651"/>
            <a:chExt cx="274320" cy="274320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62A03A7-317B-CD1C-B2EF-A25A3F0F26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58" name="Partial Circle 57">
              <a:extLst>
                <a:ext uri="{FF2B5EF4-FFF2-40B4-BE49-F238E27FC236}">
                  <a16:creationId xmlns:a16="http://schemas.microsoft.com/office/drawing/2014/main" id="{D6D61522-808E-1BF2-AA13-AFE8575AC9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pie">
              <a:avLst>
                <a:gd name="adj1" fmla="val 5420215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59" name="TextBox 9">
            <a:extLst>
              <a:ext uri="{FF2B5EF4-FFF2-40B4-BE49-F238E27FC236}">
                <a16:creationId xmlns:a16="http://schemas.microsoft.com/office/drawing/2014/main" id="{145A0D4A-BD9C-3547-BA29-400F379EF960}"/>
              </a:ext>
            </a:extLst>
          </p:cNvPr>
          <p:cNvSpPr txBox="1"/>
          <p:nvPr/>
        </p:nvSpPr>
        <p:spPr>
          <a:xfrm>
            <a:off x="479425" y="5393495"/>
            <a:ext cx="97845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/>
              <a:t>Legend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F27081D-6197-A917-4DCF-4835789FCC47}"/>
              </a:ext>
            </a:extLst>
          </p:cNvPr>
          <p:cNvSpPr>
            <a:spLocks noChangeAspect="1"/>
          </p:cNvSpPr>
          <p:nvPr/>
        </p:nvSpPr>
        <p:spPr>
          <a:xfrm>
            <a:off x="1582036" y="5359077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61" name="TextBox 107">
            <a:extLst>
              <a:ext uri="{FF2B5EF4-FFF2-40B4-BE49-F238E27FC236}">
                <a16:creationId xmlns:a16="http://schemas.microsoft.com/office/drawing/2014/main" id="{0B954F9D-5544-6C63-C9CC-08D09C10E618}"/>
              </a:ext>
            </a:extLst>
          </p:cNvPr>
          <p:cNvSpPr txBox="1"/>
          <p:nvPr/>
        </p:nvSpPr>
        <p:spPr>
          <a:xfrm>
            <a:off x="1856356" y="5411599"/>
            <a:ext cx="978456" cy="169277"/>
          </a:xfrm>
          <a:prstGeom prst="rect">
            <a:avLst/>
          </a:prstGeom>
          <a:noFill/>
        </p:spPr>
        <p:txBody>
          <a:bodyPr wrap="square" lIns="18288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/>
              <a:t>0/4 suitable 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04BF54D-96FF-958E-6EA0-DDBB44339093}"/>
              </a:ext>
            </a:extLst>
          </p:cNvPr>
          <p:cNvSpPr>
            <a:spLocks noChangeAspect="1"/>
          </p:cNvSpPr>
          <p:nvPr/>
        </p:nvSpPr>
        <p:spPr>
          <a:xfrm>
            <a:off x="8023570" y="5359077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63" name="TextBox 109">
            <a:extLst>
              <a:ext uri="{FF2B5EF4-FFF2-40B4-BE49-F238E27FC236}">
                <a16:creationId xmlns:a16="http://schemas.microsoft.com/office/drawing/2014/main" id="{24C8485D-EBCE-EA9A-25CD-51D2284D99D1}"/>
              </a:ext>
            </a:extLst>
          </p:cNvPr>
          <p:cNvSpPr txBox="1"/>
          <p:nvPr/>
        </p:nvSpPr>
        <p:spPr>
          <a:xfrm>
            <a:off x="8297890" y="5411599"/>
            <a:ext cx="978456" cy="169277"/>
          </a:xfrm>
          <a:prstGeom prst="rect">
            <a:avLst/>
          </a:prstGeom>
          <a:noFill/>
        </p:spPr>
        <p:txBody>
          <a:bodyPr wrap="square" lIns="18288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/>
              <a:t>4/4 suitable </a:t>
            </a:r>
          </a:p>
        </p:txBody>
      </p:sp>
      <p:sp>
        <p:nvSpPr>
          <p:cNvPr id="64" name="TextBox 111">
            <a:extLst>
              <a:ext uri="{FF2B5EF4-FFF2-40B4-BE49-F238E27FC236}">
                <a16:creationId xmlns:a16="http://schemas.microsoft.com/office/drawing/2014/main" id="{CC994D1C-5123-07C0-D7A8-D3147739030F}"/>
              </a:ext>
            </a:extLst>
          </p:cNvPr>
          <p:cNvSpPr txBox="1"/>
          <p:nvPr/>
        </p:nvSpPr>
        <p:spPr>
          <a:xfrm>
            <a:off x="3557379" y="5411599"/>
            <a:ext cx="978456" cy="169277"/>
          </a:xfrm>
          <a:prstGeom prst="rect">
            <a:avLst/>
          </a:prstGeom>
          <a:noFill/>
        </p:spPr>
        <p:txBody>
          <a:bodyPr wrap="square" lIns="18288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/>
              <a:t>1/4 suitable </a:t>
            </a:r>
          </a:p>
        </p:txBody>
      </p:sp>
      <p:sp>
        <p:nvSpPr>
          <p:cNvPr id="65" name="TextBox 113">
            <a:extLst>
              <a:ext uri="{FF2B5EF4-FFF2-40B4-BE49-F238E27FC236}">
                <a16:creationId xmlns:a16="http://schemas.microsoft.com/office/drawing/2014/main" id="{C1084B5B-0B29-0D7F-D6F3-CDF2D500FD04}"/>
              </a:ext>
            </a:extLst>
          </p:cNvPr>
          <p:cNvSpPr txBox="1"/>
          <p:nvPr/>
        </p:nvSpPr>
        <p:spPr>
          <a:xfrm>
            <a:off x="5073517" y="5411599"/>
            <a:ext cx="978456" cy="169277"/>
          </a:xfrm>
          <a:prstGeom prst="rect">
            <a:avLst/>
          </a:prstGeom>
          <a:noFill/>
        </p:spPr>
        <p:txBody>
          <a:bodyPr wrap="square" lIns="18288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/>
              <a:t>2/4 suitable </a:t>
            </a:r>
          </a:p>
        </p:txBody>
      </p:sp>
      <p:sp>
        <p:nvSpPr>
          <p:cNvPr id="66" name="TextBox 120">
            <a:extLst>
              <a:ext uri="{FF2B5EF4-FFF2-40B4-BE49-F238E27FC236}">
                <a16:creationId xmlns:a16="http://schemas.microsoft.com/office/drawing/2014/main" id="{285EDA7A-9987-116D-68EB-51320B1681E3}"/>
              </a:ext>
            </a:extLst>
          </p:cNvPr>
          <p:cNvSpPr txBox="1"/>
          <p:nvPr/>
        </p:nvSpPr>
        <p:spPr>
          <a:xfrm>
            <a:off x="6594821" y="5411599"/>
            <a:ext cx="978456" cy="169277"/>
          </a:xfrm>
          <a:prstGeom prst="rect">
            <a:avLst/>
          </a:prstGeom>
          <a:noFill/>
        </p:spPr>
        <p:txBody>
          <a:bodyPr wrap="square" lIns="18288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/>
              <a:t>3/4 suitable 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2CB1E601-258F-789F-CEB8-3D173BE131D8}"/>
              </a:ext>
            </a:extLst>
          </p:cNvPr>
          <p:cNvGrpSpPr/>
          <p:nvPr/>
        </p:nvGrpSpPr>
        <p:grpSpPr>
          <a:xfrm>
            <a:off x="3282016" y="5391968"/>
            <a:ext cx="274320" cy="274320"/>
            <a:chOff x="3283059" y="5490082"/>
            <a:chExt cx="274320" cy="274320"/>
          </a:xfrm>
        </p:grpSpPr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B3E6527A-5DB9-F6DB-6367-A71DAD2AB6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ellipse">
              <a:avLst/>
            </a:prstGeom>
            <a:solidFill>
              <a:srgbClr val="38AFD9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69" name="Partial Circle 68">
              <a:extLst>
                <a:ext uri="{FF2B5EF4-FFF2-40B4-BE49-F238E27FC236}">
                  <a16:creationId xmlns:a16="http://schemas.microsoft.com/office/drawing/2014/main" id="{FD38793D-4924-5EE3-DC93-2571B349A8F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pie">
              <a:avLst/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DD90B0E6-12DA-888F-E928-D13A0EFF5B01}"/>
              </a:ext>
            </a:extLst>
          </p:cNvPr>
          <p:cNvGrpSpPr/>
          <p:nvPr/>
        </p:nvGrpSpPr>
        <p:grpSpPr>
          <a:xfrm>
            <a:off x="4799197" y="5359077"/>
            <a:ext cx="274320" cy="274320"/>
            <a:chOff x="2785824" y="4061651"/>
            <a:chExt cx="274320" cy="274320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0C80905D-FFDF-1BB6-4886-3BD529E556C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72" name="Partial Circle 71">
              <a:extLst>
                <a:ext uri="{FF2B5EF4-FFF2-40B4-BE49-F238E27FC236}">
                  <a16:creationId xmlns:a16="http://schemas.microsoft.com/office/drawing/2014/main" id="{1AE9918D-2E13-2E88-9838-1ED3602B914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pie">
              <a:avLst>
                <a:gd name="adj1" fmla="val 5420215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2DD67F20-2A94-1FBA-E28D-C8CD9F8CF420}"/>
              </a:ext>
            </a:extLst>
          </p:cNvPr>
          <p:cNvGrpSpPr/>
          <p:nvPr/>
        </p:nvGrpSpPr>
        <p:grpSpPr>
          <a:xfrm>
            <a:off x="6320501" y="5359077"/>
            <a:ext cx="274320" cy="274320"/>
            <a:chOff x="2543113" y="4787075"/>
            <a:chExt cx="274320" cy="274320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F0826766-91C7-BDA8-B9D7-795B07CB6B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43113" y="4787075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75" name="Partial Circle 74">
              <a:extLst>
                <a:ext uri="{FF2B5EF4-FFF2-40B4-BE49-F238E27FC236}">
                  <a16:creationId xmlns:a16="http://schemas.microsoft.com/office/drawing/2014/main" id="{0EB3B7F5-625C-FCCA-8652-F4FB5D934A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43113" y="4787075"/>
              <a:ext cx="274320" cy="274320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348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B9F7E-044D-DB57-877B-CD54435A91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9990FB-9F10-E8CB-63B8-CE415E68B6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Product summary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B2F2A7-A4AE-64F7-CCF2-C0E5CCCEAE1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6AD46-2316-1DF9-9222-04D1C6CF74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ilfisk Toolbox_Standard_4-3">
  <a:themeElements>
    <a:clrScheme name="Nilfisk Color-theme">
      <a:dk1>
        <a:srgbClr val="28313F"/>
      </a:dk1>
      <a:lt1>
        <a:srgbClr val="FFFFFF"/>
      </a:lt1>
      <a:dk2>
        <a:srgbClr val="8997A4"/>
      </a:dk2>
      <a:lt2>
        <a:srgbClr val="B3BBC5"/>
      </a:lt2>
      <a:accent1>
        <a:srgbClr val="6194AA"/>
      </a:accent1>
      <a:accent2>
        <a:srgbClr val="2496BE"/>
      </a:accent2>
      <a:accent3>
        <a:srgbClr val="38AFD9"/>
      </a:accent3>
      <a:accent4>
        <a:srgbClr val="38A8B4"/>
      </a:accent4>
      <a:accent5>
        <a:srgbClr val="68C18B"/>
      </a:accent5>
      <a:accent6>
        <a:srgbClr val="F47358"/>
      </a:accent6>
      <a:hlink>
        <a:srgbClr val="38AFD9"/>
      </a:hlink>
      <a:folHlink>
        <a:srgbClr val="38AFD9"/>
      </a:folHlink>
    </a:clrScheme>
    <a:fontScheme name="Nilfisk">
      <a:majorFont>
        <a:latin typeface="Roboto Bold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ctr"/>
      <a:lstStyle>
        <a:defPPr algn="ctr">
          <a:defRPr sz="200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Updated PowerPoint template 07-03-2022" id="{9E190E2A-A7A5-4E87-8010-778499B664C6}" vid="{A3FD54EC-67ED-411F-96C2-E7386872FA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efd724-ec55-4578-ab7a-10f2c984af51">
      <Terms xmlns="http://schemas.microsoft.com/office/infopath/2007/PartnerControls"/>
    </lcf76f155ced4ddcb4097134ff3c332f>
    <TaxCatchAll xmlns="43102120-262f-4f6d-be7c-40f99fe7fb1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1FA70480891C48935BB403F91A8985" ma:contentTypeVersion="13" ma:contentTypeDescription="Create a new document." ma:contentTypeScope="" ma:versionID="b9812871a970d3979b68df8aaa426929">
  <xsd:schema xmlns:xsd="http://www.w3.org/2001/XMLSchema" xmlns:xs="http://www.w3.org/2001/XMLSchema" xmlns:p="http://schemas.microsoft.com/office/2006/metadata/properties" xmlns:ns2="b7efd724-ec55-4578-ab7a-10f2c984af51" xmlns:ns3="43102120-262f-4f6d-be7c-40f99fe7fb1e" targetNamespace="http://schemas.microsoft.com/office/2006/metadata/properties" ma:root="true" ma:fieldsID="fc0f6c1329cbedf8ef1996cf854676af" ns2:_="" ns3:_="">
    <xsd:import namespace="b7efd724-ec55-4578-ab7a-10f2c984af51"/>
    <xsd:import namespace="43102120-262f-4f6d-be7c-40f99fe7f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fd724-ec55-4578-ab7a-10f2c984af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4d3e637-ff8d-4400-8b4f-c20cae65de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02120-262f-4f6d-be7c-40f99fe7fb1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07ec5ed-f84e-4598-910f-e95687870f5f}" ma:internalName="TaxCatchAll" ma:showField="CatchAllData" ma:web="43102120-262f-4f6d-be7c-40f99fe7fb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35D97F-54F6-4139-90B1-4BC360E16E53}">
  <ds:schemaRefs>
    <ds:schemaRef ds:uri="354dde04-e399-458e-afd2-5780735c498f"/>
    <ds:schemaRef ds:uri="http://purl.org/dc/dcmitype/"/>
    <ds:schemaRef ds:uri="http://schemas.microsoft.com/office/2006/documentManagement/types"/>
    <ds:schemaRef ds:uri="http://purl.org/dc/terms/"/>
    <ds:schemaRef ds:uri="http://schemas.microsoft.com/sharepoint/v3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b38e86ad-ecae-4d8b-a6a2-599c57c8c9ab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8D9CF25-2968-4E35-9D7F-AFFFC6CD9F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A087A5-DF69-46CE-9115-528AA1A60800}"/>
</file>

<file path=docProps/app.xml><?xml version="1.0" encoding="utf-8"?>
<Properties xmlns="http://schemas.openxmlformats.org/officeDocument/2006/extended-properties" xmlns:vt="http://schemas.openxmlformats.org/officeDocument/2006/docPropsVTypes">
  <Template>Nilfisk PTT template</Template>
  <TotalTime>582</TotalTime>
  <Words>1183</Words>
  <Application>Microsoft Office PowerPoint</Application>
  <PresentationFormat>Widescreen</PresentationFormat>
  <Paragraphs>432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6" baseType="lpstr">
      <vt:lpstr>Arial</vt:lpstr>
      <vt:lpstr>Calibri</vt:lpstr>
      <vt:lpstr>Courier New</vt:lpstr>
      <vt:lpstr>Roboto</vt:lpstr>
      <vt:lpstr>Roboto Black</vt:lpstr>
      <vt:lpstr>Roboto Bold</vt:lpstr>
      <vt:lpstr>Roboto Light</vt:lpstr>
      <vt:lpstr>Roboto Light italic</vt:lpstr>
      <vt:lpstr>Segoe MDL2 Assets</vt:lpstr>
      <vt:lpstr>Nilfisk Toolbox_Standard_4-3</vt:lpstr>
      <vt:lpstr>think-cell Slide</vt:lpstr>
      <vt:lpstr>Diapositiva think-cell</vt:lpstr>
      <vt:lpstr>VU200 External presentation</vt:lpstr>
      <vt:lpstr>Contents</vt:lpstr>
      <vt:lpstr>1</vt:lpstr>
      <vt:lpstr>Value proposition</vt:lpstr>
      <vt:lpstr>2</vt:lpstr>
      <vt:lpstr>The product</vt:lpstr>
      <vt:lpstr>Target segments </vt:lpstr>
      <vt:lpstr>Cleaning tasks</vt:lpstr>
      <vt:lpstr>3</vt:lpstr>
      <vt:lpstr>Product summary</vt:lpstr>
      <vt:lpstr>Competition</vt:lpstr>
      <vt:lpstr>4</vt:lpstr>
      <vt:lpstr>Customer benefits</vt:lpstr>
      <vt:lpstr>5</vt:lpstr>
      <vt:lpstr>PowerPoint Presentation</vt:lpstr>
      <vt:lpstr>PowerPoint Presentation</vt:lpstr>
      <vt:lpstr>PowerPoint Presentation</vt:lpstr>
      <vt:lpstr>6</vt:lpstr>
      <vt:lpstr>Durability testing</vt:lpstr>
      <vt:lpstr>7</vt:lpstr>
      <vt:lpstr>Technical specification</vt:lpstr>
      <vt:lpstr>Features</vt:lpstr>
      <vt:lpstr>8</vt:lpstr>
      <vt:lpstr>Accessories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TCC</dc:creator>
  <cp:lastModifiedBy>Olivia Moore</cp:lastModifiedBy>
  <cp:revision>22</cp:revision>
  <dcterms:created xsi:type="dcterms:W3CDTF">2024-12-27T01:03:51Z</dcterms:created>
  <dcterms:modified xsi:type="dcterms:W3CDTF">2025-02-17T11:34:56Z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0x010100E71FA70480891C48935BB403F91A8985</vt:lpwstr>
  </property>
  <property fmtid="{D5CDD505-2E9C-101B-9397-08002B2CF9AE}" pid="3" name="MSIP_Label_8af657d4-2045-4871-9872-e323e3545d60_ActionId">
    <vt:lpwstr>dc55aacb-2282-478e-992e-416176343d0e</vt:lpwstr>
  </property>
  <property fmtid="{D5CDD505-2E9C-101B-9397-08002B2CF9AE}" pid="4" name="MSIP_Label_8af657d4-2045-4871-9872-e323e3545d60_ContentBits">
    <vt:lpwstr>0</vt:lpwstr>
  </property>
  <property fmtid="{D5CDD505-2E9C-101B-9397-08002B2CF9AE}" pid="5" name="MSIP_Label_8af657d4-2045-4871-9872-e323e3545d60_Enabled">
    <vt:lpwstr>true</vt:lpwstr>
  </property>
  <property fmtid="{D5CDD505-2E9C-101B-9397-08002B2CF9AE}" pid="6" name="MSIP_Label_8af657d4-2045-4871-9872-e323e3545d60_Method">
    <vt:lpwstr>Privileged</vt:lpwstr>
  </property>
  <property fmtid="{D5CDD505-2E9C-101B-9397-08002B2CF9AE}" pid="7" name="MSIP_Label_8af657d4-2045-4871-9872-e323e3545d60_Name">
    <vt:lpwstr>Open sublabel</vt:lpwstr>
  </property>
  <property fmtid="{D5CDD505-2E9C-101B-9397-08002B2CF9AE}" pid="8" name="MSIP_Label_8af657d4-2045-4871-9872-e323e3545d60_SetDate">
    <vt:lpwstr>2022-03-07T09:52:37Z</vt:lpwstr>
  </property>
  <property fmtid="{D5CDD505-2E9C-101B-9397-08002B2CF9AE}" pid="9" name="MSIP_Label_8af657d4-2045-4871-9872-e323e3545d60_SiteId">
    <vt:lpwstr>753c5d99-05be-4237-b4c5-fdb2e6b32ab2</vt:lpwstr>
  </property>
  <property fmtid="{D5CDD505-2E9C-101B-9397-08002B2CF9AE}" pid="10" name="NXPowerLiteLastOptimized">
    <vt:lpwstr>873836</vt:lpwstr>
  </property>
  <property fmtid="{D5CDD505-2E9C-101B-9397-08002B2CF9AE}" pid="11" name="NXPowerLiteSettings">
    <vt:lpwstr>F7000400038000</vt:lpwstr>
  </property>
  <property fmtid="{D5CDD505-2E9C-101B-9397-08002B2CF9AE}" pid="12" name="NXPowerLiteVersion">
    <vt:lpwstr>S10.3.1</vt:lpwstr>
  </property>
  <property fmtid="{D5CDD505-2E9C-101B-9397-08002B2CF9AE}" pid="13" name="MediaServiceImageTags">
    <vt:lpwstr/>
  </property>
</Properties>
</file>