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4"/>
  </p:notesMasterIdLst>
  <p:sldIdLst>
    <p:sldId id="259" r:id="rId5"/>
    <p:sldId id="272" r:id="rId6"/>
    <p:sldId id="286" r:id="rId7"/>
    <p:sldId id="291" r:id="rId8"/>
    <p:sldId id="292" r:id="rId9"/>
    <p:sldId id="293" r:id="rId10"/>
    <p:sldId id="295" r:id="rId11"/>
    <p:sldId id="296" r:id="rId12"/>
    <p:sldId id="297" r:id="rId13"/>
    <p:sldId id="287" r:id="rId14"/>
    <p:sldId id="299" r:id="rId15"/>
    <p:sldId id="300" r:id="rId16"/>
    <p:sldId id="302" r:id="rId17"/>
    <p:sldId id="304" r:id="rId18"/>
    <p:sldId id="303" r:id="rId19"/>
    <p:sldId id="305" r:id="rId20"/>
    <p:sldId id="288" r:id="rId21"/>
    <p:sldId id="2147473234" r:id="rId22"/>
    <p:sldId id="2147473235" r:id="rId23"/>
    <p:sldId id="289" r:id="rId24"/>
    <p:sldId id="2147473237" r:id="rId25"/>
    <p:sldId id="2147473250" r:id="rId26"/>
    <p:sldId id="2147473259" r:id="rId27"/>
    <p:sldId id="2147473260" r:id="rId28"/>
    <p:sldId id="2147473261" r:id="rId29"/>
    <p:sldId id="2147473262" r:id="rId30"/>
    <p:sldId id="2147473263" r:id="rId31"/>
    <p:sldId id="2147473264" r:id="rId32"/>
    <p:sldId id="2147473265" r:id="rId33"/>
  </p:sldIdLst>
  <p:sldSz cx="12192000" cy="6858000"/>
  <p:notesSz cx="6797675" cy="9872663"/>
  <p:custDataLst>
    <p:tags r:id="rId35"/>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 userDrawn="1">
          <p15:clr>
            <a:srgbClr val="A4A3A4"/>
          </p15:clr>
        </p15:guide>
        <p15:guide id="2" orient="horz" pos="1224" userDrawn="1">
          <p15:clr>
            <a:srgbClr val="A4A3A4"/>
          </p15:clr>
        </p15:guide>
        <p15:guide id="3" orient="horz" pos="1512" userDrawn="1">
          <p15:clr>
            <a:srgbClr val="A4A3A4"/>
          </p15:clr>
        </p15:guide>
        <p15:guide id="4" orient="horz" pos="2808" userDrawn="1">
          <p15:clr>
            <a:srgbClr val="A4A3A4"/>
          </p15:clr>
        </p15:guide>
        <p15:guide id="5" pos="552" userDrawn="1">
          <p15:clr>
            <a:srgbClr val="A4A3A4"/>
          </p15:clr>
        </p15:guide>
        <p15:guide id="6" pos="2976" userDrawn="1">
          <p15:clr>
            <a:srgbClr val="A4A3A4"/>
          </p15:clr>
        </p15:guide>
        <p15:guide id="7" pos="5400" userDrawn="1">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8CEB01-E8FF-EA7F-A37C-5A7B9BF3D68A}" name="Sebastian Byskov Jensen" initials="SB" userId="S::sbjensen@Nilfisk.com::3627f06f-3224-4433-a481-d48ba3e130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1F3"/>
    <a:srgbClr val="8997A4"/>
    <a:srgbClr val="7C878E"/>
    <a:srgbClr val="000000"/>
    <a:srgbClr val="979797"/>
    <a:srgbClr val="4B4F54"/>
    <a:srgbClr val="606A70"/>
    <a:srgbClr val="D4CFBE"/>
    <a:srgbClr val="82827E"/>
    <a:srgbClr val="DDC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2949" autoAdjust="0"/>
  </p:normalViewPr>
  <p:slideViewPr>
    <p:cSldViewPr snapToGrid="0">
      <p:cViewPr varScale="1">
        <p:scale>
          <a:sx n="59" d="100"/>
          <a:sy n="59" d="100"/>
        </p:scale>
        <p:origin x="836" y="48"/>
      </p:cViewPr>
      <p:guideLst>
        <p:guide orient="horz" pos="192"/>
        <p:guide orient="horz" pos="1224"/>
        <p:guide orient="horz" pos="1512"/>
        <p:guide orient="horz" pos="2808"/>
        <p:guide pos="552"/>
        <p:guide pos="2976"/>
        <p:guide pos="540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8" d="100"/>
          <a:sy n="88" d="100"/>
        </p:scale>
        <p:origin x="6630" y="90"/>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Soerum" userId="5d6d9336-a87a-403f-b568-08cd7aaba360" providerId="ADAL" clId="{CC9EB25D-B51B-4FBE-A850-DED46F2209FD}"/>
    <pc:docChg chg="delSld">
      <pc:chgData name="Julie Soerum" userId="5d6d9336-a87a-403f-b568-08cd7aaba360" providerId="ADAL" clId="{CC9EB25D-B51B-4FBE-A850-DED46F2209FD}" dt="2024-10-07T13:22:13.272" v="1" actId="47"/>
      <pc:docMkLst>
        <pc:docMk/>
      </pc:docMkLst>
      <pc:sldChg chg="del">
        <pc:chgData name="Julie Soerum" userId="5d6d9336-a87a-403f-b568-08cd7aaba360" providerId="ADAL" clId="{CC9EB25D-B51B-4FBE-A850-DED46F2209FD}" dt="2024-10-07T13:22:13.272" v="1" actId="47"/>
        <pc:sldMkLst>
          <pc:docMk/>
          <pc:sldMk cId="1676343833" sldId="290"/>
        </pc:sldMkLst>
      </pc:sldChg>
      <pc:sldChg chg="del">
        <pc:chgData name="Julie Soerum" userId="5d6d9336-a87a-403f-b568-08cd7aaba360" providerId="ADAL" clId="{CC9EB25D-B51B-4FBE-A850-DED46F2209FD}" dt="2024-10-07T13:22:00.344" v="0" actId="47"/>
        <pc:sldMkLst>
          <pc:docMk/>
          <pc:sldMk cId="3328407286" sldId="2147473258"/>
        </pc:sldMkLst>
      </pc:sldChg>
    </pc:docChg>
  </pc:docChgLst>
  <pc:docChgLst>
    <pc:chgData name="Julie Soerum" userId="5d6d9336-a87a-403f-b568-08cd7aaba360" providerId="ADAL" clId="{4DCE0232-09B3-464D-8496-16C0ADFF19FF}"/>
    <pc:docChg chg="undo custSel delSld modSld">
      <pc:chgData name="Julie Soerum" userId="5d6d9336-a87a-403f-b568-08cd7aaba360" providerId="ADAL" clId="{4DCE0232-09B3-464D-8496-16C0ADFF19FF}" dt="2024-09-27T12:54:22.062" v="38" actId="47"/>
      <pc:docMkLst>
        <pc:docMk/>
      </pc:docMkLst>
      <pc:sldChg chg="modSp mod">
        <pc:chgData name="Julie Soerum" userId="5d6d9336-a87a-403f-b568-08cd7aaba360" providerId="ADAL" clId="{4DCE0232-09B3-464D-8496-16C0ADFF19FF}" dt="2024-09-27T11:52:04.423" v="26" actId="20577"/>
        <pc:sldMkLst>
          <pc:docMk/>
          <pc:sldMk cId="460047939" sldId="291"/>
        </pc:sldMkLst>
        <pc:spChg chg="mod">
          <ac:chgData name="Julie Soerum" userId="5d6d9336-a87a-403f-b568-08cd7aaba360" providerId="ADAL" clId="{4DCE0232-09B3-464D-8496-16C0ADFF19FF}" dt="2024-09-27T11:52:04.423" v="26" actId="20577"/>
          <ac:spMkLst>
            <pc:docMk/>
            <pc:sldMk cId="460047939" sldId="291"/>
            <ac:spMk id="9" creationId="{197CA6F9-8506-F471-9A38-1B4BF3C8D9D7}"/>
          </ac:spMkLst>
        </pc:spChg>
      </pc:sldChg>
      <pc:sldChg chg="modSp mod">
        <pc:chgData name="Julie Soerum" userId="5d6d9336-a87a-403f-b568-08cd7aaba360" providerId="ADAL" clId="{4DCE0232-09B3-464D-8496-16C0ADFF19FF}" dt="2024-09-27T12:51:38.523" v="27" actId="20577"/>
        <pc:sldMkLst>
          <pc:docMk/>
          <pc:sldMk cId="4018261542" sldId="295"/>
        </pc:sldMkLst>
        <pc:spChg chg="mod">
          <ac:chgData name="Julie Soerum" userId="5d6d9336-a87a-403f-b568-08cd7aaba360" providerId="ADAL" clId="{4DCE0232-09B3-464D-8496-16C0ADFF19FF}" dt="2024-09-27T12:51:38.523" v="27" actId="20577"/>
          <ac:spMkLst>
            <pc:docMk/>
            <pc:sldMk cId="4018261542" sldId="295"/>
            <ac:spMk id="21" creationId="{4AC98AB4-78FA-0D21-FB8C-478A7ADCB5F0}"/>
          </ac:spMkLst>
        </pc:spChg>
      </pc:sldChg>
      <pc:sldChg chg="modSp mod">
        <pc:chgData name="Julie Soerum" userId="5d6d9336-a87a-403f-b568-08cd7aaba360" providerId="ADAL" clId="{4DCE0232-09B3-464D-8496-16C0ADFF19FF}" dt="2024-09-27T12:52:31.153" v="31" actId="313"/>
        <pc:sldMkLst>
          <pc:docMk/>
          <pc:sldMk cId="3325455305" sldId="299"/>
        </pc:sldMkLst>
        <pc:spChg chg="mod">
          <ac:chgData name="Julie Soerum" userId="5d6d9336-a87a-403f-b568-08cd7aaba360" providerId="ADAL" clId="{4DCE0232-09B3-464D-8496-16C0ADFF19FF}" dt="2024-09-27T12:52:31.153" v="31" actId="313"/>
          <ac:spMkLst>
            <pc:docMk/>
            <pc:sldMk cId="3325455305" sldId="299"/>
            <ac:spMk id="3" creationId="{015500B6-0050-BC72-0972-25398A35A4BA}"/>
          </ac:spMkLst>
        </pc:spChg>
      </pc:sldChg>
      <pc:sldChg chg="modSp mod">
        <pc:chgData name="Julie Soerum" userId="5d6d9336-a87a-403f-b568-08cd7aaba360" providerId="ADAL" clId="{4DCE0232-09B3-464D-8496-16C0ADFF19FF}" dt="2024-09-27T12:53:20.298" v="37" actId="20577"/>
        <pc:sldMkLst>
          <pc:docMk/>
          <pc:sldMk cId="2355671937" sldId="300"/>
        </pc:sldMkLst>
        <pc:spChg chg="mod">
          <ac:chgData name="Julie Soerum" userId="5d6d9336-a87a-403f-b568-08cd7aaba360" providerId="ADAL" clId="{4DCE0232-09B3-464D-8496-16C0ADFF19FF}" dt="2024-09-27T12:53:20.298" v="37" actId="20577"/>
          <ac:spMkLst>
            <pc:docMk/>
            <pc:sldMk cId="2355671937" sldId="300"/>
            <ac:spMk id="3" creationId="{015500B6-0050-BC72-0972-25398A35A4BA}"/>
          </ac:spMkLst>
        </pc:spChg>
      </pc:sldChg>
      <pc:sldChg chg="addSp delSp modSp mod">
        <pc:chgData name="Julie Soerum" userId="5d6d9336-a87a-403f-b568-08cd7aaba360" providerId="ADAL" clId="{4DCE0232-09B3-464D-8496-16C0ADFF19FF}" dt="2024-09-27T11:46:15.344" v="4" actId="1076"/>
        <pc:sldMkLst>
          <pc:docMk/>
          <pc:sldMk cId="3860279606" sldId="303"/>
        </pc:sldMkLst>
        <pc:spChg chg="add del mod">
          <ac:chgData name="Julie Soerum" userId="5d6d9336-a87a-403f-b568-08cd7aaba360" providerId="ADAL" clId="{4DCE0232-09B3-464D-8496-16C0ADFF19FF}" dt="2024-09-27T11:46:08.846" v="3" actId="478"/>
          <ac:spMkLst>
            <pc:docMk/>
            <pc:sldMk cId="3860279606" sldId="303"/>
            <ac:spMk id="3" creationId="{DF7467FD-86C0-0522-5A84-DEBBCD2C057E}"/>
          </ac:spMkLst>
        </pc:spChg>
        <pc:picChg chg="add mod">
          <ac:chgData name="Julie Soerum" userId="5d6d9336-a87a-403f-b568-08cd7aaba360" providerId="ADAL" clId="{4DCE0232-09B3-464D-8496-16C0ADFF19FF}" dt="2024-09-27T11:46:15.344" v="4" actId="1076"/>
          <ac:picMkLst>
            <pc:docMk/>
            <pc:sldMk cId="3860279606" sldId="303"/>
            <ac:picMk id="6" creationId="{16E92421-B042-24C7-FC4C-D86DF7550FB3}"/>
          </ac:picMkLst>
        </pc:picChg>
        <pc:picChg chg="del">
          <ac:chgData name="Julie Soerum" userId="5d6d9336-a87a-403f-b568-08cd7aaba360" providerId="ADAL" clId="{4DCE0232-09B3-464D-8496-16C0ADFF19FF}" dt="2024-09-27T11:45:52.048" v="0" actId="478"/>
          <ac:picMkLst>
            <pc:docMk/>
            <pc:sldMk cId="3860279606" sldId="303"/>
            <ac:picMk id="15" creationId="{11740323-BBBF-AB30-F801-7FBA12C33847}"/>
          </ac:picMkLst>
        </pc:picChg>
      </pc:sldChg>
      <pc:sldChg chg="del">
        <pc:chgData name="Julie Soerum" userId="5d6d9336-a87a-403f-b568-08cd7aaba360" providerId="ADAL" clId="{4DCE0232-09B3-464D-8496-16C0ADFF19FF}" dt="2024-09-27T12:54:22.062" v="38" actId="47"/>
        <pc:sldMkLst>
          <pc:docMk/>
          <pc:sldMk cId="2716853326" sldId="2147473239"/>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0T19:20:06.845"/>
    </inkml:context>
    <inkml:brush xml:id="br0">
      <inkml:brushProperty name="width" value="0.05" units="cm"/>
      <inkml:brushProperty name="height" value="0.05" units="cm"/>
      <inkml:brushProperty name="color" value="#008C3A"/>
    </inkml:brush>
  </inkml:definitions>
  <inkml:trace contextRef="#ctx0" brushRef="#br0">0 1 7578,'0'0'1600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05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050">
                <a:latin typeface="Arial" panose="020B0604020202020204" pitchFamily="34" charset="0"/>
                <a:cs typeface="Arial" panose="020B0604020202020204" pitchFamily="34" charset="0"/>
              </a:defRPr>
            </a:lvl1pPr>
          </a:lstStyle>
          <a:p>
            <a:fld id="{377487DA-082B-4712-87EF-A52F989376F6}" type="datetimeFigureOut">
              <a:rPr lang="en-US" smtClean="0"/>
              <a:pPr/>
              <a:t>10/7/2024</a:t>
            </a:fld>
            <a:endParaRPr lang="en-US"/>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054CEA7-A081-4B80-B0DE-E1334A21D6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4</a:t>
            </a:fld>
            <a:endParaRPr lang="en-US"/>
          </a:p>
        </p:txBody>
      </p:sp>
    </p:spTree>
    <p:extLst>
      <p:ext uri="{BB962C8B-B14F-4D97-AF65-F5344CB8AC3E}">
        <p14:creationId xmlns:p14="http://schemas.microsoft.com/office/powerpoint/2010/main" val="274985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6</a:t>
            </a:fld>
            <a:endParaRPr lang="en-US"/>
          </a:p>
        </p:txBody>
      </p:sp>
    </p:spTree>
    <p:extLst>
      <p:ext uri="{BB962C8B-B14F-4D97-AF65-F5344CB8AC3E}">
        <p14:creationId xmlns:p14="http://schemas.microsoft.com/office/powerpoint/2010/main" val="1156661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7</a:t>
            </a:fld>
            <a:endParaRPr lang="en-US"/>
          </a:p>
        </p:txBody>
      </p:sp>
    </p:spTree>
    <p:extLst>
      <p:ext uri="{BB962C8B-B14F-4D97-AF65-F5344CB8AC3E}">
        <p14:creationId xmlns:p14="http://schemas.microsoft.com/office/powerpoint/2010/main" val="81496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6054CEA7-A081-4B80-B0DE-E1334A21D67A}" type="slidenum">
              <a:rPr lang="en-US" smtClean="0"/>
              <a:t>8</a:t>
            </a:fld>
            <a:endParaRPr lang="en-US"/>
          </a:p>
        </p:txBody>
      </p:sp>
    </p:spTree>
    <p:extLst>
      <p:ext uri="{BB962C8B-B14F-4D97-AF65-F5344CB8AC3E}">
        <p14:creationId xmlns:p14="http://schemas.microsoft.com/office/powerpoint/2010/main" val="147213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4CEA7-A081-4B80-B0DE-E1334A21D67A}" type="slidenum">
              <a:rPr lang="en-US" smtClean="0"/>
              <a:t>18</a:t>
            </a:fld>
            <a:endParaRPr lang="en-US"/>
          </a:p>
        </p:txBody>
      </p:sp>
    </p:spTree>
    <p:extLst>
      <p:ext uri="{BB962C8B-B14F-4D97-AF65-F5344CB8AC3E}">
        <p14:creationId xmlns:p14="http://schemas.microsoft.com/office/powerpoint/2010/main" val="739636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pl-PL" noProof="0"/>
              <a:t>Kliknij ikonę, aby dodać obraz</a:t>
            </a:r>
            <a:endParaRPr lang="en-US" noProof="0" dirty="0"/>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Click to edit Presentation Headline.</a:t>
            </a:r>
            <a:br>
              <a:rPr lang="en-US" dirty="0"/>
            </a:br>
            <a:r>
              <a:rPr lang="en-US" dirty="0"/>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BA13F617-4B64-4DC2-95BD-86F47EFCB7AF}" type="datetime1">
              <a:rPr lang="en-US" smtClean="0"/>
              <a:t>10/7/2024</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KONFIDENSIELT</a:t>
            </a:r>
            <a:endParaRPr lang="en-US" dirty="0"/>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a:t>
            </a:r>
            <a:br>
              <a:rPr lang="en-US" noProof="0" dirty="0"/>
            </a:br>
            <a:r>
              <a:rPr lang="en-US" noProof="0" dirty="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E0BA66C6-EAE2-4AEF-A066-9606A9E10041}" type="datetime1">
              <a:rPr lang="en-US" smtClean="0"/>
              <a:t>10/7/2024</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KONFIDENSIELT</a:t>
            </a:r>
            <a:endParaRPr lang="en-US" dirty="0"/>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098DCA7D-C0B6-4D9F-A315-16604AE89282}" type="datetime1">
              <a:rPr lang="en-US" smtClean="0"/>
              <a:t>10/7/2024</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KONFIDENSIELT</a:t>
            </a:r>
            <a:endParaRPr lang="en-US" dirty="0"/>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9C0915B1-FEFA-4BB0-8ABC-E4F07CBC49E5}" type="datetime1">
              <a:rPr lang="en-US" smtClean="0"/>
              <a:t>10/7/2024</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EC6DCCED-6E6D-4E57-A2DE-B150FCE95216}" type="datetime1">
              <a:rPr lang="en-US" smtClean="0"/>
              <a:t>10/7/2024</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0A426153-13BD-4189-880A-3B7940A68165}" type="datetime1">
              <a:rPr lang="en-US" smtClean="0"/>
              <a:t>10/7/2024</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pl-PL"/>
              <a:t>Kliknij ikonę, aby dodać wykres</a:t>
            </a:r>
            <a:endParaRPr lang="en-US" dirty="0"/>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659FE487-11D8-4793-BEC5-FADB5A70FED9}" type="datetime1">
              <a:rPr lang="en-US" smtClean="0"/>
              <a:t>10/7/2024</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KONFIDENSIELT</a:t>
            </a:r>
            <a:endParaRPr lang="en-US" dirty="0"/>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7B254630-3420-431E-BE05-76393D8C5A68}" type="datetime1">
              <a:rPr lang="en-US" smtClean="0"/>
              <a:t>10/7/2024</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KONFIDENSIELT</a:t>
            </a:r>
            <a:endParaRPr lang="en-US" dirty="0"/>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dirty="0"/>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Insert closing headline.</a:t>
            </a:r>
            <a:br>
              <a:rPr lang="en-US" dirty="0"/>
            </a:br>
            <a:r>
              <a:rPr lang="en-US" dirty="0"/>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New Slide</a:t>
            </a:r>
          </a:p>
          <a:p>
            <a:pPr defTabSz="914400"/>
            <a:endParaRPr lang="en-US" sz="800" b="0" dirty="0">
              <a:solidFill>
                <a:schemeClr val="tx1"/>
              </a:solidFill>
              <a:latin typeface="+mj-lt"/>
              <a:cs typeface="Arial" pitchFamily="34" charset="0"/>
            </a:endParaRPr>
          </a:p>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Layout </a:t>
            </a:r>
            <a:r>
              <a:rPr lang="en-US" sz="800" b="0" dirty="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a:t>
            </a:r>
            <a:r>
              <a:rPr lang="en-US" sz="800">
                <a:solidFill>
                  <a:schemeClr val="tx1"/>
                </a:solidFill>
                <a:latin typeface="+mn-lt"/>
                <a:cs typeface="Arial" pitchFamily="34" charset="0"/>
              </a:rPr>
              <a:t>– </a:t>
            </a:r>
            <a:r>
              <a:rPr lang="en-US" sz="800" dirty="0">
                <a:solidFill>
                  <a:schemeClr val="tx1"/>
                </a:solidFill>
                <a:latin typeface="+mn-lt"/>
                <a:cs typeface="Arial" pitchFamily="34" charset="0"/>
              </a:rPr>
              <a:t>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dirty="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dirty="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dirty="0">
                <a:solidFill>
                  <a:srgbClr val="000000"/>
                </a:solidFill>
                <a:cs typeface="Arial" pitchFamily="34" charset="0"/>
              </a:rPr>
              <a:t>Headline: Roboto Bold, size 34</a:t>
            </a:r>
          </a:p>
          <a:p>
            <a:pPr defTabSz="914400">
              <a:spcAft>
                <a:spcPts val="400"/>
              </a:spcAft>
            </a:pPr>
            <a:r>
              <a:rPr lang="en-US" sz="800" dirty="0">
                <a:solidFill>
                  <a:srgbClr val="000000"/>
                </a:solidFill>
                <a:cs typeface="Arial" pitchFamily="34" charset="0"/>
              </a:rPr>
              <a:t>Sub-headline: Roboto Light, size 20</a:t>
            </a:r>
          </a:p>
          <a:p>
            <a:pPr defTabSz="914400">
              <a:spcAft>
                <a:spcPts val="400"/>
              </a:spcAft>
            </a:pPr>
            <a:r>
              <a:rPr lang="en-US" sz="800" dirty="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a:t>
            </a:r>
            <a:r>
              <a:rPr lang="en-US" sz="800" b="0">
                <a:solidFill>
                  <a:schemeClr val="tx1"/>
                </a:solidFill>
                <a:latin typeface="+mj-lt"/>
                <a:cs typeface="Arial" pitchFamily="34" charset="0"/>
                <a:sym typeface="Wingdings 3"/>
              </a:rPr>
              <a:t> </a:t>
            </a:r>
            <a:r>
              <a:rPr lang="en-US" sz="800" b="0" dirty="0">
                <a:solidFill>
                  <a:schemeClr val="tx1"/>
                </a:solidFill>
                <a:latin typeface="+mj-lt"/>
                <a:cs typeface="Arial" pitchFamily="34" charset="0"/>
                <a:sym typeface="Wingdings 3"/>
              </a:rPr>
              <a:t>Guides</a:t>
            </a:r>
            <a:endParaRPr lang="en-US" sz="800" b="0" dirty="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dirty="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dirty="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70B30EE8-4331-4AAD-8EED-EE3994D792F9}" type="datetime1">
              <a:rPr lang="en-US" smtClean="0"/>
              <a:t>10/7/2024</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KONFIDENSIELT</a:t>
            </a:r>
            <a:endParaRPr lang="en-US" dirty="0"/>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dirty="0"/>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SMARTART </a:t>
            </a:r>
            <a:r>
              <a:rPr lang="en-US" sz="800" dirty="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Keep charts and SmartArt simple and minimalistic. </a:t>
            </a:r>
            <a:br>
              <a:rPr lang="en-US" sz="800" dirty="0">
                <a:solidFill>
                  <a:schemeClr val="tx1"/>
                </a:solidFill>
                <a:cs typeface="Arial" pitchFamily="34" charset="0"/>
              </a:rPr>
            </a:br>
            <a:endParaRPr lang="en-US" sz="800" dirty="0">
              <a:solidFill>
                <a:schemeClr val="tx1"/>
              </a:solidFill>
              <a:cs typeface="Arial" pitchFamily="34" charset="0"/>
            </a:endParaRPr>
          </a:p>
          <a:p>
            <a:pPr defTabSz="914400"/>
            <a:r>
              <a:rPr lang="en-US" sz="800" dirty="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dirty="0">
                <a:latin typeface="+mj-lt"/>
              </a:rPr>
              <a:t>Nilfisk presentation guidelines and tips</a:t>
            </a:r>
            <a:endParaRPr lang="en-US" sz="2800" dirty="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01B1118B-7FCE-4851-9B9C-52165CD45D79}" type="datetime1">
              <a:rPr lang="en-US" smtClean="0"/>
              <a:t>10/7/2024</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KONFIDENSIELT</a:t>
            </a:r>
            <a:endParaRPr lang="en-US" dirty="0"/>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63139634-5C2B-4C0E-8183-72833EE148DD}" type="datetime1">
              <a:rPr lang="en-US" smtClean="0"/>
              <a:t>10/7/2024</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KONFIDENSIELT</a:t>
            </a:r>
            <a:endParaRPr lang="en-US" dirty="0"/>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F16608B-5F33-4DF8-A34C-583AB06811DF}" type="datetime1">
              <a:rPr lang="en-US" smtClean="0"/>
              <a:t>10/7/2024</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KONFIDENSIELT</a:t>
            </a:r>
            <a:endParaRPr lang="en-US" dirty="0"/>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dirty="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dirty="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4E4D56A9-AA1C-488F-B097-29EA399B31CA}" type="datetime1">
              <a:rPr lang="en-US" smtClean="0"/>
              <a:t>10/7/2024</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KONFIDENSIELT</a:t>
            </a:r>
            <a:endParaRPr lang="en-US" dirty="0"/>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9FCECC31-36E6-40E1-847D-8871C58B1C3F}" type="datetime1">
              <a:rPr lang="en-US" smtClean="0"/>
              <a:t>10/7/2024</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663" imgH="659" progId="TCLayout.ActiveDocument.1">
                  <p:embed/>
                </p:oleObj>
              </mc:Choice>
              <mc:Fallback>
                <p:oleObj name="think-cell Slide"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83658510-9486-4B52-A533-48A665531EEC}" type="datetime1">
              <a:rPr lang="en-US" smtClean="0"/>
              <a:t>10/7/2024</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KONFIDENSIELT</a:t>
            </a:r>
            <a:endParaRPr lang="en-US" dirty="0"/>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2F846E63-7F5A-4E62-9275-028B870E08A4}" type="datetime1">
              <a:rPr lang="en-US" smtClean="0"/>
              <a:t>10/7/2024</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KONFIDENSIELT</a:t>
            </a:r>
            <a:endParaRPr lang="en-US" dirty="0"/>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722387ED-C30D-4A3A-992B-ECC2745088B4}" type="datetime1">
              <a:rPr lang="en-US" smtClean="0"/>
              <a:t>10/7/2024</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KONFIDENSIELT</a:t>
            </a:r>
            <a:endParaRPr lang="en-US" dirty="0"/>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0"/>
            </p:custDataLst>
            <p:extLst>
              <p:ext uri="{D42A27DB-BD31-4B8C-83A1-F6EECF244321}">
                <p14:modId xmlns:p14="http://schemas.microsoft.com/office/powerpoint/2010/main" val="359405703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7" name="Object 6" hidden="1"/>
                      <p:cNvPicPr/>
                      <p:nvPr/>
                    </p:nvPicPr>
                    <p:blipFill>
                      <a:blip r:embed="rId22"/>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dirty="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endParaRPr lang="en-US" noProof="0" dirty="0"/>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6E7412C5-13D0-4529-878E-9C10E94DAFF9}" type="datetime1">
              <a:rPr lang="en-US" smtClean="0"/>
              <a:t>10/7/2024</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a:t>KONFIDENSIELT</a:t>
            </a:r>
            <a:endParaRPr lang="en-US" dirty="0"/>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dirty="0"/>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652" r:id="rId8"/>
    <p:sldLayoutId id="2147483721" r:id="rId9"/>
    <p:sldLayoutId id="2147483724" r:id="rId10"/>
    <p:sldLayoutId id="2147483653" r:id="rId11"/>
    <p:sldLayoutId id="2147483723" r:id="rId12"/>
    <p:sldLayoutId id="2147483654" r:id="rId13"/>
    <p:sldLayoutId id="2147483732" r:id="rId14"/>
    <p:sldLayoutId id="2147483731" r:id="rId15"/>
    <p:sldLayoutId id="2147483728" r:id="rId16"/>
    <p:sldLayoutId id="2147483736" r:id="rId17"/>
    <p:sldLayoutId id="2147483720" r:id="rId18"/>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3.tif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agram&#10;&#10;Description automatically generated">
            <a:extLst>
              <a:ext uri="{FF2B5EF4-FFF2-40B4-BE49-F238E27FC236}">
                <a16:creationId xmlns:a16="http://schemas.microsoft.com/office/drawing/2014/main" id="{61ECDF8D-0DED-42E9-BEAF-15E47B55100C}"/>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a:stretch/>
        </p:blipFill>
        <p:spPr>
          <a:xfrm>
            <a:off x="0" y="1"/>
            <a:ext cx="12192000" cy="6273799"/>
          </a:xfrm>
          <a:prstGeom prst="rect">
            <a:avLst/>
          </a:prstGeom>
          <a:noFill/>
        </p:spPr>
      </p:pic>
      <p:sp>
        <p:nvSpPr>
          <p:cNvPr id="3" name="Title 2">
            <a:extLst>
              <a:ext uri="{FF2B5EF4-FFF2-40B4-BE49-F238E27FC236}">
                <a16:creationId xmlns:a16="http://schemas.microsoft.com/office/drawing/2014/main" id="{08F58484-5BC4-4866-93A0-0360B816257A}"/>
              </a:ext>
            </a:extLst>
          </p:cNvPr>
          <p:cNvSpPr>
            <a:spLocks noGrp="1"/>
          </p:cNvSpPr>
          <p:nvPr>
            <p:ph type="title"/>
          </p:nvPr>
        </p:nvSpPr>
        <p:spPr/>
        <p:txBody>
          <a:bodyPr/>
          <a:lstStyle/>
          <a:p>
            <a:r>
              <a:rPr lang="en-US" dirty="0"/>
              <a:t>MC1C </a:t>
            </a:r>
            <a:r>
              <a:rPr lang="en-US" dirty="0" err="1"/>
              <a:t>og</a:t>
            </a:r>
            <a:r>
              <a:rPr lang="en-US" dirty="0"/>
              <a:t> MC2C </a:t>
            </a:r>
            <a:r>
              <a:rPr lang="en-US" dirty="0" err="1"/>
              <a:t>Oppdatering</a:t>
            </a:r>
            <a:endParaRPr lang="en-US"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66939D6-6557-4237-898B-931BC890A7B3}"/>
                  </a:ext>
                </a:extLst>
              </p14:cNvPr>
              <p14:cNvContentPartPr/>
              <p14:nvPr/>
            </p14:nvContentPartPr>
            <p14:xfrm>
              <a:off x="-255960" y="1515154"/>
              <a:ext cx="360" cy="360"/>
            </p14:xfrm>
          </p:contentPart>
        </mc:Choice>
        <mc:Fallback xmlns="">
          <p:pic>
            <p:nvPicPr>
              <p:cNvPr id="4" name="Ink 3">
                <a:extLst>
                  <a:ext uri="{FF2B5EF4-FFF2-40B4-BE49-F238E27FC236}">
                    <a16:creationId xmlns:a16="http://schemas.microsoft.com/office/drawing/2014/main" id="{566939D6-6557-4237-898B-931BC890A7B3}"/>
                  </a:ext>
                </a:extLst>
              </p:cNvPr>
              <p:cNvPicPr/>
              <p:nvPr/>
            </p:nvPicPr>
            <p:blipFill>
              <a:blip r:embed="rId5"/>
              <a:stretch>
                <a:fillRect/>
              </a:stretch>
            </p:blipFill>
            <p:spPr>
              <a:xfrm>
                <a:off x="-264960" y="1506154"/>
                <a:ext cx="18000" cy="18000"/>
              </a:xfrm>
              <a:prstGeom prst="rect">
                <a:avLst/>
              </a:prstGeom>
            </p:spPr>
          </p:pic>
        </mc:Fallback>
      </mc:AlternateContent>
    </p:spTree>
    <p:extLst>
      <p:ext uri="{BB962C8B-B14F-4D97-AF65-F5344CB8AC3E}">
        <p14:creationId xmlns:p14="http://schemas.microsoft.com/office/powerpoint/2010/main" val="19962704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6B7C445-DFBB-EC6C-DE4A-78A00242CE14}"/>
              </a:ext>
            </a:extLst>
          </p:cNvPr>
          <p:cNvSpPr>
            <a:spLocks noGrp="1"/>
          </p:cNvSpPr>
          <p:nvPr>
            <p:ph type="ctrTitle"/>
          </p:nvPr>
        </p:nvSpPr>
        <p:spPr/>
        <p:txBody>
          <a:bodyPr/>
          <a:lstStyle/>
          <a:p>
            <a:r>
              <a:rPr lang="en-US"/>
              <a:t>2</a:t>
            </a:r>
          </a:p>
        </p:txBody>
      </p:sp>
      <p:sp>
        <p:nvSpPr>
          <p:cNvPr id="19" name="Text Placeholder 18">
            <a:extLst>
              <a:ext uri="{FF2B5EF4-FFF2-40B4-BE49-F238E27FC236}">
                <a16:creationId xmlns:a16="http://schemas.microsoft.com/office/drawing/2014/main" id="{D6CA08D8-B7A3-6596-CBA5-D34511CE0202}"/>
              </a:ext>
            </a:extLst>
          </p:cNvPr>
          <p:cNvSpPr>
            <a:spLocks noGrp="1"/>
          </p:cNvSpPr>
          <p:nvPr>
            <p:ph type="body" sz="quarter" idx="13"/>
          </p:nvPr>
        </p:nvSpPr>
        <p:spPr/>
        <p:txBody>
          <a:bodyPr/>
          <a:lstStyle/>
          <a:p>
            <a:r>
              <a:rPr lang="en-US"/>
              <a:t>Segmenter og bruksområder</a:t>
            </a:r>
          </a:p>
        </p:txBody>
      </p:sp>
      <p:sp>
        <p:nvSpPr>
          <p:cNvPr id="16" name="Footer Placeholder 15">
            <a:extLst>
              <a:ext uri="{FF2B5EF4-FFF2-40B4-BE49-F238E27FC236}">
                <a16:creationId xmlns:a16="http://schemas.microsoft.com/office/drawing/2014/main" id="{8C7125B1-0E68-86B8-1CE4-EE32BD83B219}"/>
              </a:ext>
            </a:extLst>
          </p:cNvPr>
          <p:cNvSpPr>
            <a:spLocks noGrp="1"/>
          </p:cNvSpPr>
          <p:nvPr>
            <p:ph type="ftr" sz="quarter" idx="15"/>
          </p:nvPr>
        </p:nvSpPr>
        <p:spPr/>
        <p:txBody>
          <a:bodyPr/>
          <a:lstStyle/>
          <a:p>
            <a:pPr algn="l"/>
            <a:r>
              <a:rPr lang="en-US"/>
              <a:t>KONFIDENSIELT</a:t>
            </a:r>
            <a:endParaRPr lang="en-US" dirty="0"/>
          </a:p>
        </p:txBody>
      </p:sp>
      <p:sp>
        <p:nvSpPr>
          <p:cNvPr id="17" name="Slide Number Placeholder 16">
            <a:extLst>
              <a:ext uri="{FF2B5EF4-FFF2-40B4-BE49-F238E27FC236}">
                <a16:creationId xmlns:a16="http://schemas.microsoft.com/office/drawing/2014/main" id="{8587BAE7-008E-8245-F871-1F78B1BA082C}"/>
              </a:ext>
            </a:extLst>
          </p:cNvPr>
          <p:cNvSpPr>
            <a:spLocks noGrp="1"/>
          </p:cNvSpPr>
          <p:nvPr>
            <p:ph type="sldNum" sz="quarter" idx="16"/>
          </p:nvPr>
        </p:nvSpPr>
        <p:spPr/>
        <p:txBody>
          <a:bodyPr/>
          <a:lstStyle/>
          <a:p>
            <a:fld id="{6C385236-B7BA-4938-9EA6-6DEC8CA653D7}" type="slidenum">
              <a:rPr lang="en-US" smtClean="0"/>
              <a:pPr/>
              <a:t>10</a:t>
            </a:fld>
            <a:endParaRPr lang="en-US"/>
          </a:p>
        </p:txBody>
      </p:sp>
    </p:spTree>
    <p:extLst>
      <p:ext uri="{BB962C8B-B14F-4D97-AF65-F5344CB8AC3E}">
        <p14:creationId xmlns:p14="http://schemas.microsoft.com/office/powerpoint/2010/main" val="377870148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5500B6-0050-BC72-0972-25398A35A4BA}"/>
              </a:ext>
            </a:extLst>
          </p:cNvPr>
          <p:cNvSpPr>
            <a:spLocks noGrp="1"/>
          </p:cNvSpPr>
          <p:nvPr>
            <p:ph type="body" sz="quarter" idx="18"/>
          </p:nvPr>
        </p:nvSpPr>
        <p:spPr>
          <a:xfrm>
            <a:off x="1454227" y="1923054"/>
            <a:ext cx="4450812" cy="1162113"/>
          </a:xfrm>
        </p:spPr>
        <p:txBody>
          <a:bodyPr wrap="square">
            <a:spAutoFit/>
          </a:bodyPr>
          <a:lstStyle/>
          <a:p>
            <a:pPr marL="0" indent="0">
              <a:buNone/>
            </a:pPr>
            <a:r>
              <a:rPr lang="en-US" sz="1500" dirty="0" err="1">
                <a:latin typeface="+mj-lt"/>
              </a:rPr>
              <a:t>Målsegmenter</a:t>
            </a:r>
            <a:endParaRPr lang="en-US" sz="1500" dirty="0">
              <a:latin typeface="+mj-lt"/>
            </a:endParaRPr>
          </a:p>
          <a:p>
            <a:r>
              <a:rPr lang="en-US" dirty="0"/>
              <a:t>“</a:t>
            </a:r>
            <a:r>
              <a:rPr lang="en-US" dirty="0" err="1"/>
              <a:t>Prosument</a:t>
            </a:r>
            <a:r>
              <a:rPr lang="en-US" dirty="0"/>
              <a:t>” </a:t>
            </a:r>
          </a:p>
          <a:p>
            <a:r>
              <a:rPr lang="en-US" dirty="0" err="1"/>
              <a:t>Profesjonell</a:t>
            </a:r>
            <a:r>
              <a:rPr lang="en-US" dirty="0"/>
              <a:t> </a:t>
            </a:r>
            <a:r>
              <a:rPr lang="en-US" dirty="0" err="1"/>
              <a:t>bruker</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21630BC5-4046-0370-91CB-E463E54E042D}"/>
              </a:ext>
            </a:extLst>
          </p:cNvPr>
          <p:cNvSpPr>
            <a:spLocks noGrp="1"/>
          </p:cNvSpPr>
          <p:nvPr>
            <p:ph type="ftr" sz="quarter" idx="21"/>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7B0BEAF2-350C-D310-0A59-DA972843F34D}"/>
              </a:ext>
            </a:extLst>
          </p:cNvPr>
          <p:cNvSpPr>
            <a:spLocks noGrp="1"/>
          </p:cNvSpPr>
          <p:nvPr>
            <p:ph type="sldNum" sz="quarter" idx="22"/>
          </p:nvPr>
        </p:nvSpPr>
        <p:spPr/>
        <p:txBody>
          <a:bodyPr/>
          <a:lstStyle/>
          <a:p>
            <a:fld id="{6C385236-B7BA-4938-9EA6-6DEC8CA653D7}" type="slidenum">
              <a:rPr lang="en-US" smtClean="0"/>
              <a:pPr/>
              <a:t>11</a:t>
            </a:fld>
            <a:endParaRPr lang="en-US"/>
          </a:p>
        </p:txBody>
      </p:sp>
      <p:sp>
        <p:nvSpPr>
          <p:cNvPr id="6" name="Text Placeholder 5">
            <a:extLst>
              <a:ext uri="{FF2B5EF4-FFF2-40B4-BE49-F238E27FC236}">
                <a16:creationId xmlns:a16="http://schemas.microsoft.com/office/drawing/2014/main" id="{3E5D4F84-AC09-5B04-5CAE-F2BBEFF2D624}"/>
              </a:ext>
            </a:extLst>
          </p:cNvPr>
          <p:cNvSpPr>
            <a:spLocks noGrp="1"/>
          </p:cNvSpPr>
          <p:nvPr>
            <p:ph type="body" sz="quarter" idx="14"/>
          </p:nvPr>
        </p:nvSpPr>
        <p:spPr/>
        <p:txBody>
          <a:bodyPr/>
          <a:lstStyle/>
          <a:p>
            <a:r>
              <a:rPr lang="en-US"/>
              <a:t>Bruksområder</a:t>
            </a:r>
          </a:p>
        </p:txBody>
      </p:sp>
      <p:sp>
        <p:nvSpPr>
          <p:cNvPr id="7" name="Title 6">
            <a:extLst>
              <a:ext uri="{FF2B5EF4-FFF2-40B4-BE49-F238E27FC236}">
                <a16:creationId xmlns:a16="http://schemas.microsoft.com/office/drawing/2014/main" id="{2ABF077C-E288-11B2-B746-C5A5ED9ACDFD}"/>
              </a:ext>
            </a:extLst>
          </p:cNvPr>
          <p:cNvSpPr>
            <a:spLocks noGrp="1"/>
          </p:cNvSpPr>
          <p:nvPr>
            <p:ph type="title"/>
          </p:nvPr>
        </p:nvSpPr>
        <p:spPr>
          <a:xfrm>
            <a:off x="479425" y="494490"/>
            <a:ext cx="5506081" cy="388013"/>
          </a:xfrm>
        </p:spPr>
        <p:txBody>
          <a:bodyPr/>
          <a:lstStyle/>
          <a:p>
            <a:r>
              <a:rPr lang="en-US"/>
              <a:t>Segmenter</a:t>
            </a:r>
          </a:p>
        </p:txBody>
      </p:sp>
      <p:pic>
        <p:nvPicPr>
          <p:cNvPr id="20" name="Picture Placeholder 19">
            <a:extLst>
              <a:ext uri="{FF2B5EF4-FFF2-40B4-BE49-F238E27FC236}">
                <a16:creationId xmlns:a16="http://schemas.microsoft.com/office/drawing/2014/main" id="{2F8DE992-D983-B5D8-2792-70671D1CC759}"/>
              </a:ext>
            </a:extLst>
          </p:cNvPr>
          <p:cNvPicPr>
            <a:picLocks noGrp="1" noChangeAspect="1"/>
          </p:cNvPicPr>
          <p:nvPr>
            <p:ph type="pic" sz="quarter" idx="17"/>
          </p:nvPr>
        </p:nvPicPr>
        <p:blipFill rotWithShape="1">
          <a:blip r:embed="rId2" cstate="hqprint">
            <a:extLst>
              <a:ext uri="{28A0092B-C50C-407E-A947-70E740481C1C}">
                <a14:useLocalDpi xmlns:a14="http://schemas.microsoft.com/office/drawing/2010/main"/>
              </a:ext>
            </a:extLst>
          </a:blip>
          <a:srcRect/>
          <a:stretch/>
        </p:blipFill>
        <p:spPr>
          <a:xfrm>
            <a:off x="6205538" y="0"/>
            <a:ext cx="5986461" cy="6284890"/>
          </a:xfrm>
        </p:spPr>
      </p:pic>
      <p:sp>
        <p:nvSpPr>
          <p:cNvPr id="2" name="Text Placeholder 2">
            <a:extLst>
              <a:ext uri="{FF2B5EF4-FFF2-40B4-BE49-F238E27FC236}">
                <a16:creationId xmlns:a16="http://schemas.microsoft.com/office/drawing/2014/main" id="{3F0FDA6F-9160-526F-E084-D5AD1E3BEF23}"/>
              </a:ext>
            </a:extLst>
          </p:cNvPr>
          <p:cNvSpPr txBox="1">
            <a:spLocks/>
          </p:cNvSpPr>
          <p:nvPr/>
        </p:nvSpPr>
        <p:spPr>
          <a:xfrm>
            <a:off x="1454227" y="3791301"/>
            <a:ext cx="4450812" cy="1463734"/>
          </a:xfrm>
          <a:prstGeom prst="rect">
            <a:avLst/>
          </a:prstGeom>
          <a:noFill/>
        </p:spPr>
        <p:txBody>
          <a:bodyPr vert="horz" wrap="square" lIns="0" tIns="0" rIns="0" bIns="0" rtlCol="0" anchor="t">
            <a:spAutoFit/>
          </a:bodyPr>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Font typeface="Arial" panose="020B0604020202020204" pitchFamily="34" charset="0"/>
              <a:buNone/>
            </a:pPr>
            <a:r>
              <a:rPr lang="nb-NO" sz="1500">
                <a:latin typeface="+mj-lt"/>
              </a:rPr>
              <a:t>Viktige bruksområder og jobber som skal utføres </a:t>
            </a:r>
          </a:p>
          <a:p>
            <a:r>
              <a:rPr lang="nb-NO"/>
              <a:t>Overflater</a:t>
            </a:r>
          </a:p>
          <a:p>
            <a:r>
              <a:rPr lang="nb-NO"/>
              <a:t>Rengjøring av biler og andre kjøretøy</a:t>
            </a:r>
          </a:p>
          <a:p>
            <a:r>
              <a:rPr lang="nb-NO"/>
              <a:t>Tilhengere</a:t>
            </a:r>
          </a:p>
          <a:p>
            <a:r>
              <a:rPr lang="nb-NO"/>
              <a:t>Verktøy og utstyr</a:t>
            </a:r>
          </a:p>
        </p:txBody>
      </p:sp>
      <p:pic>
        <p:nvPicPr>
          <p:cNvPr id="10" name="Graphic 9">
            <a:extLst>
              <a:ext uri="{FF2B5EF4-FFF2-40B4-BE49-F238E27FC236}">
                <a16:creationId xmlns:a16="http://schemas.microsoft.com/office/drawing/2014/main" id="{35B4A849-37FA-819E-5B22-1B2F4154A5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425" y="1981200"/>
            <a:ext cx="529183" cy="517679"/>
          </a:xfrm>
          <a:prstGeom prst="rect">
            <a:avLst/>
          </a:prstGeom>
        </p:spPr>
      </p:pic>
      <p:pic>
        <p:nvPicPr>
          <p:cNvPr id="13" name="Graphic 12">
            <a:extLst>
              <a:ext uri="{FF2B5EF4-FFF2-40B4-BE49-F238E27FC236}">
                <a16:creationId xmlns:a16="http://schemas.microsoft.com/office/drawing/2014/main" id="{2710C179-7B73-F74F-0BCB-5EE525CC93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425" y="3886199"/>
            <a:ext cx="629763" cy="574521"/>
          </a:xfrm>
          <a:prstGeom prst="rect">
            <a:avLst/>
          </a:prstGeom>
        </p:spPr>
      </p:pic>
    </p:spTree>
    <p:extLst>
      <p:ext uri="{BB962C8B-B14F-4D97-AF65-F5344CB8AC3E}">
        <p14:creationId xmlns:p14="http://schemas.microsoft.com/office/powerpoint/2010/main" val="332545530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5500B6-0050-BC72-0972-25398A35A4BA}"/>
              </a:ext>
            </a:extLst>
          </p:cNvPr>
          <p:cNvSpPr>
            <a:spLocks noGrp="1"/>
          </p:cNvSpPr>
          <p:nvPr>
            <p:ph type="body" sz="quarter" idx="15"/>
          </p:nvPr>
        </p:nvSpPr>
        <p:spPr/>
        <p:txBody>
          <a:bodyPr wrap="square" bIns="360000">
            <a:noAutofit/>
          </a:bodyPr>
          <a:lstStyle/>
          <a:p>
            <a:pPr marL="0" indent="0">
              <a:buNone/>
            </a:pPr>
            <a:r>
              <a:rPr lang="en-US" sz="3000" dirty="0">
                <a:solidFill>
                  <a:schemeClr val="accent3"/>
                </a:solidFill>
              </a:rPr>
              <a:t>MC1C</a:t>
            </a:r>
            <a:r>
              <a:rPr lang="en-US" dirty="0"/>
              <a:t> </a:t>
            </a:r>
          </a:p>
          <a:p>
            <a:pPr marL="0" indent="0">
              <a:buNone/>
            </a:pPr>
            <a:r>
              <a:rPr lang="nb-NO" dirty="0"/>
              <a:t>er rettet mot brukere med mindre daglige rengjøringsoppgaver på opptil 1 time, oppgaver som skal utføres ukentlig, annenhver uke/månedlig </a:t>
            </a:r>
          </a:p>
          <a:p>
            <a:pPr marL="0" indent="0">
              <a:buNone/>
            </a:pPr>
            <a:endParaRPr lang="en-US" dirty="0"/>
          </a:p>
          <a:p>
            <a:pPr marL="0" indent="0">
              <a:buNone/>
            </a:pPr>
            <a:r>
              <a:rPr lang="en-US" sz="3000" dirty="0">
                <a:solidFill>
                  <a:schemeClr val="accent3"/>
                </a:solidFill>
              </a:rPr>
              <a:t>MC2C</a:t>
            </a:r>
            <a:r>
              <a:rPr lang="en-US" dirty="0"/>
              <a:t> </a:t>
            </a:r>
          </a:p>
          <a:p>
            <a:pPr marL="0" indent="0">
              <a:buNone/>
            </a:pPr>
            <a:r>
              <a:rPr lang="nb-NO" dirty="0"/>
              <a:t>anbefales for opptil 2 timers </a:t>
            </a:r>
            <a:br>
              <a:rPr lang="nb-NO" dirty="0"/>
            </a:br>
            <a:r>
              <a:rPr lang="nb-NO" dirty="0"/>
              <a:t>bruk per dag eller små til middels omfattende rengjøringsoppgaver som skal utføres ukentlig/</a:t>
            </a:r>
            <a:br>
              <a:rPr lang="nb-NO" dirty="0"/>
            </a:br>
            <a:r>
              <a:rPr lang="nb-NO" dirty="0"/>
              <a:t>annenhver uke/månedlig </a:t>
            </a:r>
          </a:p>
        </p:txBody>
      </p:sp>
      <p:sp>
        <p:nvSpPr>
          <p:cNvPr id="4" name="Footer Placeholder 3">
            <a:extLst>
              <a:ext uri="{FF2B5EF4-FFF2-40B4-BE49-F238E27FC236}">
                <a16:creationId xmlns:a16="http://schemas.microsoft.com/office/drawing/2014/main" id="{21630BC5-4046-0370-91CB-E463E54E042D}"/>
              </a:ext>
            </a:extLst>
          </p:cNvPr>
          <p:cNvSpPr>
            <a:spLocks noGrp="1"/>
          </p:cNvSpPr>
          <p:nvPr>
            <p:ph type="ftr" sz="quarter" idx="19"/>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7B0BEAF2-350C-D310-0A59-DA972843F34D}"/>
              </a:ext>
            </a:extLst>
          </p:cNvPr>
          <p:cNvSpPr>
            <a:spLocks noGrp="1"/>
          </p:cNvSpPr>
          <p:nvPr>
            <p:ph type="sldNum" sz="quarter" idx="20"/>
          </p:nvPr>
        </p:nvSpPr>
        <p:spPr/>
        <p:txBody>
          <a:bodyPr/>
          <a:lstStyle/>
          <a:p>
            <a:fld id="{6C385236-B7BA-4938-9EA6-6DEC8CA653D7}" type="slidenum">
              <a:rPr lang="en-US" smtClean="0"/>
              <a:pPr/>
              <a:t>12</a:t>
            </a:fld>
            <a:endParaRPr lang="en-US"/>
          </a:p>
        </p:txBody>
      </p:sp>
      <p:sp>
        <p:nvSpPr>
          <p:cNvPr id="7" name="Title 6">
            <a:extLst>
              <a:ext uri="{FF2B5EF4-FFF2-40B4-BE49-F238E27FC236}">
                <a16:creationId xmlns:a16="http://schemas.microsoft.com/office/drawing/2014/main" id="{2ABF077C-E288-11B2-B746-C5A5ED9ACDFD}"/>
              </a:ext>
            </a:extLst>
          </p:cNvPr>
          <p:cNvSpPr>
            <a:spLocks noGrp="1"/>
          </p:cNvSpPr>
          <p:nvPr>
            <p:ph type="title"/>
          </p:nvPr>
        </p:nvSpPr>
        <p:spPr/>
        <p:txBody>
          <a:bodyPr/>
          <a:lstStyle/>
          <a:p>
            <a:r>
              <a:rPr lang="en-US"/>
              <a:t>Primære bruksområder </a:t>
            </a:r>
          </a:p>
        </p:txBody>
      </p:sp>
      <p:sp>
        <p:nvSpPr>
          <p:cNvPr id="11" name="TextBox 10">
            <a:extLst>
              <a:ext uri="{FF2B5EF4-FFF2-40B4-BE49-F238E27FC236}">
                <a16:creationId xmlns:a16="http://schemas.microsoft.com/office/drawing/2014/main" id="{D3608F77-0E37-015B-EC70-07E39099E3C4}"/>
              </a:ext>
            </a:extLst>
          </p:cNvPr>
          <p:cNvSpPr txBox="1"/>
          <p:nvPr/>
        </p:nvSpPr>
        <p:spPr>
          <a:xfrm>
            <a:off x="479425" y="2483603"/>
            <a:ext cx="7860312" cy="2710065"/>
          </a:xfrm>
          <a:prstGeom prst="rect">
            <a:avLst/>
          </a:prstGeom>
          <a:noFill/>
        </p:spPr>
        <p:txBody>
          <a:bodyPr wrap="square" lIns="0" tIns="0" rIns="0" bIns="0" numCol="2">
            <a:noAutofit/>
          </a:bodyPr>
          <a:lstStyle/>
          <a:p>
            <a:pPr marL="0" marR="0" lvl="0" indent="0" algn="l" defTabSz="1023967" rtl="0" eaLnBrk="1" fontAlgn="auto" latinLnBrk="0" hangingPunct="1">
              <a:lnSpc>
                <a:spcPct val="120000"/>
              </a:lnSpc>
              <a:spcBef>
                <a:spcPts val="336"/>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8313F"/>
                </a:solidFill>
                <a:effectLst/>
                <a:uLnTx/>
                <a:uFillTx/>
                <a:latin typeface="Roboto Bold"/>
                <a:ea typeface="+mn-ea"/>
                <a:cs typeface="+mn-cs"/>
              </a:rPr>
              <a:t>Bilbransjen</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Rengjøring av biler og andre kjøretøy</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Tilhengere og bobiler </a:t>
            </a:r>
            <a:br>
              <a:rPr kumimoji="0" lang="en-US" sz="1400" b="0" i="0" u="none" strike="noStrike" kern="1200" cap="none" spc="0" normalizeH="0" baseline="0" noProof="0">
                <a:ln>
                  <a:noFill/>
                </a:ln>
                <a:solidFill>
                  <a:srgbClr val="28313F"/>
                </a:solidFill>
                <a:effectLst/>
                <a:uLnTx/>
                <a:uFillTx/>
                <a:latin typeface="Roboto Light"/>
                <a:ea typeface="+mn-ea"/>
                <a:cs typeface="+mn-cs"/>
              </a:rPr>
            </a:br>
            <a:br>
              <a:rPr kumimoji="0" lang="en-US" sz="1400" b="0" i="0" u="none" strike="noStrike" kern="1200" cap="none" spc="0" normalizeH="0" baseline="0" noProof="0">
                <a:ln>
                  <a:noFill/>
                </a:ln>
                <a:solidFill>
                  <a:srgbClr val="28313F"/>
                </a:solidFill>
                <a:effectLst/>
                <a:uLnTx/>
                <a:uFillTx/>
                <a:latin typeface="Roboto Light"/>
                <a:ea typeface="+mn-ea"/>
                <a:cs typeface="+mn-cs"/>
              </a:rPr>
            </a:br>
            <a:endParaRPr kumimoji="0" lang="en-US" sz="1800" b="0" i="0" u="none" strike="noStrike" kern="1200" cap="none" spc="0" normalizeH="0" baseline="0" noProof="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336"/>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8313F"/>
                </a:solidFill>
                <a:effectLst/>
                <a:uLnTx/>
                <a:uFillTx/>
                <a:latin typeface="Roboto Bold"/>
                <a:ea typeface="+mn-ea"/>
                <a:cs typeface="+mn-cs"/>
              </a:rPr>
              <a:t>Landbruk </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Mindre utstyr og kjøretøy </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Punktrengjøring </a:t>
            </a:r>
          </a:p>
          <a:p>
            <a:pPr marR="0" lvl="0" algn="l" defTabSz="1023967" rtl="0" eaLnBrk="1" fontAlgn="auto" latinLnBrk="0" hangingPunct="1">
              <a:lnSpc>
                <a:spcPct val="120000"/>
              </a:lnSpc>
              <a:spcBef>
                <a:spcPts val="336"/>
              </a:spcBef>
              <a:spcAft>
                <a:spcPts val="0"/>
              </a:spcAft>
              <a:buClrTx/>
              <a:buSzTx/>
              <a:tabLst/>
              <a:defRPr/>
            </a:pPr>
            <a:endParaRPr kumimoji="0" lang="en-US" sz="1400" b="0" i="0" u="none" strike="noStrike" kern="1200" cap="none" spc="0" normalizeH="0" baseline="0" noProof="0">
              <a:ln>
                <a:noFill/>
              </a:ln>
              <a:solidFill>
                <a:srgbClr val="28313F"/>
              </a:solidFill>
              <a:effectLst/>
              <a:uLnTx/>
              <a:uFillTx/>
              <a:latin typeface="Roboto Light"/>
              <a:ea typeface="+mn-ea"/>
              <a:cs typeface="+mn-cs"/>
            </a:endParaRPr>
          </a:p>
          <a:p>
            <a:pPr marR="0" lvl="0" algn="l" defTabSz="1023967" rtl="0" eaLnBrk="1" fontAlgn="auto" latinLnBrk="0" hangingPunct="1">
              <a:lnSpc>
                <a:spcPct val="120000"/>
              </a:lnSpc>
              <a:spcBef>
                <a:spcPts val="336"/>
              </a:spcBef>
              <a:spcAft>
                <a:spcPts val="0"/>
              </a:spcAft>
              <a:buClrTx/>
              <a:buSzTx/>
              <a:tabLst/>
              <a:defRPr/>
            </a:pPr>
            <a:endParaRPr kumimoji="0" lang="en-US" sz="1400" b="0" i="0" u="none" strike="noStrike" kern="1200" cap="none" spc="0" normalizeH="0" baseline="0" noProof="0">
              <a:ln>
                <a:noFill/>
              </a:ln>
              <a:solidFill>
                <a:srgbClr val="28313F"/>
              </a:solidFill>
              <a:effectLst/>
              <a:uLnTx/>
              <a:uFillTx/>
              <a:latin typeface="Roboto Light"/>
              <a:ea typeface="+mn-ea"/>
              <a:cs typeface="+mn-cs"/>
            </a:endParaRPr>
          </a:p>
          <a:p>
            <a:pPr marL="0" marR="0" lvl="0" indent="0" algn="l" defTabSz="1023967" rtl="0" eaLnBrk="1" fontAlgn="auto" latinLnBrk="0" hangingPunct="1">
              <a:lnSpc>
                <a:spcPct val="120000"/>
              </a:lnSpc>
              <a:spcBef>
                <a:spcPts val="336"/>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8313F"/>
                </a:solidFill>
                <a:effectLst/>
                <a:uLnTx/>
                <a:uFillTx/>
                <a:latin typeface="Roboto Bold"/>
                <a:ea typeface="+mn-ea"/>
                <a:cs typeface="+mn-cs"/>
              </a:rPr>
              <a:t>Bygg og anlegg</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Rengjøring av kjøretøy</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Rengjøring av verktøy og utstyr</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Rengjøring av flater og fasader</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endParaRPr lang="en-US" sz="1400">
              <a:solidFill>
                <a:srgbClr val="28313F"/>
              </a:solidFill>
              <a:latin typeface="Roboto Light"/>
            </a:endParaRPr>
          </a:p>
          <a:p>
            <a:pPr marR="0" lvl="0" algn="l" defTabSz="1023967" rtl="0" eaLnBrk="1" fontAlgn="auto" latinLnBrk="0" hangingPunct="1">
              <a:lnSpc>
                <a:spcPct val="120000"/>
              </a:lnSpc>
              <a:spcBef>
                <a:spcPts val="336"/>
              </a:spcBef>
              <a:spcAft>
                <a:spcPts val="0"/>
              </a:spcAft>
              <a:buClrTx/>
              <a:buSzTx/>
              <a:tabLst/>
              <a:defRPr/>
            </a:pPr>
            <a:r>
              <a:rPr kumimoji="0" lang="en-US" sz="1400" b="0" i="0" u="none" strike="noStrike" kern="1200" cap="none" spc="0" normalizeH="0" baseline="0" noProof="0">
                <a:ln>
                  <a:noFill/>
                </a:ln>
                <a:solidFill>
                  <a:srgbClr val="28313F"/>
                </a:solidFill>
                <a:effectLst/>
                <a:uLnTx/>
                <a:uFillTx/>
                <a:latin typeface="Roboto Bold"/>
                <a:ea typeface="+mn-ea"/>
                <a:cs typeface="+mn-cs"/>
              </a:rPr>
              <a:t>Rengjøringsbyråer</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Lett rengjøring av parkeringsplasser, </a:t>
            </a:r>
            <a:br>
              <a:rPr kumimoji="0" lang="nb-NO" sz="1400" b="0" i="0" u="none" strike="noStrike" kern="1200" cap="none" spc="0" normalizeH="0" baseline="0" noProof="0">
                <a:ln>
                  <a:noFill/>
                </a:ln>
                <a:solidFill>
                  <a:srgbClr val="28313F"/>
                </a:solidFill>
                <a:effectLst/>
                <a:uLnTx/>
                <a:uFillTx/>
                <a:latin typeface="Roboto Light"/>
                <a:ea typeface="+mn-ea"/>
                <a:cs typeface="+mn-cs"/>
              </a:rPr>
            </a:br>
            <a:r>
              <a:rPr kumimoji="0" lang="nb-NO" sz="1400" b="0" i="0" u="none" strike="noStrike" kern="1200" cap="none" spc="0" normalizeH="0" baseline="0" noProof="0">
                <a:ln>
                  <a:noFill/>
                </a:ln>
                <a:solidFill>
                  <a:srgbClr val="28313F"/>
                </a:solidFill>
                <a:effectLst/>
                <a:uLnTx/>
                <a:uFillTx/>
                <a:latin typeface="Roboto Light"/>
                <a:ea typeface="+mn-ea"/>
                <a:cs typeface="+mn-cs"/>
              </a:rPr>
              <a:t>foran butikker osv.</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Uteområder</a:t>
            </a:r>
          </a:p>
          <a:p>
            <a:pPr marL="199105" marR="0" lvl="0" indent="-199105" algn="l" defTabSz="1023967" rtl="0" eaLnBrk="1" fontAlgn="auto" latinLnBrk="0" hangingPunct="1">
              <a:lnSpc>
                <a:spcPct val="120000"/>
              </a:lnSpc>
              <a:spcBef>
                <a:spcPts val="336"/>
              </a:spcBef>
              <a:spcAft>
                <a:spcPts val="0"/>
              </a:spcAft>
              <a:buClrTx/>
              <a:buSzTx/>
              <a:buFont typeface="Arial" panose="020B0604020202020204" pitchFamily="34" charset="0"/>
              <a:buChar char="•"/>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Rengjøring av innkjørsler og gårdsrom</a:t>
            </a:r>
          </a:p>
        </p:txBody>
      </p:sp>
      <p:sp>
        <p:nvSpPr>
          <p:cNvPr id="15" name="TextBox 14">
            <a:extLst>
              <a:ext uri="{FF2B5EF4-FFF2-40B4-BE49-F238E27FC236}">
                <a16:creationId xmlns:a16="http://schemas.microsoft.com/office/drawing/2014/main" id="{4DB25232-5684-FE97-50FE-D57D76941D40}"/>
              </a:ext>
            </a:extLst>
          </p:cNvPr>
          <p:cNvSpPr txBox="1"/>
          <p:nvPr/>
        </p:nvSpPr>
        <p:spPr>
          <a:xfrm>
            <a:off x="479425" y="1434395"/>
            <a:ext cx="7706108" cy="755848"/>
          </a:xfrm>
          <a:prstGeom prst="rect">
            <a:avLst/>
          </a:prstGeom>
          <a:noFill/>
        </p:spPr>
        <p:txBody>
          <a:bodyPr wrap="square" lIns="0" tIns="0" rIns="0" bIns="0">
            <a:spAutoFit/>
          </a:bodyPr>
          <a:lstStyle/>
          <a:p>
            <a:pPr marL="0" marR="0" lvl="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nb-NO" sz="1400" b="0" i="0" u="none" strike="noStrike" kern="1200" cap="none" spc="0" normalizeH="0" baseline="0" noProof="0">
                <a:ln>
                  <a:noFill/>
                </a:ln>
                <a:solidFill>
                  <a:srgbClr val="28313F"/>
                </a:solidFill>
                <a:effectLst/>
                <a:uLnTx/>
                <a:uFillTx/>
                <a:latin typeface="Roboto Light"/>
                <a:ea typeface="+mn-ea"/>
                <a:cs typeface="+mn-cs"/>
              </a:rPr>
              <a:t>MC1C og MC2C egner seg ypperlig for forbrukere som ønsker høyere kvalitet eller profesjonelle brukere som ønsker en høytrykksvasker til mindre jobber eller som en høytrykksvasker nummer to. De utmerker seg til:</a:t>
            </a:r>
          </a:p>
        </p:txBody>
      </p:sp>
    </p:spTree>
    <p:extLst>
      <p:ext uri="{BB962C8B-B14F-4D97-AF65-F5344CB8AC3E}">
        <p14:creationId xmlns:p14="http://schemas.microsoft.com/office/powerpoint/2010/main" val="23556719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791B4F-BF64-AD88-9B00-EF3BFCAA8293}"/>
              </a:ext>
            </a:extLst>
          </p:cNvPr>
          <p:cNvSpPr>
            <a:spLocks noGrp="1"/>
          </p:cNvSpPr>
          <p:nvPr>
            <p:ph type="ftr" sz="quarter" idx="21"/>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36FB07A2-4DEC-E616-FE99-0D159AEF1DEE}"/>
              </a:ext>
            </a:extLst>
          </p:cNvPr>
          <p:cNvSpPr>
            <a:spLocks noGrp="1"/>
          </p:cNvSpPr>
          <p:nvPr>
            <p:ph type="sldNum" sz="quarter" idx="22"/>
          </p:nvPr>
        </p:nvSpPr>
        <p:spPr/>
        <p:txBody>
          <a:bodyPr/>
          <a:lstStyle/>
          <a:p>
            <a:fld id="{6C385236-B7BA-4938-9EA6-6DEC8CA653D7}" type="slidenum">
              <a:rPr lang="en-US" smtClean="0"/>
              <a:pPr/>
              <a:t>13</a:t>
            </a:fld>
            <a:endParaRPr lang="en-US"/>
          </a:p>
        </p:txBody>
      </p:sp>
      <p:sp>
        <p:nvSpPr>
          <p:cNvPr id="7" name="Title 6">
            <a:extLst>
              <a:ext uri="{FF2B5EF4-FFF2-40B4-BE49-F238E27FC236}">
                <a16:creationId xmlns:a16="http://schemas.microsoft.com/office/drawing/2014/main" id="{2D404A20-3401-6102-A11F-B7C85FD5C0DF}"/>
              </a:ext>
            </a:extLst>
          </p:cNvPr>
          <p:cNvSpPr>
            <a:spLocks noGrp="1"/>
          </p:cNvSpPr>
          <p:nvPr>
            <p:ph type="title"/>
          </p:nvPr>
        </p:nvSpPr>
        <p:spPr/>
        <p:txBody>
          <a:bodyPr/>
          <a:lstStyle/>
          <a:p>
            <a:r>
              <a:rPr lang="en-US"/>
              <a:t>Segmenter og bruksområder</a:t>
            </a:r>
          </a:p>
        </p:txBody>
      </p:sp>
      <p:sp>
        <p:nvSpPr>
          <p:cNvPr id="10" name="Text Placeholder 2">
            <a:extLst>
              <a:ext uri="{FF2B5EF4-FFF2-40B4-BE49-F238E27FC236}">
                <a16:creationId xmlns:a16="http://schemas.microsoft.com/office/drawing/2014/main" id="{142C7C70-2CA5-814A-E524-2882D44282D7}"/>
              </a:ext>
            </a:extLst>
          </p:cNvPr>
          <p:cNvSpPr txBox="1">
            <a:spLocks/>
          </p:cNvSpPr>
          <p:nvPr/>
        </p:nvSpPr>
        <p:spPr>
          <a:xfrm>
            <a:off x="479425" y="4786019"/>
            <a:ext cx="5507038" cy="187615"/>
          </a:xfrm>
          <a:prstGeom prst="rect">
            <a:avLst/>
          </a:prstGeom>
          <a:noFill/>
        </p:spPr>
        <p:txBody>
          <a:bodyPr vert="horz" lIns="0" tIns="0" rIns="0" bIns="0" rtlCol="0" anchor="b" anchorCtr="0">
            <a:spAutoFit/>
          </a:bodyPr>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Font typeface="Arial" panose="020B0604020202020204" pitchFamily="34" charset="0"/>
              <a:buNone/>
            </a:pPr>
            <a:r>
              <a:rPr lang="nb-NO" sz="1100" i="1">
                <a:solidFill>
                  <a:schemeClr val="tx2"/>
                </a:solidFill>
              </a:rPr>
              <a:t>* I kombinasjon med rengjøringsmiddel hvis varmt vann ikke er å anbefale</a:t>
            </a:r>
          </a:p>
        </p:txBody>
      </p:sp>
      <p:sp>
        <p:nvSpPr>
          <p:cNvPr id="12" name="Text Placeholder 11">
            <a:extLst>
              <a:ext uri="{FF2B5EF4-FFF2-40B4-BE49-F238E27FC236}">
                <a16:creationId xmlns:a16="http://schemas.microsoft.com/office/drawing/2014/main" id="{7B6F0392-EB0F-0E23-99BA-6CCABFD4A53F}"/>
              </a:ext>
            </a:extLst>
          </p:cNvPr>
          <p:cNvSpPr>
            <a:spLocks noGrp="1"/>
          </p:cNvSpPr>
          <p:nvPr>
            <p:ph type="body" sz="quarter" idx="14"/>
          </p:nvPr>
        </p:nvSpPr>
        <p:spPr/>
        <p:txBody>
          <a:bodyPr/>
          <a:lstStyle/>
          <a:p>
            <a:endParaRPr lang="en-US"/>
          </a:p>
        </p:txBody>
      </p:sp>
      <p:pic>
        <p:nvPicPr>
          <p:cNvPr id="15" name="Picture Placeholder 8">
            <a:extLst>
              <a:ext uri="{FF2B5EF4-FFF2-40B4-BE49-F238E27FC236}">
                <a16:creationId xmlns:a16="http://schemas.microsoft.com/office/drawing/2014/main" id="{11740323-BBBF-AB30-F801-7FBA12C33847}"/>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a:stretch/>
        </p:blipFill>
        <p:spPr>
          <a:xfrm>
            <a:off x="7242901" y="0"/>
            <a:ext cx="4949100" cy="6284890"/>
          </a:xfrm>
        </p:spPr>
      </p:pic>
      <p:sp>
        <p:nvSpPr>
          <p:cNvPr id="8" name="Text Placeholder 2">
            <a:extLst>
              <a:ext uri="{FF2B5EF4-FFF2-40B4-BE49-F238E27FC236}">
                <a16:creationId xmlns:a16="http://schemas.microsoft.com/office/drawing/2014/main" id="{4A5BFCCA-34BE-84A2-A61C-5FB2CF5E711E}"/>
              </a:ext>
            </a:extLst>
          </p:cNvPr>
          <p:cNvSpPr>
            <a:spLocks noGrp="1"/>
          </p:cNvSpPr>
          <p:nvPr>
            <p:ph type="body" sz="quarter" idx="18"/>
          </p:nvPr>
        </p:nvSpPr>
        <p:spPr>
          <a:xfrm>
            <a:off x="479425" y="2286599"/>
            <a:ext cx="6022113" cy="1936690"/>
          </a:xfrm>
        </p:spPr>
        <p:txBody>
          <a:bodyPr/>
          <a:lstStyle/>
          <a:p>
            <a:pPr marL="0" indent="0">
              <a:lnSpc>
                <a:spcPct val="100000"/>
              </a:lnSpc>
              <a:spcBef>
                <a:spcPts val="0"/>
              </a:spcBef>
              <a:spcAft>
                <a:spcPts val="1500"/>
              </a:spcAft>
              <a:buNone/>
            </a:pPr>
            <a:r>
              <a:rPr lang="en-US" sz="3400">
                <a:latin typeface="+mj-lt"/>
              </a:rPr>
              <a:t>Bilbransjen </a:t>
            </a:r>
            <a:endParaRPr lang="vi-VN" sz="3400">
              <a:latin typeface="+mj-lt"/>
            </a:endParaRPr>
          </a:p>
          <a:p>
            <a:pPr marL="0" indent="0">
              <a:spcBef>
                <a:spcPts val="0"/>
              </a:spcBef>
              <a:spcAft>
                <a:spcPts val="600"/>
              </a:spcAft>
              <a:buNone/>
            </a:pPr>
            <a:r>
              <a:rPr lang="en-US">
                <a:latin typeface="+mj-lt"/>
              </a:rPr>
              <a:t>Fra mindre bilvaskefirmaer til verksteder og forhandlere</a:t>
            </a:r>
          </a:p>
          <a:p>
            <a:r>
              <a:rPr lang="nb-NO"/>
              <a:t>Rengjøring av biler, varebiler, tilhengere </a:t>
            </a:r>
          </a:p>
          <a:p>
            <a:r>
              <a:rPr lang="nb-NO"/>
              <a:t>Mindre jobber som motorrom, hjul eller understell*</a:t>
            </a:r>
          </a:p>
        </p:txBody>
      </p:sp>
    </p:spTree>
    <p:extLst>
      <p:ext uri="{BB962C8B-B14F-4D97-AF65-F5344CB8AC3E}">
        <p14:creationId xmlns:p14="http://schemas.microsoft.com/office/powerpoint/2010/main" val="287912026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791B4F-BF64-AD88-9B00-EF3BFCAA8293}"/>
              </a:ext>
            </a:extLst>
          </p:cNvPr>
          <p:cNvSpPr>
            <a:spLocks noGrp="1"/>
          </p:cNvSpPr>
          <p:nvPr>
            <p:ph type="ftr" sz="quarter" idx="21"/>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36FB07A2-4DEC-E616-FE99-0D159AEF1DEE}"/>
              </a:ext>
            </a:extLst>
          </p:cNvPr>
          <p:cNvSpPr>
            <a:spLocks noGrp="1"/>
          </p:cNvSpPr>
          <p:nvPr>
            <p:ph type="sldNum" sz="quarter" idx="22"/>
          </p:nvPr>
        </p:nvSpPr>
        <p:spPr/>
        <p:txBody>
          <a:bodyPr/>
          <a:lstStyle/>
          <a:p>
            <a:fld id="{6C385236-B7BA-4938-9EA6-6DEC8CA653D7}" type="slidenum">
              <a:rPr lang="en-US" smtClean="0"/>
              <a:pPr/>
              <a:t>14</a:t>
            </a:fld>
            <a:endParaRPr lang="en-US"/>
          </a:p>
        </p:txBody>
      </p:sp>
      <p:sp>
        <p:nvSpPr>
          <p:cNvPr id="7" name="Title 6">
            <a:extLst>
              <a:ext uri="{FF2B5EF4-FFF2-40B4-BE49-F238E27FC236}">
                <a16:creationId xmlns:a16="http://schemas.microsoft.com/office/drawing/2014/main" id="{2D404A20-3401-6102-A11F-B7C85FD5C0DF}"/>
              </a:ext>
            </a:extLst>
          </p:cNvPr>
          <p:cNvSpPr>
            <a:spLocks noGrp="1"/>
          </p:cNvSpPr>
          <p:nvPr>
            <p:ph type="title"/>
          </p:nvPr>
        </p:nvSpPr>
        <p:spPr/>
        <p:txBody>
          <a:bodyPr/>
          <a:lstStyle/>
          <a:p>
            <a:r>
              <a:rPr lang="en-US"/>
              <a:t>Segmenter og bruksområder</a:t>
            </a:r>
          </a:p>
        </p:txBody>
      </p:sp>
      <p:sp>
        <p:nvSpPr>
          <p:cNvPr id="12" name="Text Placeholder 11">
            <a:extLst>
              <a:ext uri="{FF2B5EF4-FFF2-40B4-BE49-F238E27FC236}">
                <a16:creationId xmlns:a16="http://schemas.microsoft.com/office/drawing/2014/main" id="{7B6F0392-EB0F-0E23-99BA-6CCABFD4A53F}"/>
              </a:ext>
            </a:extLst>
          </p:cNvPr>
          <p:cNvSpPr>
            <a:spLocks noGrp="1"/>
          </p:cNvSpPr>
          <p:nvPr>
            <p:ph type="body" sz="quarter" idx="14"/>
          </p:nvPr>
        </p:nvSpPr>
        <p:spPr/>
        <p:txBody>
          <a:bodyPr/>
          <a:lstStyle/>
          <a:p>
            <a:endParaRPr lang="en-US"/>
          </a:p>
        </p:txBody>
      </p:sp>
      <p:pic>
        <p:nvPicPr>
          <p:cNvPr id="15" name="Picture Placeholder 8">
            <a:extLst>
              <a:ext uri="{FF2B5EF4-FFF2-40B4-BE49-F238E27FC236}">
                <a16:creationId xmlns:a16="http://schemas.microsoft.com/office/drawing/2014/main" id="{11740323-BBBF-AB30-F801-7FBA12C33847}"/>
              </a:ext>
            </a:extLst>
          </p:cNvPr>
          <p:cNvPicPr>
            <a:picLocks noGrp="1" noChangeAspect="1"/>
          </p:cNvPicPr>
          <p:nvPr>
            <p:ph type="pic" sz="quarter" idx="17"/>
          </p:nvPr>
        </p:nvPicPr>
        <p:blipFill rotWithShape="1">
          <a:blip r:embed="rId2" cstate="hqprint">
            <a:extLst>
              <a:ext uri="{28A0092B-C50C-407E-A947-70E740481C1C}">
                <a14:useLocalDpi xmlns:a14="http://schemas.microsoft.com/office/drawing/2010/main"/>
              </a:ext>
            </a:extLst>
          </a:blip>
          <a:srcRect/>
          <a:stretch/>
        </p:blipFill>
        <p:spPr>
          <a:xfrm>
            <a:off x="7242901" y="0"/>
            <a:ext cx="4949100" cy="6284890"/>
          </a:xfrm>
        </p:spPr>
      </p:pic>
      <p:sp>
        <p:nvSpPr>
          <p:cNvPr id="8" name="Text Placeholder 2">
            <a:extLst>
              <a:ext uri="{FF2B5EF4-FFF2-40B4-BE49-F238E27FC236}">
                <a16:creationId xmlns:a16="http://schemas.microsoft.com/office/drawing/2014/main" id="{4A5BFCCA-34BE-84A2-A61C-5FB2CF5E711E}"/>
              </a:ext>
            </a:extLst>
          </p:cNvPr>
          <p:cNvSpPr>
            <a:spLocks noGrp="1"/>
          </p:cNvSpPr>
          <p:nvPr>
            <p:ph type="body" sz="quarter" idx="18"/>
          </p:nvPr>
        </p:nvSpPr>
        <p:spPr>
          <a:xfrm>
            <a:off x="479425" y="2286599"/>
            <a:ext cx="6022113" cy="1936690"/>
          </a:xfrm>
        </p:spPr>
        <p:txBody>
          <a:bodyPr/>
          <a:lstStyle/>
          <a:p>
            <a:pPr marL="0" indent="0">
              <a:lnSpc>
                <a:spcPct val="100000"/>
              </a:lnSpc>
              <a:spcBef>
                <a:spcPts val="0"/>
              </a:spcBef>
              <a:spcAft>
                <a:spcPts val="1500"/>
              </a:spcAft>
              <a:buNone/>
            </a:pPr>
            <a:r>
              <a:rPr lang="en-US" sz="3400">
                <a:latin typeface="+mj-lt"/>
              </a:rPr>
              <a:t>Landbruk </a:t>
            </a:r>
            <a:endParaRPr lang="vi-VN" sz="3400">
              <a:latin typeface="+mj-lt"/>
            </a:endParaRPr>
          </a:p>
          <a:p>
            <a:pPr marL="0" indent="0">
              <a:spcBef>
                <a:spcPts val="0"/>
              </a:spcBef>
              <a:spcAft>
                <a:spcPts val="600"/>
              </a:spcAft>
              <a:buNone/>
            </a:pPr>
            <a:r>
              <a:rPr lang="en-US">
                <a:latin typeface="+mj-lt"/>
              </a:rPr>
              <a:t>Fra småbruk til bondegårder</a:t>
            </a:r>
          </a:p>
          <a:p>
            <a:r>
              <a:rPr lang="nb-NO"/>
              <a:t>Rengjøring av landbruksutstyr og kjøretøy</a:t>
            </a:r>
          </a:p>
          <a:p>
            <a:r>
              <a:rPr lang="nb-NO"/>
              <a:t>Rengjøring av verktøy og melkeutstyr</a:t>
            </a:r>
          </a:p>
        </p:txBody>
      </p:sp>
    </p:spTree>
    <p:extLst>
      <p:ext uri="{BB962C8B-B14F-4D97-AF65-F5344CB8AC3E}">
        <p14:creationId xmlns:p14="http://schemas.microsoft.com/office/powerpoint/2010/main" val="91784675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791B4F-BF64-AD88-9B00-EF3BFCAA8293}"/>
              </a:ext>
            </a:extLst>
          </p:cNvPr>
          <p:cNvSpPr>
            <a:spLocks noGrp="1"/>
          </p:cNvSpPr>
          <p:nvPr>
            <p:ph type="ftr" sz="quarter" idx="21"/>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36FB07A2-4DEC-E616-FE99-0D159AEF1DEE}"/>
              </a:ext>
            </a:extLst>
          </p:cNvPr>
          <p:cNvSpPr>
            <a:spLocks noGrp="1"/>
          </p:cNvSpPr>
          <p:nvPr>
            <p:ph type="sldNum" sz="quarter" idx="22"/>
          </p:nvPr>
        </p:nvSpPr>
        <p:spPr/>
        <p:txBody>
          <a:bodyPr/>
          <a:lstStyle/>
          <a:p>
            <a:fld id="{6C385236-B7BA-4938-9EA6-6DEC8CA653D7}" type="slidenum">
              <a:rPr lang="en-US" smtClean="0"/>
              <a:pPr/>
              <a:t>15</a:t>
            </a:fld>
            <a:endParaRPr lang="en-US"/>
          </a:p>
        </p:txBody>
      </p:sp>
      <p:sp>
        <p:nvSpPr>
          <p:cNvPr id="7" name="Title 6">
            <a:extLst>
              <a:ext uri="{FF2B5EF4-FFF2-40B4-BE49-F238E27FC236}">
                <a16:creationId xmlns:a16="http://schemas.microsoft.com/office/drawing/2014/main" id="{2D404A20-3401-6102-A11F-B7C85FD5C0DF}"/>
              </a:ext>
            </a:extLst>
          </p:cNvPr>
          <p:cNvSpPr>
            <a:spLocks noGrp="1"/>
          </p:cNvSpPr>
          <p:nvPr>
            <p:ph type="title"/>
          </p:nvPr>
        </p:nvSpPr>
        <p:spPr/>
        <p:txBody>
          <a:bodyPr/>
          <a:lstStyle/>
          <a:p>
            <a:r>
              <a:rPr lang="en-US"/>
              <a:t>Segmenter og bruksområder</a:t>
            </a:r>
          </a:p>
        </p:txBody>
      </p:sp>
      <p:sp>
        <p:nvSpPr>
          <p:cNvPr id="12" name="Text Placeholder 11">
            <a:extLst>
              <a:ext uri="{FF2B5EF4-FFF2-40B4-BE49-F238E27FC236}">
                <a16:creationId xmlns:a16="http://schemas.microsoft.com/office/drawing/2014/main" id="{7B6F0392-EB0F-0E23-99BA-6CCABFD4A53F}"/>
              </a:ext>
            </a:extLst>
          </p:cNvPr>
          <p:cNvSpPr>
            <a:spLocks noGrp="1"/>
          </p:cNvSpPr>
          <p:nvPr>
            <p:ph type="body" sz="quarter" idx="14"/>
          </p:nvPr>
        </p:nvSpPr>
        <p:spPr/>
        <p:txBody>
          <a:bodyPr/>
          <a:lstStyle/>
          <a:p>
            <a:endParaRPr lang="en-US"/>
          </a:p>
        </p:txBody>
      </p:sp>
      <p:sp>
        <p:nvSpPr>
          <p:cNvPr id="8" name="Text Placeholder 2">
            <a:extLst>
              <a:ext uri="{FF2B5EF4-FFF2-40B4-BE49-F238E27FC236}">
                <a16:creationId xmlns:a16="http://schemas.microsoft.com/office/drawing/2014/main" id="{B11EFECA-AD77-EAEB-B1AD-9481C56CC9CD}"/>
              </a:ext>
            </a:extLst>
          </p:cNvPr>
          <p:cNvSpPr>
            <a:spLocks noGrp="1"/>
          </p:cNvSpPr>
          <p:nvPr>
            <p:ph type="body" sz="quarter" idx="18"/>
          </p:nvPr>
        </p:nvSpPr>
        <p:spPr>
          <a:xfrm>
            <a:off x="479425" y="2286599"/>
            <a:ext cx="4469675" cy="2789096"/>
          </a:xfrm>
        </p:spPr>
        <p:txBody>
          <a:bodyPr/>
          <a:lstStyle/>
          <a:p>
            <a:pPr marL="0" indent="0">
              <a:lnSpc>
                <a:spcPct val="100000"/>
              </a:lnSpc>
              <a:spcBef>
                <a:spcPts val="0"/>
              </a:spcBef>
              <a:spcAft>
                <a:spcPts val="1500"/>
              </a:spcAft>
              <a:buNone/>
            </a:pPr>
            <a:r>
              <a:rPr lang="en-US" sz="3400" dirty="0" err="1">
                <a:latin typeface="+mj-lt"/>
              </a:rPr>
              <a:t>Håndverkere</a:t>
            </a:r>
            <a:r>
              <a:rPr lang="en-US" sz="3400" dirty="0">
                <a:latin typeface="+mj-lt"/>
              </a:rPr>
              <a:t>, </a:t>
            </a:r>
            <a:r>
              <a:rPr lang="en-US" sz="3400" dirty="0" err="1">
                <a:latin typeface="+mj-lt"/>
              </a:rPr>
              <a:t>murere</a:t>
            </a:r>
            <a:r>
              <a:rPr lang="en-US" sz="3400" dirty="0">
                <a:latin typeface="+mj-lt"/>
              </a:rPr>
              <a:t> </a:t>
            </a:r>
            <a:br>
              <a:rPr lang="en-US" sz="3400" dirty="0">
                <a:latin typeface="+mj-lt"/>
              </a:rPr>
            </a:br>
            <a:r>
              <a:rPr lang="en-US" sz="3400" dirty="0" err="1">
                <a:latin typeface="+mj-lt"/>
              </a:rPr>
              <a:t>og</a:t>
            </a:r>
            <a:r>
              <a:rPr lang="en-US" sz="3400" dirty="0">
                <a:latin typeface="+mj-lt"/>
              </a:rPr>
              <a:t> </a:t>
            </a:r>
            <a:r>
              <a:rPr lang="en-US" sz="3400" dirty="0" err="1">
                <a:latin typeface="+mj-lt"/>
              </a:rPr>
              <a:t>malere</a:t>
            </a:r>
            <a:r>
              <a:rPr lang="en-US" sz="3400" dirty="0">
                <a:latin typeface="+mj-lt"/>
              </a:rPr>
              <a:t> </a:t>
            </a:r>
          </a:p>
          <a:p>
            <a:pPr marL="0" indent="0">
              <a:spcBef>
                <a:spcPts val="0"/>
              </a:spcBef>
              <a:spcAft>
                <a:spcPts val="600"/>
              </a:spcAft>
              <a:buNone/>
            </a:pPr>
            <a:r>
              <a:rPr lang="en-US" dirty="0" err="1">
                <a:latin typeface="+mj-lt"/>
              </a:rPr>
              <a:t>Primære</a:t>
            </a:r>
            <a:r>
              <a:rPr lang="en-US" dirty="0">
                <a:latin typeface="+mj-lt"/>
              </a:rPr>
              <a:t> </a:t>
            </a:r>
            <a:r>
              <a:rPr lang="en-US" dirty="0" err="1">
                <a:latin typeface="+mj-lt"/>
              </a:rPr>
              <a:t>rengjøringsoppgaver</a:t>
            </a:r>
            <a:endParaRPr lang="en-US" dirty="0">
              <a:latin typeface="+mj-lt"/>
            </a:endParaRPr>
          </a:p>
          <a:p>
            <a:r>
              <a:rPr lang="nb-NO" dirty="0"/>
              <a:t>Små byggeplasser</a:t>
            </a:r>
          </a:p>
          <a:p>
            <a:r>
              <a:rPr lang="nb-NO" dirty="0"/>
              <a:t>Rengjøring av verktøy og utstyr</a:t>
            </a:r>
          </a:p>
          <a:p>
            <a:r>
              <a:rPr lang="nb-NO" dirty="0"/>
              <a:t>Fjerning av gjørme, sand og inngrodd smuss; </a:t>
            </a:r>
            <a:br>
              <a:rPr lang="nb-NO" dirty="0"/>
            </a:br>
            <a:r>
              <a:rPr lang="nb-NO" dirty="0"/>
              <a:t>varmt vann er ikke nødvendig</a:t>
            </a:r>
          </a:p>
        </p:txBody>
      </p:sp>
      <p:pic>
        <p:nvPicPr>
          <p:cNvPr id="6" name="Picture 5">
            <a:extLst>
              <a:ext uri="{FF2B5EF4-FFF2-40B4-BE49-F238E27FC236}">
                <a16:creationId xmlns:a16="http://schemas.microsoft.com/office/drawing/2014/main" id="{16E92421-B042-24C7-FC4C-D86DF7550FB3}"/>
              </a:ext>
            </a:extLst>
          </p:cNvPr>
          <p:cNvPicPr>
            <a:picLocks noChangeAspect="1"/>
          </p:cNvPicPr>
          <p:nvPr/>
        </p:nvPicPr>
        <p:blipFill rotWithShape="1">
          <a:blip r:embed="rId2"/>
          <a:srcRect l="40469" r="4322"/>
          <a:stretch/>
        </p:blipFill>
        <p:spPr>
          <a:xfrm>
            <a:off x="6205538" y="0"/>
            <a:ext cx="5986462" cy="6275614"/>
          </a:xfrm>
          <a:prstGeom prst="rect">
            <a:avLst/>
          </a:prstGeom>
        </p:spPr>
      </p:pic>
    </p:spTree>
    <p:extLst>
      <p:ext uri="{BB962C8B-B14F-4D97-AF65-F5344CB8AC3E}">
        <p14:creationId xmlns:p14="http://schemas.microsoft.com/office/powerpoint/2010/main" val="386027960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791B4F-BF64-AD88-9B00-EF3BFCAA8293}"/>
              </a:ext>
            </a:extLst>
          </p:cNvPr>
          <p:cNvSpPr>
            <a:spLocks noGrp="1"/>
          </p:cNvSpPr>
          <p:nvPr>
            <p:ph type="ftr" sz="quarter" idx="21"/>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36FB07A2-4DEC-E616-FE99-0D159AEF1DEE}"/>
              </a:ext>
            </a:extLst>
          </p:cNvPr>
          <p:cNvSpPr>
            <a:spLocks noGrp="1"/>
          </p:cNvSpPr>
          <p:nvPr>
            <p:ph type="sldNum" sz="quarter" idx="22"/>
          </p:nvPr>
        </p:nvSpPr>
        <p:spPr/>
        <p:txBody>
          <a:bodyPr/>
          <a:lstStyle/>
          <a:p>
            <a:fld id="{6C385236-B7BA-4938-9EA6-6DEC8CA653D7}" type="slidenum">
              <a:rPr lang="en-US" smtClean="0"/>
              <a:pPr/>
              <a:t>16</a:t>
            </a:fld>
            <a:endParaRPr lang="en-US"/>
          </a:p>
        </p:txBody>
      </p:sp>
      <p:sp>
        <p:nvSpPr>
          <p:cNvPr id="7" name="Title 6">
            <a:extLst>
              <a:ext uri="{FF2B5EF4-FFF2-40B4-BE49-F238E27FC236}">
                <a16:creationId xmlns:a16="http://schemas.microsoft.com/office/drawing/2014/main" id="{2D404A20-3401-6102-A11F-B7C85FD5C0DF}"/>
              </a:ext>
            </a:extLst>
          </p:cNvPr>
          <p:cNvSpPr>
            <a:spLocks noGrp="1"/>
          </p:cNvSpPr>
          <p:nvPr>
            <p:ph type="title"/>
          </p:nvPr>
        </p:nvSpPr>
        <p:spPr/>
        <p:txBody>
          <a:bodyPr/>
          <a:lstStyle/>
          <a:p>
            <a:r>
              <a:rPr lang="en-US"/>
              <a:t>Segmenter og bruksområder</a:t>
            </a:r>
          </a:p>
        </p:txBody>
      </p:sp>
      <p:sp>
        <p:nvSpPr>
          <p:cNvPr id="12" name="Text Placeholder 11">
            <a:extLst>
              <a:ext uri="{FF2B5EF4-FFF2-40B4-BE49-F238E27FC236}">
                <a16:creationId xmlns:a16="http://schemas.microsoft.com/office/drawing/2014/main" id="{7B6F0392-EB0F-0E23-99BA-6CCABFD4A53F}"/>
              </a:ext>
            </a:extLst>
          </p:cNvPr>
          <p:cNvSpPr>
            <a:spLocks noGrp="1"/>
          </p:cNvSpPr>
          <p:nvPr>
            <p:ph type="body" sz="quarter" idx="14"/>
          </p:nvPr>
        </p:nvSpPr>
        <p:spPr/>
        <p:txBody>
          <a:bodyPr/>
          <a:lstStyle/>
          <a:p>
            <a:endParaRPr lang="en-US"/>
          </a:p>
        </p:txBody>
      </p:sp>
      <p:pic>
        <p:nvPicPr>
          <p:cNvPr id="15" name="Picture Placeholder 8">
            <a:extLst>
              <a:ext uri="{FF2B5EF4-FFF2-40B4-BE49-F238E27FC236}">
                <a16:creationId xmlns:a16="http://schemas.microsoft.com/office/drawing/2014/main" id="{11740323-BBBF-AB30-F801-7FBA12C33847}"/>
              </a:ext>
            </a:extLst>
          </p:cNvPr>
          <p:cNvPicPr>
            <a:picLocks noGrp="1" noChangeAspect="1"/>
          </p:cNvPicPr>
          <p:nvPr>
            <p:ph type="pic" sz="quarter" idx="17"/>
          </p:nvPr>
        </p:nvPicPr>
        <p:blipFill rotWithShape="1">
          <a:blip r:embed="rId2" cstate="hqprint">
            <a:extLst>
              <a:ext uri="{28A0092B-C50C-407E-A947-70E740481C1C}">
                <a14:useLocalDpi xmlns:a14="http://schemas.microsoft.com/office/drawing/2010/main"/>
              </a:ext>
            </a:extLst>
          </a:blip>
          <a:srcRect/>
          <a:stretch/>
        </p:blipFill>
        <p:spPr>
          <a:xfrm>
            <a:off x="7242901" y="0"/>
            <a:ext cx="4949100" cy="6284890"/>
          </a:xfrm>
        </p:spPr>
      </p:pic>
      <p:sp>
        <p:nvSpPr>
          <p:cNvPr id="8" name="Text Placeholder 2">
            <a:extLst>
              <a:ext uri="{FF2B5EF4-FFF2-40B4-BE49-F238E27FC236}">
                <a16:creationId xmlns:a16="http://schemas.microsoft.com/office/drawing/2014/main" id="{4A5BFCCA-34BE-84A2-A61C-5FB2CF5E711E}"/>
              </a:ext>
            </a:extLst>
          </p:cNvPr>
          <p:cNvSpPr>
            <a:spLocks noGrp="1"/>
          </p:cNvSpPr>
          <p:nvPr>
            <p:ph type="body" sz="quarter" idx="18"/>
          </p:nvPr>
        </p:nvSpPr>
        <p:spPr>
          <a:xfrm>
            <a:off x="479425" y="2286599"/>
            <a:ext cx="6022113" cy="1936690"/>
          </a:xfrm>
        </p:spPr>
        <p:txBody>
          <a:bodyPr/>
          <a:lstStyle/>
          <a:p>
            <a:pPr marL="0" indent="0">
              <a:lnSpc>
                <a:spcPct val="100000"/>
              </a:lnSpc>
              <a:spcBef>
                <a:spcPts val="0"/>
              </a:spcBef>
              <a:spcAft>
                <a:spcPts val="1500"/>
              </a:spcAft>
              <a:buNone/>
            </a:pPr>
            <a:r>
              <a:rPr lang="en-US" sz="3400">
                <a:latin typeface="+mj-lt"/>
              </a:rPr>
              <a:t>Mindre rengjøringsbyråer</a:t>
            </a:r>
          </a:p>
          <a:p>
            <a:r>
              <a:rPr lang="nb-NO"/>
              <a:t>Lett rengjøring av parkeringsplasser, foran butikker osv.</a:t>
            </a:r>
          </a:p>
          <a:p>
            <a:r>
              <a:rPr lang="nb-NO"/>
              <a:t>Uteområder</a:t>
            </a:r>
          </a:p>
          <a:p>
            <a:r>
              <a:rPr lang="nb-NO"/>
              <a:t>Rengjøring av innkjørsler og gårdsrom</a:t>
            </a:r>
          </a:p>
        </p:txBody>
      </p:sp>
    </p:spTree>
    <p:extLst>
      <p:ext uri="{BB962C8B-B14F-4D97-AF65-F5344CB8AC3E}">
        <p14:creationId xmlns:p14="http://schemas.microsoft.com/office/powerpoint/2010/main" val="265846589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6B7C445-DFBB-EC6C-DE4A-78A00242CE14}"/>
              </a:ext>
            </a:extLst>
          </p:cNvPr>
          <p:cNvSpPr>
            <a:spLocks noGrp="1"/>
          </p:cNvSpPr>
          <p:nvPr>
            <p:ph type="ctrTitle"/>
          </p:nvPr>
        </p:nvSpPr>
        <p:spPr/>
        <p:txBody>
          <a:bodyPr/>
          <a:lstStyle/>
          <a:p>
            <a:r>
              <a:rPr lang="en-US"/>
              <a:t>3</a:t>
            </a:r>
          </a:p>
        </p:txBody>
      </p:sp>
      <p:sp>
        <p:nvSpPr>
          <p:cNvPr id="19" name="Text Placeholder 18">
            <a:extLst>
              <a:ext uri="{FF2B5EF4-FFF2-40B4-BE49-F238E27FC236}">
                <a16:creationId xmlns:a16="http://schemas.microsoft.com/office/drawing/2014/main" id="{D6CA08D8-B7A3-6596-CBA5-D34511CE0202}"/>
              </a:ext>
            </a:extLst>
          </p:cNvPr>
          <p:cNvSpPr>
            <a:spLocks noGrp="1"/>
          </p:cNvSpPr>
          <p:nvPr>
            <p:ph type="body" sz="quarter" idx="13"/>
          </p:nvPr>
        </p:nvSpPr>
        <p:spPr/>
        <p:txBody>
          <a:bodyPr/>
          <a:lstStyle/>
          <a:p>
            <a:r>
              <a:rPr lang="en-US"/>
              <a:t>Teknisk spesifikasjon </a:t>
            </a:r>
          </a:p>
        </p:txBody>
      </p:sp>
      <p:sp>
        <p:nvSpPr>
          <p:cNvPr id="16" name="Footer Placeholder 15">
            <a:extLst>
              <a:ext uri="{FF2B5EF4-FFF2-40B4-BE49-F238E27FC236}">
                <a16:creationId xmlns:a16="http://schemas.microsoft.com/office/drawing/2014/main" id="{8C7125B1-0E68-86B8-1CE4-EE32BD83B219}"/>
              </a:ext>
            </a:extLst>
          </p:cNvPr>
          <p:cNvSpPr>
            <a:spLocks noGrp="1"/>
          </p:cNvSpPr>
          <p:nvPr>
            <p:ph type="ftr" sz="quarter" idx="15"/>
          </p:nvPr>
        </p:nvSpPr>
        <p:spPr/>
        <p:txBody>
          <a:bodyPr/>
          <a:lstStyle/>
          <a:p>
            <a:pPr algn="l"/>
            <a:r>
              <a:rPr lang="en-US"/>
              <a:t>KONFIDENSIELT</a:t>
            </a:r>
            <a:endParaRPr lang="en-US" dirty="0"/>
          </a:p>
        </p:txBody>
      </p:sp>
      <p:sp>
        <p:nvSpPr>
          <p:cNvPr id="17" name="Slide Number Placeholder 16">
            <a:extLst>
              <a:ext uri="{FF2B5EF4-FFF2-40B4-BE49-F238E27FC236}">
                <a16:creationId xmlns:a16="http://schemas.microsoft.com/office/drawing/2014/main" id="{8587BAE7-008E-8245-F871-1F78B1BA082C}"/>
              </a:ext>
            </a:extLst>
          </p:cNvPr>
          <p:cNvSpPr>
            <a:spLocks noGrp="1"/>
          </p:cNvSpPr>
          <p:nvPr>
            <p:ph type="sldNum" sz="quarter" idx="16"/>
          </p:nvPr>
        </p:nvSpPr>
        <p:spPr/>
        <p:txBody>
          <a:bodyPr/>
          <a:lstStyle/>
          <a:p>
            <a:fld id="{6C385236-B7BA-4938-9EA6-6DEC8CA653D7}" type="slidenum">
              <a:rPr lang="en-US" smtClean="0"/>
              <a:pPr/>
              <a:t>17</a:t>
            </a:fld>
            <a:endParaRPr lang="en-US"/>
          </a:p>
        </p:txBody>
      </p:sp>
    </p:spTree>
    <p:extLst>
      <p:ext uri="{BB962C8B-B14F-4D97-AF65-F5344CB8AC3E}">
        <p14:creationId xmlns:p14="http://schemas.microsoft.com/office/powerpoint/2010/main" val="51227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CF9B33-E383-EC45-88D3-1F7020BA957D}"/>
              </a:ext>
            </a:extLst>
          </p:cNvPr>
          <p:cNvSpPr>
            <a:spLocks noGrp="1"/>
          </p:cNvSpPr>
          <p:nvPr>
            <p:ph type="ftr" sz="quarter" idx="19"/>
          </p:nvPr>
        </p:nvSpPr>
        <p:spPr/>
        <p:txBody>
          <a:bodyPr/>
          <a:lstStyle/>
          <a:p>
            <a:pPr algn="l"/>
            <a:r>
              <a:rPr lang="en-US"/>
              <a:t>KONFIDENSIELT</a:t>
            </a:r>
            <a:endParaRPr lang="en-US" dirty="0"/>
          </a:p>
        </p:txBody>
      </p:sp>
      <p:sp>
        <p:nvSpPr>
          <p:cNvPr id="3" name="Slide Number Placeholder 2">
            <a:extLst>
              <a:ext uri="{FF2B5EF4-FFF2-40B4-BE49-F238E27FC236}">
                <a16:creationId xmlns:a16="http://schemas.microsoft.com/office/drawing/2014/main" id="{4CDC6C59-B9DA-8E62-01C3-04BE32BDEF0B}"/>
              </a:ext>
            </a:extLst>
          </p:cNvPr>
          <p:cNvSpPr>
            <a:spLocks noGrp="1"/>
          </p:cNvSpPr>
          <p:nvPr>
            <p:ph type="sldNum" sz="quarter" idx="20"/>
          </p:nvPr>
        </p:nvSpPr>
        <p:spPr/>
        <p:txBody>
          <a:bodyPr/>
          <a:lstStyle/>
          <a:p>
            <a:fld id="{6C385236-B7BA-4938-9EA6-6DEC8CA653D7}" type="slidenum">
              <a:rPr lang="en-US" smtClean="0"/>
              <a:pPr/>
              <a:t>18</a:t>
            </a:fld>
            <a:endParaRPr lang="en-US"/>
          </a:p>
        </p:txBody>
      </p:sp>
      <p:sp>
        <p:nvSpPr>
          <p:cNvPr id="4" name="Text Placeholder 3">
            <a:extLst>
              <a:ext uri="{FF2B5EF4-FFF2-40B4-BE49-F238E27FC236}">
                <a16:creationId xmlns:a16="http://schemas.microsoft.com/office/drawing/2014/main" id="{A25413CD-FD2C-28F3-26D2-2464BCA188F7}"/>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DEA14F18-5262-57DC-6C00-8ABC29F28BC8}"/>
              </a:ext>
            </a:extLst>
          </p:cNvPr>
          <p:cNvSpPr>
            <a:spLocks noGrp="1"/>
          </p:cNvSpPr>
          <p:nvPr>
            <p:ph type="title"/>
          </p:nvPr>
        </p:nvSpPr>
        <p:spPr/>
        <p:txBody>
          <a:bodyPr/>
          <a:lstStyle/>
          <a:p>
            <a:r>
              <a:rPr lang="en-US"/>
              <a:t>Tekniske spesifikasjoner </a:t>
            </a:r>
          </a:p>
        </p:txBody>
      </p:sp>
      <p:graphicFrame>
        <p:nvGraphicFramePr>
          <p:cNvPr id="6" name="Content Placeholder 6">
            <a:extLst>
              <a:ext uri="{FF2B5EF4-FFF2-40B4-BE49-F238E27FC236}">
                <a16:creationId xmlns:a16="http://schemas.microsoft.com/office/drawing/2014/main" id="{3BE0B8CE-3B7F-3119-FC48-DBF6BDB7BAA9}"/>
              </a:ext>
            </a:extLst>
          </p:cNvPr>
          <p:cNvGraphicFramePr>
            <a:graphicFrameLocks/>
          </p:cNvGraphicFramePr>
          <p:nvPr>
            <p:extLst>
              <p:ext uri="{D42A27DB-BD31-4B8C-83A1-F6EECF244321}">
                <p14:modId xmlns:p14="http://schemas.microsoft.com/office/powerpoint/2010/main" val="1323741038"/>
              </p:ext>
            </p:extLst>
          </p:nvPr>
        </p:nvGraphicFramePr>
        <p:xfrm>
          <a:off x="481375" y="1539701"/>
          <a:ext cx="11247120" cy="4687363"/>
        </p:xfrm>
        <a:graphic>
          <a:graphicData uri="http://schemas.openxmlformats.org/drawingml/2006/table">
            <a:tbl>
              <a:tblPr firstRow="1" bandRow="1">
                <a:tableStyleId>{2D5ABB26-0587-4C30-8999-92F81FD0307C}</a:tableStyleId>
              </a:tblPr>
              <a:tblGrid>
                <a:gridCol w="2468880">
                  <a:extLst>
                    <a:ext uri="{9D8B030D-6E8A-4147-A177-3AD203B41FA5}">
                      <a16:colId xmlns:a16="http://schemas.microsoft.com/office/drawing/2014/main" val="2975937483"/>
                    </a:ext>
                  </a:extLst>
                </a:gridCol>
                <a:gridCol w="1463040">
                  <a:extLst>
                    <a:ext uri="{9D8B030D-6E8A-4147-A177-3AD203B41FA5}">
                      <a16:colId xmlns:a16="http://schemas.microsoft.com/office/drawing/2014/main" val="2901255565"/>
                    </a:ext>
                  </a:extLst>
                </a:gridCol>
                <a:gridCol w="1463040">
                  <a:extLst>
                    <a:ext uri="{9D8B030D-6E8A-4147-A177-3AD203B41FA5}">
                      <a16:colId xmlns:a16="http://schemas.microsoft.com/office/drawing/2014/main" val="1335168120"/>
                    </a:ext>
                  </a:extLst>
                </a:gridCol>
                <a:gridCol w="1463040">
                  <a:extLst>
                    <a:ext uri="{9D8B030D-6E8A-4147-A177-3AD203B41FA5}">
                      <a16:colId xmlns:a16="http://schemas.microsoft.com/office/drawing/2014/main" val="756086991"/>
                    </a:ext>
                  </a:extLst>
                </a:gridCol>
                <a:gridCol w="1463040">
                  <a:extLst>
                    <a:ext uri="{9D8B030D-6E8A-4147-A177-3AD203B41FA5}">
                      <a16:colId xmlns:a16="http://schemas.microsoft.com/office/drawing/2014/main" val="1248060798"/>
                    </a:ext>
                  </a:extLst>
                </a:gridCol>
                <a:gridCol w="1463040">
                  <a:extLst>
                    <a:ext uri="{9D8B030D-6E8A-4147-A177-3AD203B41FA5}">
                      <a16:colId xmlns:a16="http://schemas.microsoft.com/office/drawing/2014/main" val="1281224198"/>
                    </a:ext>
                  </a:extLst>
                </a:gridCol>
                <a:gridCol w="1463040">
                  <a:extLst>
                    <a:ext uri="{9D8B030D-6E8A-4147-A177-3AD203B41FA5}">
                      <a16:colId xmlns:a16="http://schemas.microsoft.com/office/drawing/2014/main" val="2665011034"/>
                    </a:ext>
                  </a:extLst>
                </a:gridCol>
              </a:tblGrid>
              <a:tr h="289099">
                <a:tc>
                  <a:txBody>
                    <a:bodyPr/>
                    <a:lstStyle/>
                    <a:p>
                      <a:pPr algn="ctr" defTabSz="1023967"/>
                      <a:endParaRPr lang="en-GB" sz="900" dirty="0"/>
                    </a:p>
                  </a:txBody>
                  <a:tcPr marT="64008" marB="64008">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MC1C 125/500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120/520 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120/520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140/610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150/650 </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150/650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noFill/>
                  </a:tcPr>
                </a:tc>
                <a:extLst>
                  <a:ext uri="{0D108BD9-81ED-4DB2-BD59-A6C34878D82A}">
                    <a16:rowId xmlns:a16="http://schemas.microsoft.com/office/drawing/2014/main" val="2502841513"/>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Artikkelnr.</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128471500</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128471493 (EU)</a:t>
                      </a:r>
                    </a:p>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128471494 (UK)</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128471490 (EU)</a:t>
                      </a:r>
                    </a:p>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128471491 (AU)</a:t>
                      </a:r>
                    </a:p>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128471492 (CH)</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128471495 (EU)</a:t>
                      </a:r>
                    </a:p>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128471496 (UK)</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128471497 (EU)</a:t>
                      </a:r>
                    </a:p>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128471499 (Expt.)</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128471498 (EU)</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83459832"/>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Trykk og vannmengde </a:t>
                      </a:r>
                      <a:br>
                        <a:rPr sz="900" b="0" i="0" u="none" strike="noStrike" kern="1200" cap="none" spc="0" normalizeH="0" baseline="0">
                          <a:solidFill>
                            <a:schemeClr val="tx1">
                              <a:lumMod val="100000"/>
                            </a:schemeClr>
                          </a:solidFill>
                          <a:latin typeface="Roboto Light" panose="02000000000000000000" pitchFamily="2" charset="0"/>
                          <a:ea typeface="+mn-ea"/>
                          <a:cs typeface="+mn-cs"/>
                        </a:rPr>
                      </a:br>
                      <a:r>
                        <a:rPr sz="900" b="0" i="0" u="none" strike="noStrike" kern="1200" cap="none" spc="0" normalizeH="0" baseline="0">
                          <a:solidFill>
                            <a:schemeClr val="tx1">
                              <a:lumMod val="100000"/>
                            </a:schemeClr>
                          </a:solidFill>
                          <a:latin typeface="Roboto Light" panose="02000000000000000000" pitchFamily="2" charset="0"/>
                          <a:ea typeface="+mn-ea"/>
                          <a:cs typeface="+mn-cs"/>
                        </a:rPr>
                        <a:t>(arbeidstrykk/maks. vannmengde)</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125/500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120/520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120/520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140/610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150/650</a:t>
                      </a:r>
                    </a:p>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140/650 (Expt.)</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150/650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385955770"/>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lang="nb-NO"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Spenning/fase/frekvens/strøm (V/~/HZ/A)</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230/1/50/9,5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230/1/50/10</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230/1/50/10</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230/1/50/12,6</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230/1/50/14,5</a:t>
                      </a:r>
                    </a:p>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220/1/60/14,5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230/1/50/14,5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08049651"/>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Anbefalt minste sikringsstørrelse (A)</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13</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16</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16</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262429515"/>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Energiforbruk (kw)</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2,1</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2,3</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2,3</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2,9</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3,3</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3,3</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740442930"/>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Pumpe og stempler</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NA01 og rustfritt stål</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PRO og rustfritt stål</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PRO og rustfritt stål</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PRO og rustfritt stål</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PRO og rustfritt stål</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PRO og rustfritt stål</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76282644"/>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Motor o/min</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565002040"/>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Sprøytepistol</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Ergo 2000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Ergo 2000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Ergo 2000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Ergo 2000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Ergo 2000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Ergo 2000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141903330"/>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Lanse og dyse </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4-i-1-dyse </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4-i-1-dyse </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4-i-1-dyse </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4-i-1-dyse </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FlexoPower 990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4-i-1-dyse </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019905651"/>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Slangetrommel </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Nei</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Nei </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698893430"/>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Slangelengde (m)</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15</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15</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10</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15</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700940368"/>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Skumsprayer </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Nei</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 – 2,5 l flaske med </a:t>
                      </a:r>
                      <a:br>
                        <a:rPr sz="900" b="0" i="0" u="none" strike="noStrike" kern="1200" cap="none" spc="0" normalizeH="0" baseline="0">
                          <a:solidFill>
                            <a:schemeClr val="tx1">
                              <a:lumMod val="100000"/>
                            </a:schemeClr>
                          </a:solidFill>
                          <a:latin typeface="Roboto Light" panose="02000000000000000000" pitchFamily="2" charset="0"/>
                          <a:ea typeface="+mn-ea"/>
                          <a:cs typeface="+mn-cs"/>
                        </a:rPr>
                      </a:br>
                      <a:r>
                        <a:rPr sz="900" b="0" i="0" u="none" strike="noStrike" kern="1200" cap="none" spc="0" normalizeH="0" baseline="0">
                          <a:solidFill>
                            <a:schemeClr val="tx1">
                              <a:lumMod val="100000"/>
                            </a:schemeClr>
                          </a:solidFill>
                          <a:latin typeface="Roboto Light" panose="02000000000000000000" pitchFamily="2" charset="0"/>
                          <a:ea typeface="+mn-ea"/>
                          <a:cs typeface="+mn-cs"/>
                        </a:rPr>
                        <a:t>3 % fast dosering</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 – 2,5 l flaske med </a:t>
                      </a:r>
                      <a:br>
                        <a:rPr sz="900" b="0" i="0" u="none" strike="noStrike" kern="1200" cap="none" spc="0" normalizeH="0" baseline="0">
                          <a:solidFill>
                            <a:schemeClr val="tx1">
                              <a:lumMod val="100000"/>
                            </a:schemeClr>
                          </a:solidFill>
                          <a:latin typeface="Roboto Light" panose="02000000000000000000" pitchFamily="2" charset="0"/>
                          <a:ea typeface="+mn-ea"/>
                          <a:cs typeface="+mn-cs"/>
                        </a:rPr>
                      </a:br>
                      <a:r>
                        <a:rPr sz="900" b="0" i="0" u="none" strike="noStrike" kern="1200" cap="none" spc="0" normalizeH="0" baseline="0">
                          <a:solidFill>
                            <a:schemeClr val="tx1">
                              <a:lumMod val="100000"/>
                            </a:schemeClr>
                          </a:solidFill>
                          <a:latin typeface="Roboto Light" panose="02000000000000000000" pitchFamily="2" charset="0"/>
                          <a:ea typeface="+mn-ea"/>
                          <a:cs typeface="+mn-cs"/>
                        </a:rPr>
                        <a:t>3 % fast dosering</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 – 2,5 l flaske med </a:t>
                      </a:r>
                      <a:br>
                        <a:rPr sz="900" b="0" i="0" u="none" strike="noStrike" kern="1200" cap="none" spc="0" normalizeH="0" baseline="0">
                          <a:solidFill>
                            <a:schemeClr val="tx1">
                              <a:lumMod val="100000"/>
                            </a:schemeClr>
                          </a:solidFill>
                          <a:latin typeface="Roboto Light" panose="02000000000000000000" pitchFamily="2" charset="0"/>
                          <a:ea typeface="+mn-ea"/>
                          <a:cs typeface="+mn-cs"/>
                        </a:rPr>
                      </a:br>
                      <a:r>
                        <a:rPr sz="900" b="0" i="0" u="none" strike="noStrike" kern="1200" cap="none" spc="0" normalizeH="0" baseline="0">
                          <a:solidFill>
                            <a:schemeClr val="tx1">
                              <a:lumMod val="100000"/>
                            </a:schemeClr>
                          </a:solidFill>
                          <a:latin typeface="Roboto Light" panose="02000000000000000000" pitchFamily="2" charset="0"/>
                          <a:ea typeface="+mn-ea"/>
                          <a:cs typeface="+mn-cs"/>
                        </a:rPr>
                        <a:t>3 % fast dosering</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 – 2,5 l flaske med </a:t>
                      </a:r>
                      <a:br>
                        <a:rPr lang="en-US" sz="900" b="0" i="0" u="none" strike="noStrike" kern="1200" cap="none" spc="0" normalizeH="0" baseline="0">
                          <a:solidFill>
                            <a:schemeClr val="tx1">
                              <a:lumMod val="100000"/>
                            </a:schemeClr>
                          </a:solidFill>
                          <a:latin typeface="Roboto Light" panose="02000000000000000000" pitchFamily="2" charset="0"/>
                          <a:ea typeface="+mn-ea"/>
                          <a:cs typeface="+mn-cs"/>
                        </a:rPr>
                      </a:br>
                      <a:r>
                        <a:rPr sz="900" b="0" i="0" u="none" strike="noStrike" kern="1200" cap="none" spc="0" normalizeH="0" baseline="0">
                          <a:solidFill>
                            <a:schemeClr val="tx1">
                              <a:lumMod val="100000"/>
                            </a:schemeClr>
                          </a:solidFill>
                          <a:latin typeface="Roboto Light" panose="02000000000000000000" pitchFamily="2" charset="0"/>
                          <a:ea typeface="+mn-ea"/>
                          <a:cs typeface="+mn-cs"/>
                        </a:rPr>
                        <a:t>3 % fast dosering</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b="0" i="0" u="none" strike="noStrike" kern="1200" cap="none" spc="0" normalizeH="0" baseline="0">
                          <a:solidFill>
                            <a:schemeClr val="tx1">
                              <a:lumMod val="100000"/>
                            </a:schemeClr>
                          </a:solidFill>
                          <a:latin typeface="Roboto Light" panose="02000000000000000000" pitchFamily="2" charset="0"/>
                          <a:ea typeface="+mn-ea"/>
                          <a:cs typeface="+mn-cs"/>
                        </a:rPr>
                        <a:t>Ja – 2,5 l flaske med </a:t>
                      </a:r>
                      <a:br>
                        <a:rPr sz="900" b="0" i="0" u="none" strike="noStrike" kern="1200" cap="none" spc="0" normalizeH="0" baseline="0">
                          <a:solidFill>
                            <a:schemeClr val="tx1">
                              <a:lumMod val="100000"/>
                            </a:schemeClr>
                          </a:solidFill>
                          <a:latin typeface="Roboto Light" panose="02000000000000000000" pitchFamily="2" charset="0"/>
                          <a:ea typeface="+mn-ea"/>
                          <a:cs typeface="+mn-cs"/>
                        </a:rPr>
                      </a:br>
                      <a:r>
                        <a:rPr sz="900" b="0" i="0" u="none" strike="noStrike" kern="1200" cap="none" spc="0" normalizeH="0" baseline="0">
                          <a:solidFill>
                            <a:schemeClr val="tx1">
                              <a:lumMod val="100000"/>
                            </a:schemeClr>
                          </a:solidFill>
                          <a:latin typeface="Roboto Light" panose="02000000000000000000" pitchFamily="2" charset="0"/>
                          <a:ea typeface="+mn-ea"/>
                          <a:cs typeface="+mn-cs"/>
                        </a:rPr>
                        <a:t>3 % fast dosering</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34123825"/>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Dimensjoner </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a:solidFill>
                            <a:schemeClr val="tx1">
                              <a:lumMod val="100000"/>
                            </a:schemeClr>
                          </a:solidFill>
                          <a:latin typeface="Roboto Light" panose="02000000000000000000" pitchFamily="2" charset="0"/>
                          <a:ea typeface="+mn-ea"/>
                          <a:cs typeface="+mn-cs"/>
                          <a:sym typeface=""/>
                        </a:rPr>
                        <a:t>344*403*707</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394*391*955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394*391*955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394*391*955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394*391*955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394*391*955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113155623"/>
                  </a:ext>
                </a:extLst>
              </a:tr>
              <a:tr h="0">
                <a:tc>
                  <a:txBody>
                    <a:bodyPr/>
                    <a:lstStyle/>
                    <a:p>
                      <a:pPr marL="0" marR="0" lvl="0" indent="0" algn="l" defTabSz="1023967" rtl="0" eaLnBrk="1" fontAlgn="auto" latinLnBrk="0" hangingPunct="1">
                        <a:lnSpc>
                          <a:spcPct val="100000"/>
                        </a:lnSpc>
                        <a:spcBef>
                          <a:spcPts val="0"/>
                        </a:spcBef>
                        <a:spcAft>
                          <a:spcPts val="0"/>
                        </a:spcAft>
                        <a:buFontTx/>
                        <a:buNone/>
                      </a:pPr>
                      <a:r>
                        <a:rPr sz="900" b="0" i="0" u="none" strike="noStrike" kern="1200" cap="none" spc="0" normalizeH="0" baseline="0">
                          <a:solidFill>
                            <a:schemeClr val="tx1">
                              <a:lumMod val="100000"/>
                            </a:schemeClr>
                          </a:solidFill>
                          <a:latin typeface="Roboto Light" panose="02000000000000000000" pitchFamily="2" charset="0"/>
                          <a:ea typeface="+mn-ea"/>
                          <a:cs typeface="+mn-cs"/>
                        </a:rPr>
                        <a:t>Vekt (kg)</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20.3</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27.3</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28.1</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28.1</a:t>
                      </a:r>
                      <a:endPar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26.3</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FontTx/>
                        <a:buNone/>
                      </a:pPr>
                      <a:r>
                        <a:rPr lang="en-GB" sz="900" b="0" i="0" u="none" strike="noStrike" kern="1200" cap="none" spc="0" normalizeH="0" baseline="0" dirty="0">
                          <a:solidFill>
                            <a:schemeClr val="tx1">
                              <a:lumMod val="100000"/>
                            </a:schemeClr>
                          </a:solidFill>
                          <a:latin typeface="Roboto Light" panose="02000000000000000000" pitchFamily="2" charset="0"/>
                          <a:ea typeface="+mn-ea"/>
                          <a:cs typeface="+mn-cs"/>
                          <a:sym typeface=""/>
                        </a:rPr>
                        <a:t>28.1</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48050029"/>
                  </a:ext>
                </a:extLst>
              </a:tr>
            </a:tbl>
          </a:graphicData>
        </a:graphic>
      </p:graphicFrame>
    </p:spTree>
    <p:extLst>
      <p:ext uri="{BB962C8B-B14F-4D97-AF65-F5344CB8AC3E}">
        <p14:creationId xmlns:p14="http://schemas.microsoft.com/office/powerpoint/2010/main" val="194921520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CF9B33-E383-EC45-88D3-1F7020BA957D}"/>
              </a:ext>
            </a:extLst>
          </p:cNvPr>
          <p:cNvSpPr>
            <a:spLocks noGrp="1"/>
          </p:cNvSpPr>
          <p:nvPr>
            <p:ph type="ftr" sz="quarter" idx="19"/>
          </p:nvPr>
        </p:nvSpPr>
        <p:spPr/>
        <p:txBody>
          <a:bodyPr/>
          <a:lstStyle/>
          <a:p>
            <a:pPr algn="l"/>
            <a:r>
              <a:rPr lang="en-US"/>
              <a:t>KONFIDENSIELT</a:t>
            </a:r>
            <a:endParaRPr lang="en-US" dirty="0"/>
          </a:p>
        </p:txBody>
      </p:sp>
      <p:sp>
        <p:nvSpPr>
          <p:cNvPr id="3" name="Slide Number Placeholder 2">
            <a:extLst>
              <a:ext uri="{FF2B5EF4-FFF2-40B4-BE49-F238E27FC236}">
                <a16:creationId xmlns:a16="http://schemas.microsoft.com/office/drawing/2014/main" id="{4CDC6C59-B9DA-8E62-01C3-04BE32BDEF0B}"/>
              </a:ext>
            </a:extLst>
          </p:cNvPr>
          <p:cNvSpPr>
            <a:spLocks noGrp="1"/>
          </p:cNvSpPr>
          <p:nvPr>
            <p:ph type="sldNum" sz="quarter" idx="20"/>
          </p:nvPr>
        </p:nvSpPr>
        <p:spPr/>
        <p:txBody>
          <a:bodyPr/>
          <a:lstStyle/>
          <a:p>
            <a:fld id="{6C385236-B7BA-4938-9EA6-6DEC8CA653D7}" type="slidenum">
              <a:rPr lang="en-US" smtClean="0"/>
              <a:pPr/>
              <a:t>19</a:t>
            </a:fld>
            <a:endParaRPr lang="en-US"/>
          </a:p>
        </p:txBody>
      </p:sp>
      <p:sp>
        <p:nvSpPr>
          <p:cNvPr id="4" name="Text Placeholder 3">
            <a:extLst>
              <a:ext uri="{FF2B5EF4-FFF2-40B4-BE49-F238E27FC236}">
                <a16:creationId xmlns:a16="http://schemas.microsoft.com/office/drawing/2014/main" id="{A25413CD-FD2C-28F3-26D2-2464BCA188F7}"/>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DEA14F18-5262-57DC-6C00-8ABC29F28BC8}"/>
              </a:ext>
            </a:extLst>
          </p:cNvPr>
          <p:cNvSpPr>
            <a:spLocks noGrp="1"/>
          </p:cNvSpPr>
          <p:nvPr>
            <p:ph type="title"/>
          </p:nvPr>
        </p:nvSpPr>
        <p:spPr/>
        <p:txBody>
          <a:bodyPr/>
          <a:lstStyle/>
          <a:p>
            <a:r>
              <a:rPr lang="en-US"/>
              <a:t>Funksjoner</a:t>
            </a:r>
          </a:p>
        </p:txBody>
      </p:sp>
      <p:graphicFrame>
        <p:nvGraphicFramePr>
          <p:cNvPr id="6" name="Content Placeholder 6">
            <a:extLst>
              <a:ext uri="{FF2B5EF4-FFF2-40B4-BE49-F238E27FC236}">
                <a16:creationId xmlns:a16="http://schemas.microsoft.com/office/drawing/2014/main" id="{3BE0B8CE-3B7F-3119-FC48-DBF6BDB7BAA9}"/>
              </a:ext>
            </a:extLst>
          </p:cNvPr>
          <p:cNvGraphicFramePr>
            <a:graphicFrameLocks/>
          </p:cNvGraphicFramePr>
          <p:nvPr>
            <p:extLst>
              <p:ext uri="{D42A27DB-BD31-4B8C-83A1-F6EECF244321}">
                <p14:modId xmlns:p14="http://schemas.microsoft.com/office/powerpoint/2010/main" val="843552621"/>
              </p:ext>
            </p:extLst>
          </p:nvPr>
        </p:nvGraphicFramePr>
        <p:xfrm>
          <a:off x="481375" y="1539701"/>
          <a:ext cx="11247120" cy="3335018"/>
        </p:xfrm>
        <a:graphic>
          <a:graphicData uri="http://schemas.openxmlformats.org/drawingml/2006/table">
            <a:tbl>
              <a:tblPr firstRow="1" bandRow="1">
                <a:tableStyleId>{2D5ABB26-0587-4C30-8999-92F81FD0307C}</a:tableStyleId>
              </a:tblPr>
              <a:tblGrid>
                <a:gridCol w="2468880">
                  <a:extLst>
                    <a:ext uri="{9D8B030D-6E8A-4147-A177-3AD203B41FA5}">
                      <a16:colId xmlns:a16="http://schemas.microsoft.com/office/drawing/2014/main" val="2975937483"/>
                    </a:ext>
                  </a:extLst>
                </a:gridCol>
                <a:gridCol w="1463040">
                  <a:extLst>
                    <a:ext uri="{9D8B030D-6E8A-4147-A177-3AD203B41FA5}">
                      <a16:colId xmlns:a16="http://schemas.microsoft.com/office/drawing/2014/main" val="2901255565"/>
                    </a:ext>
                  </a:extLst>
                </a:gridCol>
                <a:gridCol w="1463040">
                  <a:extLst>
                    <a:ext uri="{9D8B030D-6E8A-4147-A177-3AD203B41FA5}">
                      <a16:colId xmlns:a16="http://schemas.microsoft.com/office/drawing/2014/main" val="1335168120"/>
                    </a:ext>
                  </a:extLst>
                </a:gridCol>
                <a:gridCol w="1463040">
                  <a:extLst>
                    <a:ext uri="{9D8B030D-6E8A-4147-A177-3AD203B41FA5}">
                      <a16:colId xmlns:a16="http://schemas.microsoft.com/office/drawing/2014/main" val="756086991"/>
                    </a:ext>
                  </a:extLst>
                </a:gridCol>
                <a:gridCol w="1463040">
                  <a:extLst>
                    <a:ext uri="{9D8B030D-6E8A-4147-A177-3AD203B41FA5}">
                      <a16:colId xmlns:a16="http://schemas.microsoft.com/office/drawing/2014/main" val="1248060798"/>
                    </a:ext>
                  </a:extLst>
                </a:gridCol>
                <a:gridCol w="1463040">
                  <a:extLst>
                    <a:ext uri="{9D8B030D-6E8A-4147-A177-3AD203B41FA5}">
                      <a16:colId xmlns:a16="http://schemas.microsoft.com/office/drawing/2014/main" val="1281224198"/>
                    </a:ext>
                  </a:extLst>
                </a:gridCol>
                <a:gridCol w="1463040">
                  <a:extLst>
                    <a:ext uri="{9D8B030D-6E8A-4147-A177-3AD203B41FA5}">
                      <a16:colId xmlns:a16="http://schemas.microsoft.com/office/drawing/2014/main" val="2665011034"/>
                    </a:ext>
                  </a:extLst>
                </a:gridCol>
              </a:tblGrid>
              <a:tr h="271778">
                <a:tc>
                  <a:txBody>
                    <a:bodyPr/>
                    <a:lstStyle/>
                    <a:p>
                      <a:pPr algn="ctr" defTabSz="1023967"/>
                      <a:endParaRPr lang="en-GB" sz="900" dirty="0"/>
                    </a:p>
                  </a:txBody>
                  <a:tcP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MC1C 125/500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120/520 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120/520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140/610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150/650 </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150/650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noFill/>
                  </a:tcPr>
                </a:tc>
                <a:extLst>
                  <a:ext uri="{0D108BD9-81ED-4DB2-BD59-A6C34878D82A}">
                    <a16:rowId xmlns:a16="http://schemas.microsoft.com/office/drawing/2014/main" val="2502841513"/>
                  </a:ext>
                </a:extLst>
              </a:tr>
              <a:tr h="0">
                <a:tc>
                  <a:txBody>
                    <a:bodyPr/>
                    <a:lstStyle/>
                    <a:p>
                      <a:r>
                        <a:rPr sz="900">
                          <a:solidFill>
                            <a:schemeClr val="tx1"/>
                          </a:solidFill>
                        </a:rPr>
                        <a:t>Artikkelnr.</a:t>
                      </a:r>
                      <a:endParaRPr lang="en-GB" sz="900" b="0" dirty="0">
                        <a:solidFill>
                          <a:schemeClr val="tx1"/>
                        </a:solidFill>
                      </a:endParaRPr>
                    </a:p>
                  </a:txBody>
                  <a:tcPr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lang="en-GB" sz="900" dirty="0">
                          <a:solidFill>
                            <a:schemeClr val="tx1"/>
                          </a:solidFill>
                        </a:rPr>
                        <a:t>128471500</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128471493 (EU)</a:t>
                      </a:r>
                    </a:p>
                    <a:p>
                      <a:pPr algn="ctr"/>
                      <a:r>
                        <a:rPr sz="900">
                          <a:solidFill>
                            <a:schemeClr val="tx1"/>
                          </a:solidFill>
                        </a:rPr>
                        <a:t>128471494 (UK)</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rtl="0" fontAlgn="b"/>
                      <a:r>
                        <a:rPr sz="900">
                          <a:solidFill>
                            <a:schemeClr val="tx1"/>
                          </a:solidFill>
                        </a:rPr>
                        <a:t>128471490 (EU)</a:t>
                      </a:r>
                    </a:p>
                    <a:p>
                      <a:pPr algn="ctr" rtl="0" fontAlgn="b"/>
                      <a:r>
                        <a:rPr sz="900">
                          <a:solidFill>
                            <a:schemeClr val="tx1"/>
                          </a:solidFill>
                        </a:rPr>
                        <a:t>128471491 (AU)</a:t>
                      </a:r>
                    </a:p>
                    <a:p>
                      <a:pPr algn="ctr" rtl="0" fontAlgn="b"/>
                      <a:r>
                        <a:rPr sz="900">
                          <a:solidFill>
                            <a:schemeClr val="tx1"/>
                          </a:solidFill>
                        </a:rPr>
                        <a:t>128471492 (CH)</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128471495 (EU)</a:t>
                      </a:r>
                    </a:p>
                    <a:p>
                      <a:pPr algn="ctr"/>
                      <a:r>
                        <a:rPr sz="900">
                          <a:solidFill>
                            <a:schemeClr val="tx1"/>
                          </a:solidFill>
                        </a:rPr>
                        <a:t>128471496 (UK)</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128471497 (EU)</a:t>
                      </a:r>
                    </a:p>
                    <a:p>
                      <a:pPr algn="ctr"/>
                      <a:r>
                        <a:rPr sz="900">
                          <a:solidFill>
                            <a:schemeClr val="tx1"/>
                          </a:solidFill>
                        </a:rPr>
                        <a:t>128471499 (Expt.)</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128471498 (EU)</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83459832"/>
                  </a:ext>
                </a:extLst>
              </a:tr>
              <a:tr h="0">
                <a:tc>
                  <a:txBody>
                    <a:bodyPr/>
                    <a:lstStyle/>
                    <a:p>
                      <a:r>
                        <a:rPr sz="900">
                          <a:solidFill>
                            <a:schemeClr val="tx1"/>
                          </a:solidFill>
                        </a:rPr>
                        <a:t>Sprøytepistol</a:t>
                      </a:r>
                      <a:endParaRPr lang="en-GB" sz="900" b="0" dirty="0">
                        <a:solidFill>
                          <a:schemeClr val="tx1"/>
                        </a:solidFill>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sz="900">
                          <a:solidFill>
                            <a:schemeClr val="tx1"/>
                          </a:solidFill>
                        </a:rPr>
                        <a:t>Ergo 2000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Ergo 2000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Ergo 2000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Ergo 2000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Ergo 2000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Ergo 2000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385955770"/>
                  </a:ext>
                </a:extLst>
              </a:tr>
              <a:tr h="0">
                <a:tc>
                  <a:txBody>
                    <a:bodyPr/>
                    <a:lstStyle/>
                    <a:p>
                      <a:r>
                        <a:rPr sz="900">
                          <a:solidFill>
                            <a:schemeClr val="tx1"/>
                          </a:solidFill>
                        </a:rPr>
                        <a:t>Lanse og dyse </a:t>
                      </a:r>
                      <a:endParaRPr lang="en-GB" sz="900" b="0" dirty="0">
                        <a:solidFill>
                          <a:schemeClr val="tx1"/>
                        </a:solidFill>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sz="900">
                          <a:solidFill>
                            <a:schemeClr val="tx1"/>
                          </a:solidFill>
                        </a:rPr>
                        <a:t>4-i-1-dyse </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4-i-1-dyse </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4-i-1-dyse </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4-i-1-dyse </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FlexoPower 990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4-i-1-dyse </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08049651"/>
                  </a:ext>
                </a:extLst>
              </a:tr>
              <a:tr h="0">
                <a:tc>
                  <a:txBody>
                    <a:bodyPr/>
                    <a:lstStyle/>
                    <a:p>
                      <a:r>
                        <a:rPr sz="900">
                          <a:solidFill>
                            <a:schemeClr val="tx1"/>
                          </a:solidFill>
                        </a:rPr>
                        <a:t>Slangetrommel </a:t>
                      </a:r>
                      <a:endParaRPr lang="en-GB" sz="900" b="0" dirty="0">
                        <a:solidFill>
                          <a:schemeClr val="tx1"/>
                        </a:solidFill>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Nei</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Nei </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262429515"/>
                  </a:ext>
                </a:extLst>
              </a:tr>
              <a:tr h="0">
                <a:tc>
                  <a:txBody>
                    <a:bodyPr/>
                    <a:lstStyle/>
                    <a:p>
                      <a:r>
                        <a:rPr sz="900">
                          <a:solidFill>
                            <a:schemeClr val="tx1"/>
                          </a:solidFill>
                        </a:rPr>
                        <a:t>Slangelengde (m)</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lang="da-DK" sz="900" dirty="0">
                          <a:solidFill>
                            <a:schemeClr val="tx1"/>
                          </a:solidFill>
                        </a:rPr>
                        <a:t>10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da-DK" sz="900" dirty="0">
                          <a:solidFill>
                            <a:schemeClr val="tx1"/>
                          </a:solidFill>
                        </a:rPr>
                        <a:t>10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da-DK" sz="900" dirty="0">
                          <a:solidFill>
                            <a:schemeClr val="tx1"/>
                          </a:solidFill>
                        </a:rPr>
                        <a:t>15</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da-DK" sz="900" dirty="0">
                          <a:solidFill>
                            <a:schemeClr val="tx1"/>
                          </a:solidFill>
                        </a:rPr>
                        <a:t>15</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da-DK" sz="900" dirty="0">
                          <a:solidFill>
                            <a:schemeClr val="tx1"/>
                          </a:solidFill>
                        </a:rPr>
                        <a:t>10</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da-DK" sz="900" dirty="0">
                          <a:solidFill>
                            <a:schemeClr val="tx1"/>
                          </a:solidFill>
                        </a:rPr>
                        <a:t>15</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740442930"/>
                  </a:ext>
                </a:extLst>
              </a:tr>
              <a:tr h="0">
                <a:tc>
                  <a:txBody>
                    <a:bodyPr/>
                    <a:lstStyle/>
                    <a:p>
                      <a:r>
                        <a:rPr sz="900">
                          <a:solidFill>
                            <a:schemeClr val="tx1"/>
                          </a:solidFill>
                        </a:rPr>
                        <a:t>Skumsprayer </a:t>
                      </a:r>
                      <a:endParaRPr lang="en-GB" sz="900" b="0" noProof="0" dirty="0">
                        <a:solidFill>
                          <a:schemeClr val="tx1"/>
                        </a:solidFill>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sz="900">
                          <a:solidFill>
                            <a:schemeClr val="tx1"/>
                          </a:solidFill>
                        </a:rPr>
                        <a:t>Nei</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 – 2,5 l flaske med </a:t>
                      </a:r>
                      <a:br>
                        <a:rPr sz="900">
                          <a:solidFill>
                            <a:schemeClr val="tx1"/>
                          </a:solidFill>
                        </a:rPr>
                      </a:br>
                      <a:r>
                        <a:rPr sz="900">
                          <a:solidFill>
                            <a:schemeClr val="tx1"/>
                          </a:solidFill>
                        </a:rPr>
                        <a:t>3 % fast dosering</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Ja – 2,5 l flaske med </a:t>
                      </a:r>
                      <a:br>
                        <a:rPr sz="900">
                          <a:solidFill>
                            <a:schemeClr val="tx1"/>
                          </a:solidFill>
                        </a:rPr>
                      </a:br>
                      <a:r>
                        <a:rPr sz="900">
                          <a:solidFill>
                            <a:schemeClr val="tx1"/>
                          </a:solidFill>
                        </a:rPr>
                        <a:t>3 % fast dosering</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Ja – 2,5 l flaske med </a:t>
                      </a:r>
                      <a:br>
                        <a:rPr sz="900">
                          <a:solidFill>
                            <a:schemeClr val="tx1"/>
                          </a:solidFill>
                        </a:rPr>
                      </a:br>
                      <a:r>
                        <a:rPr sz="900">
                          <a:solidFill>
                            <a:schemeClr val="tx1"/>
                          </a:solidFill>
                        </a:rPr>
                        <a:t>3 % fast dosering</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Ja – 2,5 l flaske med </a:t>
                      </a:r>
                      <a:br>
                        <a:rPr sz="900">
                          <a:solidFill>
                            <a:schemeClr val="tx1"/>
                          </a:solidFill>
                        </a:rPr>
                      </a:br>
                      <a:r>
                        <a:rPr sz="900">
                          <a:solidFill>
                            <a:schemeClr val="tx1"/>
                          </a:solidFill>
                        </a:rPr>
                        <a:t>3 % fast dosering</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sz="900">
                          <a:solidFill>
                            <a:schemeClr val="tx1"/>
                          </a:solidFill>
                        </a:rPr>
                        <a:t>Ja – 2,5 l flaske med </a:t>
                      </a:r>
                      <a:br>
                        <a:rPr sz="900">
                          <a:solidFill>
                            <a:schemeClr val="tx1"/>
                          </a:solidFill>
                        </a:rPr>
                      </a:br>
                      <a:r>
                        <a:rPr sz="900">
                          <a:solidFill>
                            <a:schemeClr val="tx1"/>
                          </a:solidFill>
                        </a:rPr>
                        <a:t>3 % fast dosering</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76282644"/>
                  </a:ext>
                </a:extLst>
              </a:tr>
              <a:tr h="0">
                <a:tc>
                  <a:txBody>
                    <a:bodyPr/>
                    <a:lstStyle/>
                    <a:p>
                      <a:r>
                        <a:rPr sz="900">
                          <a:solidFill>
                            <a:schemeClr val="tx1"/>
                          </a:solidFill>
                        </a:rPr>
                        <a:t>Kabelkrok som kan vris av</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565002040"/>
                  </a:ext>
                </a:extLst>
              </a:tr>
              <a:tr h="0">
                <a:tc>
                  <a:txBody>
                    <a:bodyPr/>
                    <a:lstStyle/>
                    <a:p>
                      <a:r>
                        <a:rPr sz="900">
                          <a:solidFill>
                            <a:schemeClr val="tx1"/>
                          </a:solidFill>
                        </a:rPr>
                        <a:t>Regulering av vannmengde</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sz="900">
                          <a:solidFill>
                            <a:schemeClr val="tx1"/>
                          </a:solidFill>
                        </a:rPr>
                        <a:t>Nei</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141903330"/>
                  </a:ext>
                </a:extLst>
              </a:tr>
              <a:tr h="0">
                <a:tc>
                  <a:txBody>
                    <a:bodyPr/>
                    <a:lstStyle/>
                    <a:p>
                      <a:r>
                        <a:rPr sz="900">
                          <a:solidFill>
                            <a:schemeClr val="tx1"/>
                          </a:solidFill>
                        </a:rPr>
                        <a:t>Automatisk start/stopp</a:t>
                      </a:r>
                      <a:endParaRPr lang="en-GB" sz="900" b="0" noProof="0" dirty="0">
                        <a:solidFill>
                          <a:schemeClr val="tx1"/>
                        </a:solidFill>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019905651"/>
                  </a:ext>
                </a:extLst>
              </a:tr>
              <a:tr h="0">
                <a:tc>
                  <a:txBody>
                    <a:bodyPr/>
                    <a:lstStyle/>
                    <a:p>
                      <a:r>
                        <a:rPr sz="900">
                          <a:solidFill>
                            <a:schemeClr val="tx1"/>
                          </a:solidFill>
                        </a:rPr>
                        <a:t>Teleskophåndtak </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Ja</a:t>
                      </a:r>
                      <a:endParaRPr lang="en-GB" sz="900" dirty="0">
                        <a:solidFill>
                          <a:schemeClr val="tx1"/>
                        </a:solidFill>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698893430"/>
                  </a:ext>
                </a:extLst>
              </a:tr>
            </a:tbl>
          </a:graphicData>
        </a:graphic>
      </p:graphicFrame>
    </p:spTree>
    <p:extLst>
      <p:ext uri="{BB962C8B-B14F-4D97-AF65-F5344CB8AC3E}">
        <p14:creationId xmlns:p14="http://schemas.microsoft.com/office/powerpoint/2010/main" val="232179337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BFEB-62F2-425A-A7A9-8411C59729AC}"/>
              </a:ext>
            </a:extLst>
          </p:cNvPr>
          <p:cNvSpPr>
            <a:spLocks noGrp="1"/>
          </p:cNvSpPr>
          <p:nvPr>
            <p:ph type="title"/>
          </p:nvPr>
        </p:nvSpPr>
        <p:spPr/>
        <p:txBody>
          <a:bodyPr/>
          <a:lstStyle/>
          <a:p>
            <a:r>
              <a:rPr lang="en-US"/>
              <a:t>Innhold </a:t>
            </a:r>
            <a:endParaRPr lang="en-US" dirty="0"/>
          </a:p>
        </p:txBody>
      </p:sp>
      <p:sp>
        <p:nvSpPr>
          <p:cNvPr id="3" name="Text Placeholder 2">
            <a:extLst>
              <a:ext uri="{FF2B5EF4-FFF2-40B4-BE49-F238E27FC236}">
                <a16:creationId xmlns:a16="http://schemas.microsoft.com/office/drawing/2014/main" id="{0BF91D67-9E9A-47C3-A2DD-B2B75FB0456B}"/>
              </a:ext>
            </a:extLst>
          </p:cNvPr>
          <p:cNvSpPr>
            <a:spLocks noGrp="1"/>
          </p:cNvSpPr>
          <p:nvPr>
            <p:ph type="body" sz="quarter" idx="37"/>
          </p:nvPr>
        </p:nvSpPr>
        <p:spPr/>
        <p:txBody>
          <a:bodyPr/>
          <a:lstStyle/>
          <a:p>
            <a:r>
              <a:rPr lang="en-US"/>
              <a:t>Bakgrunn og produktfordeler</a:t>
            </a:r>
          </a:p>
        </p:txBody>
      </p:sp>
      <p:sp>
        <p:nvSpPr>
          <p:cNvPr id="4" name="Text Placeholder 3">
            <a:extLst>
              <a:ext uri="{FF2B5EF4-FFF2-40B4-BE49-F238E27FC236}">
                <a16:creationId xmlns:a16="http://schemas.microsoft.com/office/drawing/2014/main" id="{7B9F07C7-0ECF-4BF5-A045-4D8036A58FB3}"/>
              </a:ext>
            </a:extLst>
          </p:cNvPr>
          <p:cNvSpPr>
            <a:spLocks noGrp="1"/>
          </p:cNvSpPr>
          <p:nvPr>
            <p:ph type="body" sz="quarter" idx="38"/>
          </p:nvPr>
        </p:nvSpPr>
        <p:spPr/>
        <p:txBody>
          <a:bodyPr/>
          <a:lstStyle/>
          <a:p>
            <a:r>
              <a:rPr lang="en-US"/>
              <a:t>Segmenter og bruksområder</a:t>
            </a:r>
          </a:p>
        </p:txBody>
      </p:sp>
      <p:sp>
        <p:nvSpPr>
          <p:cNvPr id="5" name="Text Placeholder 4">
            <a:extLst>
              <a:ext uri="{FF2B5EF4-FFF2-40B4-BE49-F238E27FC236}">
                <a16:creationId xmlns:a16="http://schemas.microsoft.com/office/drawing/2014/main" id="{EB004906-0AAE-4CB6-B00B-400B891D77F6}"/>
              </a:ext>
            </a:extLst>
          </p:cNvPr>
          <p:cNvSpPr>
            <a:spLocks noGrp="1"/>
          </p:cNvSpPr>
          <p:nvPr>
            <p:ph type="body" sz="quarter" idx="39"/>
          </p:nvPr>
        </p:nvSpPr>
        <p:spPr/>
        <p:txBody>
          <a:bodyPr/>
          <a:lstStyle/>
          <a:p>
            <a:r>
              <a:rPr lang="en-US"/>
              <a:t>Teknisk spesifikasjon </a:t>
            </a:r>
          </a:p>
        </p:txBody>
      </p:sp>
      <p:sp>
        <p:nvSpPr>
          <p:cNvPr id="6" name="Text Placeholder 5">
            <a:extLst>
              <a:ext uri="{FF2B5EF4-FFF2-40B4-BE49-F238E27FC236}">
                <a16:creationId xmlns:a16="http://schemas.microsoft.com/office/drawing/2014/main" id="{42542A51-367A-4167-9752-5079572B4A15}"/>
              </a:ext>
            </a:extLst>
          </p:cNvPr>
          <p:cNvSpPr>
            <a:spLocks noGrp="1"/>
          </p:cNvSpPr>
          <p:nvPr>
            <p:ph type="body" sz="quarter" idx="40"/>
          </p:nvPr>
        </p:nvSpPr>
        <p:spPr/>
        <p:txBody>
          <a:bodyPr/>
          <a:lstStyle/>
          <a:p>
            <a:r>
              <a:rPr lang="da-DK"/>
              <a:t>PAC</a:t>
            </a:r>
            <a:endParaRPr lang="en-GB" dirty="0"/>
          </a:p>
        </p:txBody>
      </p:sp>
      <p:sp>
        <p:nvSpPr>
          <p:cNvPr id="7" name="Text Placeholder 6">
            <a:extLst>
              <a:ext uri="{FF2B5EF4-FFF2-40B4-BE49-F238E27FC236}">
                <a16:creationId xmlns:a16="http://schemas.microsoft.com/office/drawing/2014/main" id="{40E66796-D33F-46D4-A7D4-01899DA7D614}"/>
              </a:ext>
            </a:extLst>
          </p:cNvPr>
          <p:cNvSpPr>
            <a:spLocks noGrp="1"/>
          </p:cNvSpPr>
          <p:nvPr>
            <p:ph type="body" sz="quarter" idx="41"/>
          </p:nvPr>
        </p:nvSpPr>
        <p:spPr/>
        <p:txBody>
          <a:bodyPr/>
          <a:lstStyle/>
          <a:p>
            <a:r>
              <a:rPr lang="en-US"/>
              <a:t>Sammenligning med de største konkurrentene </a:t>
            </a:r>
          </a:p>
        </p:txBody>
      </p:sp>
      <p:sp>
        <p:nvSpPr>
          <p:cNvPr id="9" name="Text Placeholder 8">
            <a:extLst>
              <a:ext uri="{FF2B5EF4-FFF2-40B4-BE49-F238E27FC236}">
                <a16:creationId xmlns:a16="http://schemas.microsoft.com/office/drawing/2014/main" id="{6ADBC23D-47E9-4120-A6D7-24FD29D20769}"/>
              </a:ext>
            </a:extLst>
          </p:cNvPr>
          <p:cNvSpPr>
            <a:spLocks noGrp="1"/>
          </p:cNvSpPr>
          <p:nvPr>
            <p:ph type="body" sz="quarter" idx="43"/>
          </p:nvPr>
        </p:nvSpPr>
        <p:spPr/>
        <p:txBody>
          <a:bodyPr/>
          <a:lstStyle/>
          <a:p>
            <a:r>
              <a:rPr lang="en-US" dirty="0"/>
              <a:t>1</a:t>
            </a:r>
          </a:p>
        </p:txBody>
      </p:sp>
      <p:sp>
        <p:nvSpPr>
          <p:cNvPr id="10" name="Text Placeholder 9">
            <a:extLst>
              <a:ext uri="{FF2B5EF4-FFF2-40B4-BE49-F238E27FC236}">
                <a16:creationId xmlns:a16="http://schemas.microsoft.com/office/drawing/2014/main" id="{2AC5112B-EB2B-4C8F-B168-083A2A11A235}"/>
              </a:ext>
            </a:extLst>
          </p:cNvPr>
          <p:cNvSpPr>
            <a:spLocks noGrp="1"/>
          </p:cNvSpPr>
          <p:nvPr>
            <p:ph type="body" sz="quarter" idx="44"/>
          </p:nvPr>
        </p:nvSpPr>
        <p:spPr/>
        <p:txBody>
          <a:bodyPr/>
          <a:lstStyle/>
          <a:p>
            <a:r>
              <a:rPr lang="en-US" dirty="0"/>
              <a:t>2</a:t>
            </a:r>
          </a:p>
        </p:txBody>
      </p:sp>
      <p:sp>
        <p:nvSpPr>
          <p:cNvPr id="11" name="Text Placeholder 10">
            <a:extLst>
              <a:ext uri="{FF2B5EF4-FFF2-40B4-BE49-F238E27FC236}">
                <a16:creationId xmlns:a16="http://schemas.microsoft.com/office/drawing/2014/main" id="{C4371355-1C45-4851-8D01-7A92B44BE747}"/>
              </a:ext>
            </a:extLst>
          </p:cNvPr>
          <p:cNvSpPr>
            <a:spLocks noGrp="1"/>
          </p:cNvSpPr>
          <p:nvPr>
            <p:ph type="body" sz="quarter" idx="45"/>
          </p:nvPr>
        </p:nvSpPr>
        <p:spPr/>
        <p:txBody>
          <a:bodyPr/>
          <a:lstStyle/>
          <a:p>
            <a:r>
              <a:rPr lang="en-US" dirty="0"/>
              <a:t>3</a:t>
            </a:r>
          </a:p>
        </p:txBody>
      </p:sp>
      <p:sp>
        <p:nvSpPr>
          <p:cNvPr id="12" name="Text Placeholder 11">
            <a:extLst>
              <a:ext uri="{FF2B5EF4-FFF2-40B4-BE49-F238E27FC236}">
                <a16:creationId xmlns:a16="http://schemas.microsoft.com/office/drawing/2014/main" id="{3EEBA80C-DEE5-48A1-A470-3A42CC23CC93}"/>
              </a:ext>
            </a:extLst>
          </p:cNvPr>
          <p:cNvSpPr>
            <a:spLocks noGrp="1"/>
          </p:cNvSpPr>
          <p:nvPr>
            <p:ph type="body" sz="quarter" idx="46"/>
          </p:nvPr>
        </p:nvSpPr>
        <p:spPr/>
        <p:txBody>
          <a:bodyPr/>
          <a:lstStyle/>
          <a:p>
            <a:r>
              <a:rPr lang="en-US" dirty="0"/>
              <a:t>4</a:t>
            </a:r>
          </a:p>
        </p:txBody>
      </p:sp>
      <p:sp>
        <p:nvSpPr>
          <p:cNvPr id="13" name="Text Placeholder 12">
            <a:extLst>
              <a:ext uri="{FF2B5EF4-FFF2-40B4-BE49-F238E27FC236}">
                <a16:creationId xmlns:a16="http://schemas.microsoft.com/office/drawing/2014/main" id="{42CE94A0-EF79-4011-8AF4-C263AF197290}"/>
              </a:ext>
            </a:extLst>
          </p:cNvPr>
          <p:cNvSpPr>
            <a:spLocks noGrp="1"/>
          </p:cNvSpPr>
          <p:nvPr>
            <p:ph type="body" sz="quarter" idx="47"/>
          </p:nvPr>
        </p:nvSpPr>
        <p:spPr/>
        <p:txBody>
          <a:bodyPr/>
          <a:lstStyle/>
          <a:p>
            <a:r>
              <a:rPr lang="en-US" dirty="0"/>
              <a:t>5</a:t>
            </a:r>
          </a:p>
        </p:txBody>
      </p:sp>
      <p:sp>
        <p:nvSpPr>
          <p:cNvPr id="16" name="Footer Placeholder 15">
            <a:extLst>
              <a:ext uri="{FF2B5EF4-FFF2-40B4-BE49-F238E27FC236}">
                <a16:creationId xmlns:a16="http://schemas.microsoft.com/office/drawing/2014/main" id="{582D0A69-9424-4096-A574-39DAF3E6BD2F}"/>
              </a:ext>
            </a:extLst>
          </p:cNvPr>
          <p:cNvSpPr>
            <a:spLocks noGrp="1"/>
          </p:cNvSpPr>
          <p:nvPr>
            <p:ph type="ftr" sz="quarter" idx="50"/>
          </p:nvPr>
        </p:nvSpPr>
        <p:spPr/>
        <p:txBody>
          <a:bodyPr/>
          <a:lstStyle/>
          <a:p>
            <a:pPr algn="l"/>
            <a:r>
              <a:rPr lang="en-US"/>
              <a:t>KONFIDENSIELT</a:t>
            </a:r>
            <a:endParaRPr lang="en-US" dirty="0"/>
          </a:p>
        </p:txBody>
      </p:sp>
      <p:sp>
        <p:nvSpPr>
          <p:cNvPr id="17" name="Slide Number Placeholder 16">
            <a:extLst>
              <a:ext uri="{FF2B5EF4-FFF2-40B4-BE49-F238E27FC236}">
                <a16:creationId xmlns:a16="http://schemas.microsoft.com/office/drawing/2014/main" id="{71B1E747-E18D-4ED9-8DBE-5AB389BF2EB2}"/>
              </a:ext>
            </a:extLst>
          </p:cNvPr>
          <p:cNvSpPr>
            <a:spLocks noGrp="1"/>
          </p:cNvSpPr>
          <p:nvPr>
            <p:ph type="sldNum" sz="quarter" idx="51"/>
          </p:nvPr>
        </p:nvSpPr>
        <p:spPr/>
        <p:txBody>
          <a:bodyPr/>
          <a:lstStyle/>
          <a:p>
            <a:fld id="{6C385236-B7BA-4938-9EA6-6DEC8CA653D7}" type="slidenum">
              <a:rPr lang="en-US" smtClean="0"/>
              <a:pPr/>
              <a:t>2</a:t>
            </a:fld>
            <a:endParaRPr lang="en-US"/>
          </a:p>
        </p:txBody>
      </p:sp>
      <p:pic>
        <p:nvPicPr>
          <p:cNvPr id="27" name="Picture Placeholder 26">
            <a:extLst>
              <a:ext uri="{FF2B5EF4-FFF2-40B4-BE49-F238E27FC236}">
                <a16:creationId xmlns:a16="http://schemas.microsoft.com/office/drawing/2014/main" id="{3C2E38AF-F266-986C-8AC3-FE5112D759C3}"/>
              </a:ext>
            </a:extLst>
          </p:cNvPr>
          <p:cNvPicPr>
            <a:picLocks noGrp="1" noChangeAspect="1"/>
          </p:cNvPicPr>
          <p:nvPr>
            <p:ph type="pic" sz="quarter" idx="17"/>
          </p:nvPr>
        </p:nvPicPr>
        <p:blipFill rotWithShape="1">
          <a:blip r:embed="rId2" cstate="hqprint">
            <a:extLst>
              <a:ext uri="{28A0092B-C50C-407E-A947-70E740481C1C}">
                <a14:useLocalDpi xmlns:a14="http://schemas.microsoft.com/office/drawing/2010/main"/>
              </a:ext>
            </a:extLst>
          </a:blip>
          <a:srcRect/>
          <a:stretch/>
        </p:blipFill>
        <p:spPr>
          <a:xfrm>
            <a:off x="6929718" y="0"/>
            <a:ext cx="5262281" cy="6273800"/>
          </a:xfrm>
        </p:spPr>
      </p:pic>
    </p:spTree>
    <p:extLst>
      <p:ext uri="{BB962C8B-B14F-4D97-AF65-F5344CB8AC3E}">
        <p14:creationId xmlns:p14="http://schemas.microsoft.com/office/powerpoint/2010/main" val="17084039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6B7C445-DFBB-EC6C-DE4A-78A00242CE14}"/>
              </a:ext>
            </a:extLst>
          </p:cNvPr>
          <p:cNvSpPr>
            <a:spLocks noGrp="1"/>
          </p:cNvSpPr>
          <p:nvPr>
            <p:ph type="ctrTitle"/>
          </p:nvPr>
        </p:nvSpPr>
        <p:spPr/>
        <p:txBody>
          <a:bodyPr/>
          <a:lstStyle/>
          <a:p>
            <a:r>
              <a:rPr lang="en-US"/>
              <a:t>4</a:t>
            </a:r>
          </a:p>
        </p:txBody>
      </p:sp>
      <p:sp>
        <p:nvSpPr>
          <p:cNvPr id="19" name="Text Placeholder 18">
            <a:extLst>
              <a:ext uri="{FF2B5EF4-FFF2-40B4-BE49-F238E27FC236}">
                <a16:creationId xmlns:a16="http://schemas.microsoft.com/office/drawing/2014/main" id="{D6CA08D8-B7A3-6596-CBA5-D34511CE0202}"/>
              </a:ext>
            </a:extLst>
          </p:cNvPr>
          <p:cNvSpPr>
            <a:spLocks noGrp="1"/>
          </p:cNvSpPr>
          <p:nvPr>
            <p:ph type="body" sz="quarter" idx="13"/>
          </p:nvPr>
        </p:nvSpPr>
        <p:spPr/>
        <p:txBody>
          <a:bodyPr/>
          <a:lstStyle/>
          <a:p>
            <a:r>
              <a:rPr lang="en-US"/>
              <a:t>PAC</a:t>
            </a:r>
          </a:p>
          <a:p>
            <a:endParaRPr lang="en-US"/>
          </a:p>
        </p:txBody>
      </p:sp>
      <p:sp>
        <p:nvSpPr>
          <p:cNvPr id="16" name="Footer Placeholder 15">
            <a:extLst>
              <a:ext uri="{FF2B5EF4-FFF2-40B4-BE49-F238E27FC236}">
                <a16:creationId xmlns:a16="http://schemas.microsoft.com/office/drawing/2014/main" id="{8C7125B1-0E68-86B8-1CE4-EE32BD83B219}"/>
              </a:ext>
            </a:extLst>
          </p:cNvPr>
          <p:cNvSpPr>
            <a:spLocks noGrp="1"/>
          </p:cNvSpPr>
          <p:nvPr>
            <p:ph type="ftr" sz="quarter" idx="15"/>
          </p:nvPr>
        </p:nvSpPr>
        <p:spPr/>
        <p:txBody>
          <a:bodyPr/>
          <a:lstStyle/>
          <a:p>
            <a:pPr algn="l"/>
            <a:r>
              <a:rPr lang="en-US"/>
              <a:t>KONFIDENSIELT</a:t>
            </a:r>
            <a:endParaRPr lang="en-US" dirty="0"/>
          </a:p>
        </p:txBody>
      </p:sp>
      <p:sp>
        <p:nvSpPr>
          <p:cNvPr id="17" name="Slide Number Placeholder 16">
            <a:extLst>
              <a:ext uri="{FF2B5EF4-FFF2-40B4-BE49-F238E27FC236}">
                <a16:creationId xmlns:a16="http://schemas.microsoft.com/office/drawing/2014/main" id="{8587BAE7-008E-8245-F871-1F78B1BA082C}"/>
              </a:ext>
            </a:extLst>
          </p:cNvPr>
          <p:cNvSpPr>
            <a:spLocks noGrp="1"/>
          </p:cNvSpPr>
          <p:nvPr>
            <p:ph type="sldNum" sz="quarter" idx="16"/>
          </p:nvPr>
        </p:nvSpPr>
        <p:spPr/>
        <p:txBody>
          <a:bodyPr/>
          <a:lstStyle/>
          <a:p>
            <a:fld id="{6C385236-B7BA-4938-9EA6-6DEC8CA653D7}" type="slidenum">
              <a:rPr lang="en-US" smtClean="0"/>
              <a:pPr/>
              <a:t>20</a:t>
            </a:fld>
            <a:endParaRPr lang="en-US"/>
          </a:p>
        </p:txBody>
      </p:sp>
    </p:spTree>
    <p:extLst>
      <p:ext uri="{BB962C8B-B14F-4D97-AF65-F5344CB8AC3E}">
        <p14:creationId xmlns:p14="http://schemas.microsoft.com/office/powerpoint/2010/main" val="180357412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CF9B33-E383-EC45-88D3-1F7020BA957D}"/>
              </a:ext>
            </a:extLst>
          </p:cNvPr>
          <p:cNvSpPr>
            <a:spLocks noGrp="1"/>
          </p:cNvSpPr>
          <p:nvPr>
            <p:ph type="ftr" sz="quarter" idx="19"/>
          </p:nvPr>
        </p:nvSpPr>
        <p:spPr/>
        <p:txBody>
          <a:bodyPr/>
          <a:lstStyle/>
          <a:p>
            <a:pPr algn="l"/>
            <a:r>
              <a:rPr lang="en-US"/>
              <a:t>KONFIDENSIELT</a:t>
            </a:r>
            <a:endParaRPr lang="en-US" dirty="0"/>
          </a:p>
        </p:txBody>
      </p:sp>
      <p:sp>
        <p:nvSpPr>
          <p:cNvPr id="3" name="Slide Number Placeholder 2">
            <a:extLst>
              <a:ext uri="{FF2B5EF4-FFF2-40B4-BE49-F238E27FC236}">
                <a16:creationId xmlns:a16="http://schemas.microsoft.com/office/drawing/2014/main" id="{4CDC6C59-B9DA-8E62-01C3-04BE32BDEF0B}"/>
              </a:ext>
            </a:extLst>
          </p:cNvPr>
          <p:cNvSpPr>
            <a:spLocks noGrp="1"/>
          </p:cNvSpPr>
          <p:nvPr>
            <p:ph type="sldNum" sz="quarter" idx="20"/>
          </p:nvPr>
        </p:nvSpPr>
        <p:spPr/>
        <p:txBody>
          <a:bodyPr/>
          <a:lstStyle/>
          <a:p>
            <a:fld id="{6C385236-B7BA-4938-9EA6-6DEC8CA653D7}" type="slidenum">
              <a:rPr lang="en-US" smtClean="0"/>
              <a:pPr/>
              <a:t>21</a:t>
            </a:fld>
            <a:endParaRPr lang="en-US"/>
          </a:p>
        </p:txBody>
      </p:sp>
      <p:sp>
        <p:nvSpPr>
          <p:cNvPr id="5" name="Title 4">
            <a:extLst>
              <a:ext uri="{FF2B5EF4-FFF2-40B4-BE49-F238E27FC236}">
                <a16:creationId xmlns:a16="http://schemas.microsoft.com/office/drawing/2014/main" id="{DEA14F18-5262-57DC-6C00-8ABC29F28BC8}"/>
              </a:ext>
            </a:extLst>
          </p:cNvPr>
          <p:cNvSpPr>
            <a:spLocks noGrp="1"/>
          </p:cNvSpPr>
          <p:nvPr>
            <p:ph type="title"/>
          </p:nvPr>
        </p:nvSpPr>
        <p:spPr/>
        <p:txBody>
          <a:bodyPr/>
          <a:lstStyle/>
          <a:p>
            <a:r>
              <a:rPr lang="en-US"/>
              <a:t>Tilbehør</a:t>
            </a:r>
          </a:p>
        </p:txBody>
      </p:sp>
      <p:graphicFrame>
        <p:nvGraphicFramePr>
          <p:cNvPr id="6" name="Content Placeholder 6">
            <a:extLst>
              <a:ext uri="{FF2B5EF4-FFF2-40B4-BE49-F238E27FC236}">
                <a16:creationId xmlns:a16="http://schemas.microsoft.com/office/drawing/2014/main" id="{3BE0B8CE-3B7F-3119-FC48-DBF6BDB7BAA9}"/>
              </a:ext>
            </a:extLst>
          </p:cNvPr>
          <p:cNvGraphicFramePr>
            <a:graphicFrameLocks/>
          </p:cNvGraphicFramePr>
          <p:nvPr>
            <p:extLst>
              <p:ext uri="{D42A27DB-BD31-4B8C-83A1-F6EECF244321}">
                <p14:modId xmlns:p14="http://schemas.microsoft.com/office/powerpoint/2010/main" val="2846369630"/>
              </p:ext>
            </p:extLst>
          </p:nvPr>
        </p:nvGraphicFramePr>
        <p:xfrm>
          <a:off x="481375" y="1539701"/>
          <a:ext cx="11247120" cy="3207002"/>
        </p:xfrm>
        <a:graphic>
          <a:graphicData uri="http://schemas.openxmlformats.org/drawingml/2006/table">
            <a:tbl>
              <a:tblPr firstRow="1" bandRow="1">
                <a:tableStyleId>{2D5ABB26-0587-4C30-8999-92F81FD0307C}</a:tableStyleId>
              </a:tblPr>
              <a:tblGrid>
                <a:gridCol w="2468880">
                  <a:extLst>
                    <a:ext uri="{9D8B030D-6E8A-4147-A177-3AD203B41FA5}">
                      <a16:colId xmlns:a16="http://schemas.microsoft.com/office/drawing/2014/main" val="2975937483"/>
                    </a:ext>
                  </a:extLst>
                </a:gridCol>
                <a:gridCol w="1463040">
                  <a:extLst>
                    <a:ext uri="{9D8B030D-6E8A-4147-A177-3AD203B41FA5}">
                      <a16:colId xmlns:a16="http://schemas.microsoft.com/office/drawing/2014/main" val="2901255565"/>
                    </a:ext>
                  </a:extLst>
                </a:gridCol>
                <a:gridCol w="1463040">
                  <a:extLst>
                    <a:ext uri="{9D8B030D-6E8A-4147-A177-3AD203B41FA5}">
                      <a16:colId xmlns:a16="http://schemas.microsoft.com/office/drawing/2014/main" val="1335168120"/>
                    </a:ext>
                  </a:extLst>
                </a:gridCol>
                <a:gridCol w="1463040">
                  <a:extLst>
                    <a:ext uri="{9D8B030D-6E8A-4147-A177-3AD203B41FA5}">
                      <a16:colId xmlns:a16="http://schemas.microsoft.com/office/drawing/2014/main" val="756086991"/>
                    </a:ext>
                  </a:extLst>
                </a:gridCol>
                <a:gridCol w="1463040">
                  <a:extLst>
                    <a:ext uri="{9D8B030D-6E8A-4147-A177-3AD203B41FA5}">
                      <a16:colId xmlns:a16="http://schemas.microsoft.com/office/drawing/2014/main" val="1248060798"/>
                    </a:ext>
                  </a:extLst>
                </a:gridCol>
                <a:gridCol w="1463040">
                  <a:extLst>
                    <a:ext uri="{9D8B030D-6E8A-4147-A177-3AD203B41FA5}">
                      <a16:colId xmlns:a16="http://schemas.microsoft.com/office/drawing/2014/main" val="1281224198"/>
                    </a:ext>
                  </a:extLst>
                </a:gridCol>
                <a:gridCol w="1463040">
                  <a:extLst>
                    <a:ext uri="{9D8B030D-6E8A-4147-A177-3AD203B41FA5}">
                      <a16:colId xmlns:a16="http://schemas.microsoft.com/office/drawing/2014/main" val="2665011034"/>
                    </a:ext>
                  </a:extLst>
                </a:gridCol>
              </a:tblGrid>
              <a:tr h="271778">
                <a:tc>
                  <a:txBody>
                    <a:bodyPr/>
                    <a:lstStyle/>
                    <a:p>
                      <a:pPr algn="ctr" defTabSz="1023967"/>
                      <a:endParaRPr lang="en-GB" sz="900" dirty="0"/>
                    </a:p>
                  </a:txBody>
                  <a:tcP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MC1C 125/500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120/520 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120/520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140/610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150/650 </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da-DK" sz="900" b="0" i="0" u="none" strike="noStrike" kern="1200" cap="none" spc="0" normalizeH="0" baseline="0" dirty="0">
                          <a:solidFill>
                            <a:schemeClr val="tx1">
                              <a:lumMod val="100000"/>
                            </a:schemeClr>
                          </a:solidFill>
                          <a:latin typeface="Roboto Bold" panose="02000000000000000000" pitchFamily="2" charset="0"/>
                          <a:ea typeface="+mn-ea"/>
                          <a:cs typeface="+mn-cs"/>
                          <a:sym typeface=""/>
                        </a:rPr>
                        <a:t>MC2C 150/650 XT</a:t>
                      </a:r>
                      <a:endParaRPr lang="en-GB" sz="900" b="0" i="0" u="none" strike="noStrike" kern="1200" cap="none" spc="0" normalizeH="0" baseline="0" dirty="0">
                        <a:solidFill>
                          <a:schemeClr val="tx1">
                            <a:lumMod val="100000"/>
                          </a:schemeClr>
                        </a:solidFill>
                        <a:latin typeface="Roboto Bold" panose="02000000000000000000" pitchFamily="2" charset="0"/>
                        <a:ea typeface="+mn-ea"/>
                        <a:cs typeface="+mn-cs"/>
                        <a:sym typeface=""/>
                      </a:endParaRPr>
                    </a:p>
                  </a:txBody>
                  <a:tcPr marL="64008" marR="64008" marT="64008" marB="64008" anchor="ctr">
                    <a:lnB w="12700" cap="flat" cmpd="sng" algn="ctr">
                      <a:solidFill>
                        <a:schemeClr val="tx1">
                          <a:lumMod val="100000"/>
                        </a:schemeClr>
                      </a:solidFill>
                      <a:prstDash val="solid"/>
                      <a:round/>
                      <a:headEnd type="none" w="med" len="med"/>
                      <a:tailEnd type="none" w="med" len="med"/>
                    </a:lnB>
                    <a:noFill/>
                  </a:tcPr>
                </a:tc>
                <a:extLst>
                  <a:ext uri="{0D108BD9-81ED-4DB2-BD59-A6C34878D82A}">
                    <a16:rowId xmlns:a16="http://schemas.microsoft.com/office/drawing/2014/main" val="2502841513"/>
                  </a:ext>
                </a:extLst>
              </a:tr>
              <a:tr h="0">
                <a:tc>
                  <a:txBody>
                    <a:bodyPr/>
                    <a:lstStyle/>
                    <a:p>
                      <a:r>
                        <a:rPr sz="900">
                          <a:solidFill>
                            <a:schemeClr val="tx1"/>
                          </a:solidFill>
                        </a:rPr>
                        <a:t>Artikkelnr.</a:t>
                      </a:r>
                      <a:endParaRPr lang="en-GB" sz="900" b="0" dirty="0">
                        <a:solidFill>
                          <a:schemeClr val="tx1"/>
                        </a:solidFill>
                      </a:endParaRPr>
                    </a:p>
                  </a:txBody>
                  <a:tcPr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lang="en-GB" sz="900" dirty="0">
                          <a:solidFill>
                            <a:schemeClr val="tx1"/>
                          </a:solidFill>
                        </a:rPr>
                        <a:t>128471500</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128471493 (EU)</a:t>
                      </a:r>
                    </a:p>
                    <a:p>
                      <a:pPr algn="ctr"/>
                      <a:r>
                        <a:rPr sz="900">
                          <a:solidFill>
                            <a:schemeClr val="tx1"/>
                          </a:solidFill>
                        </a:rPr>
                        <a:t>128471494 (UK)</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rtl="0" fontAlgn="b"/>
                      <a:r>
                        <a:rPr sz="900">
                          <a:solidFill>
                            <a:schemeClr val="tx1"/>
                          </a:solidFill>
                        </a:rPr>
                        <a:t>128471490 (EU)</a:t>
                      </a:r>
                    </a:p>
                    <a:p>
                      <a:pPr algn="ctr" rtl="0" fontAlgn="b"/>
                      <a:r>
                        <a:rPr sz="900">
                          <a:solidFill>
                            <a:schemeClr val="tx1"/>
                          </a:solidFill>
                        </a:rPr>
                        <a:t>128471491 (AU)</a:t>
                      </a:r>
                    </a:p>
                    <a:p>
                      <a:pPr algn="ctr" rtl="0" fontAlgn="b"/>
                      <a:r>
                        <a:rPr sz="900">
                          <a:solidFill>
                            <a:schemeClr val="tx1"/>
                          </a:solidFill>
                        </a:rPr>
                        <a:t>128471492 (CH)</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128471495 (EU)</a:t>
                      </a:r>
                    </a:p>
                    <a:p>
                      <a:pPr algn="ctr"/>
                      <a:r>
                        <a:rPr sz="900">
                          <a:solidFill>
                            <a:schemeClr val="tx1"/>
                          </a:solidFill>
                        </a:rPr>
                        <a:t>128471496 (UK)</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128471497 (EU)</a:t>
                      </a:r>
                    </a:p>
                    <a:p>
                      <a:pPr algn="ctr"/>
                      <a:r>
                        <a:rPr sz="900">
                          <a:solidFill>
                            <a:schemeClr val="tx1"/>
                          </a:solidFill>
                        </a:rPr>
                        <a:t>128471499 (Expt.)</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sz="900">
                          <a:solidFill>
                            <a:schemeClr val="tx1"/>
                          </a:solidFill>
                        </a:rPr>
                        <a:t>128471498 (EU)</a:t>
                      </a:r>
                    </a:p>
                  </a:txBody>
                  <a:tcPr marL="64008" marR="64008"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83459832"/>
                  </a:ext>
                </a:extLst>
              </a:tr>
              <a:tr h="0">
                <a:tc>
                  <a:txBody>
                    <a:bodyPr/>
                    <a:lstStyle/>
                    <a:p>
                      <a:r>
                        <a:rPr sz="900">
                          <a:solidFill>
                            <a:schemeClr val="tx1"/>
                          </a:solidFill>
                        </a:rPr>
                        <a:t>Ergo 2000 sprøytepistol (gammel fargepistol)</a:t>
                      </a:r>
                      <a:endParaRPr lang="en-GB" sz="900" b="0" dirty="0">
                        <a:solidFill>
                          <a:schemeClr val="tx1"/>
                        </a:solidFill>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algn="ctr" defTabSz="1023967" rtl="0" eaLnBrk="1" latinLnBrk="0" hangingPunct="1"/>
                      <a:r>
                        <a:rPr lang="hu-HU" sz="900" kern="1200">
                          <a:solidFill>
                            <a:schemeClr val="tx1"/>
                          </a:solidFill>
                          <a:latin typeface="+mn-lt"/>
                          <a:ea typeface="+mn-ea"/>
                          <a:cs typeface="+mn-cs"/>
                        </a:rPr>
                        <a:t>106403122</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1" indent="0" algn="ctr" defTabSz="1023967" rtl="0" eaLnBrk="1" fontAlgn="auto" latinLnBrk="0" hangingPunct="1">
                        <a:lnSpc>
                          <a:spcPct val="100000"/>
                        </a:lnSpc>
                        <a:spcBef>
                          <a:spcPts val="0"/>
                        </a:spcBef>
                        <a:spcAft>
                          <a:spcPts val="0"/>
                        </a:spcAft>
                        <a:buClrTx/>
                        <a:buSzTx/>
                        <a:buFontTx/>
                        <a:buNone/>
                        <a:tabLst/>
                        <a:defRPr/>
                      </a:pPr>
                      <a:r>
                        <a:rPr lang="hu-HU" sz="900" kern="1200">
                          <a:solidFill>
                            <a:schemeClr val="tx1"/>
                          </a:solidFill>
                          <a:latin typeface="+mn-lt"/>
                          <a:ea typeface="+mn-ea"/>
                          <a:cs typeface="+mn-cs"/>
                        </a:rPr>
                        <a:t>106403122</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1" indent="0" algn="ctr" defTabSz="1023967"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106403122</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1" indent="0" algn="ctr" defTabSz="1023967"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106403122</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1" indent="0" algn="ctr" defTabSz="1023967"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106403122</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1" indent="0" algn="ctr" defTabSz="1023967"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106403122</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385955770"/>
                  </a:ext>
                </a:extLst>
              </a:tr>
              <a:tr h="0">
                <a:tc>
                  <a:txBody>
                    <a:bodyPr/>
                    <a:lstStyle/>
                    <a:p>
                      <a:r>
                        <a:rPr sz="900">
                          <a:solidFill>
                            <a:schemeClr val="tx1"/>
                          </a:solidFill>
                        </a:rPr>
                        <a:t>4-i-1-dyse </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algn="ctr" defTabSz="1023967" rtl="0" eaLnBrk="1" latinLnBrk="0" hangingPunct="1"/>
                      <a:r>
                        <a:rPr lang="hu-HU" sz="900" kern="1200" dirty="0">
                          <a:solidFill>
                            <a:schemeClr val="tx1"/>
                          </a:solidFill>
                          <a:latin typeface="+mn-lt"/>
                          <a:ea typeface="+mn-ea"/>
                          <a:cs typeface="+mn-cs"/>
                        </a:rPr>
                        <a:t>128502053</a:t>
                      </a:r>
                      <a:endParaRPr lang="en-GB" sz="900" kern="1200" noProof="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mn-cs"/>
                        </a:rPr>
                        <a:t>1</a:t>
                      </a:r>
                      <a:r>
                        <a:rPr lang="hu-HU" sz="900" kern="1200">
                          <a:solidFill>
                            <a:schemeClr val="tx1"/>
                          </a:solidFill>
                          <a:latin typeface="+mn-lt"/>
                          <a:ea typeface="+mn-ea"/>
                          <a:cs typeface="+mn-cs"/>
                        </a:rPr>
                        <a:t>28502054</a:t>
                      </a:r>
                      <a:endParaRPr lang="hu-HU"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mn-lt"/>
                          <a:ea typeface="+mn-ea"/>
                          <a:cs typeface="+mn-cs"/>
                        </a:rPr>
                        <a:t>128502054</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mn-lt"/>
                          <a:ea typeface="+mn-ea"/>
                          <a:cs typeface="+mn-cs"/>
                        </a:rPr>
                        <a:t>128502054</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GB" sz="900" kern="1200">
                          <a:solidFill>
                            <a:schemeClr val="tx1"/>
                          </a:solidFill>
                          <a:latin typeface="+mn-lt"/>
                          <a:ea typeface="+mn-ea"/>
                          <a:cs typeface="+mn-cs"/>
                        </a:rPr>
                        <a:t>128502054</a:t>
                      </a:r>
                      <a:endParaRPr lang="hu-HU"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mn-lt"/>
                          <a:ea typeface="+mn-ea"/>
                          <a:cs typeface="+mn-cs"/>
                        </a:rPr>
                        <a:t>128502055</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08049651"/>
                  </a:ext>
                </a:extLst>
              </a:tr>
              <a:tr h="0">
                <a:tc>
                  <a:txBody>
                    <a:bodyPr/>
                    <a:lstStyle/>
                    <a:p>
                      <a:r>
                        <a:rPr sz="900">
                          <a:solidFill>
                            <a:schemeClr val="tx1"/>
                          </a:solidFill>
                        </a:rPr>
                        <a:t>Lanse</a:t>
                      </a:r>
                      <a:endParaRPr lang="en-GB" sz="900" b="0" dirty="0">
                        <a:solidFill>
                          <a:schemeClr val="tx1"/>
                        </a:solidFill>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algn="ctr" defTabSz="1023967" rtl="0" eaLnBrk="1" latinLnBrk="0" hangingPunct="1"/>
                      <a:r>
                        <a:rPr lang="hu-HU" sz="900" kern="1200" dirty="0">
                          <a:solidFill>
                            <a:schemeClr val="tx1"/>
                          </a:solidFill>
                          <a:latin typeface="+mn-lt"/>
                          <a:ea typeface="+mn-ea"/>
                          <a:cs typeface="+mn-cs"/>
                        </a:rPr>
                        <a:t>128502047</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fontAlgn="ctr"/>
                      <a:r>
                        <a:rPr lang="hu-HU" sz="900" kern="1200">
                          <a:solidFill>
                            <a:schemeClr val="tx1"/>
                          </a:solidFill>
                          <a:latin typeface="+mn-lt"/>
                          <a:ea typeface="+mn-ea"/>
                          <a:cs typeface="+mn-cs"/>
                        </a:rPr>
                        <a:t>128502046</a:t>
                      </a:r>
                      <a:endParaRPr lang="hu-HU"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fontAlgn="ctr"/>
                      <a:r>
                        <a:rPr lang="hu-HU" sz="900" kern="1200">
                          <a:solidFill>
                            <a:schemeClr val="tx1"/>
                          </a:solidFill>
                          <a:latin typeface="+mn-lt"/>
                          <a:ea typeface="+mn-ea"/>
                          <a:cs typeface="+mn-cs"/>
                        </a:rPr>
                        <a:t>128502046</a:t>
                      </a:r>
                      <a:endParaRPr lang="hu-HU"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128502046</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fontAlgn="ctr"/>
                      <a:r>
                        <a:rPr lang="hu-HU" sz="900" kern="1200">
                          <a:solidFill>
                            <a:schemeClr val="tx1"/>
                          </a:solidFill>
                          <a:latin typeface="+mn-lt"/>
                          <a:ea typeface="+mn-ea"/>
                          <a:cs typeface="+mn-cs"/>
                        </a:rPr>
                        <a:t>128502049/128502050</a:t>
                      </a:r>
                      <a:endParaRPr lang="hu-HU"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fontAlgn="ctr"/>
                      <a:r>
                        <a:rPr lang="hu-HU" sz="900" kern="1200">
                          <a:solidFill>
                            <a:schemeClr val="tx1"/>
                          </a:solidFill>
                          <a:latin typeface="+mn-lt"/>
                          <a:ea typeface="+mn-ea"/>
                          <a:cs typeface="+mn-cs"/>
                        </a:rPr>
                        <a:t>128502048</a:t>
                      </a:r>
                      <a:endParaRPr lang="hu-HU"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262429515"/>
                  </a:ext>
                </a:extLst>
              </a:tr>
              <a:tr h="0">
                <a:tc>
                  <a:txBody>
                    <a:bodyPr/>
                    <a:lstStyle/>
                    <a:p>
                      <a:r>
                        <a:rPr sz="900">
                          <a:solidFill>
                            <a:schemeClr val="tx1"/>
                          </a:solidFill>
                        </a:rPr>
                        <a:t>Slange </a:t>
                      </a:r>
                      <a:endParaRPr lang="en-GB" sz="900" b="0" dirty="0">
                        <a:solidFill>
                          <a:schemeClr val="tx1"/>
                        </a:solidFill>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lang="hu-HU" sz="900" kern="1200" dirty="0">
                          <a:solidFill>
                            <a:schemeClr val="tx1"/>
                          </a:solidFill>
                          <a:latin typeface="+mn-lt"/>
                          <a:ea typeface="+mn-ea"/>
                          <a:cs typeface="+mn-cs"/>
                        </a:rPr>
                        <a:t>128502079</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hu-HU" sz="900" kern="1200" dirty="0">
                          <a:solidFill>
                            <a:schemeClr val="tx1"/>
                          </a:solidFill>
                          <a:latin typeface="+mn-lt"/>
                          <a:ea typeface="+mn-ea"/>
                          <a:cs typeface="+mn-cs"/>
                        </a:rPr>
                        <a:t>128502079</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algn="ctr" defTabSz="1023967" rtl="0" eaLnBrk="1" latinLnBrk="0" hangingPunct="1"/>
                      <a:r>
                        <a:rPr lang="hu-HU" sz="900" kern="1200">
                          <a:solidFill>
                            <a:schemeClr val="tx1"/>
                          </a:solidFill>
                          <a:latin typeface="+mn-lt"/>
                          <a:ea typeface="+mn-ea"/>
                          <a:cs typeface="+mn-cs"/>
                        </a:rPr>
                        <a:t>6528613</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algn="ctr" defTabSz="1023967" rtl="0" eaLnBrk="1" latinLnBrk="0" hangingPunct="1"/>
                      <a:r>
                        <a:rPr lang="hu-HU" sz="900" kern="1200" dirty="0">
                          <a:solidFill>
                            <a:schemeClr val="tx1"/>
                          </a:solidFill>
                          <a:latin typeface="+mn-lt"/>
                          <a:ea typeface="+mn-ea"/>
                          <a:cs typeface="+mn-cs"/>
                        </a:rPr>
                        <a:t>6528613</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hu-HU" sz="900" kern="1200" dirty="0">
                          <a:solidFill>
                            <a:schemeClr val="tx1"/>
                          </a:solidFill>
                          <a:latin typeface="+mn-lt"/>
                          <a:ea typeface="+mn-ea"/>
                          <a:cs typeface="+mn-cs"/>
                        </a:rPr>
                        <a:t>128502079</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algn="ctr" defTabSz="1023967" rtl="0" eaLnBrk="1" latinLnBrk="0" hangingPunct="1"/>
                      <a:r>
                        <a:rPr lang="hu-HU" sz="900" kern="1200" dirty="0">
                          <a:solidFill>
                            <a:schemeClr val="tx1"/>
                          </a:solidFill>
                          <a:latin typeface="+mn-lt"/>
                          <a:ea typeface="+mn-ea"/>
                          <a:cs typeface="+mn-cs"/>
                        </a:rPr>
                        <a:t>6528613</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740442930"/>
                  </a:ext>
                </a:extLst>
              </a:tr>
              <a:tr h="0">
                <a:tc>
                  <a:txBody>
                    <a:bodyPr/>
                    <a:lstStyle/>
                    <a:p>
                      <a:r>
                        <a:rPr sz="900">
                          <a:solidFill>
                            <a:schemeClr val="tx1"/>
                          </a:solidFill>
                        </a:rPr>
                        <a:t>Skumsprayer uten justering </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lang="en-GB" sz="900" kern="1200" dirty="0">
                          <a:solidFill>
                            <a:schemeClr val="tx1"/>
                          </a:solidFill>
                          <a:latin typeface="+mn-lt"/>
                          <a:ea typeface="+mn-ea"/>
                          <a:cs typeface="+mn-cs"/>
                        </a:rPr>
                        <a:t>128502051</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en-GB" sz="900" kern="1200" dirty="0">
                          <a:solidFill>
                            <a:schemeClr val="tx1"/>
                          </a:solidFill>
                          <a:latin typeface="+mn-lt"/>
                          <a:ea typeface="+mn-ea"/>
                          <a:cs typeface="+mn-cs"/>
                        </a:rPr>
                        <a:t>128502051</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mn-lt"/>
                          <a:ea typeface="+mn-ea"/>
                          <a:cs typeface="+mn-cs"/>
                        </a:rPr>
                        <a:t>128502051</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mn-lt"/>
                          <a:ea typeface="+mn-ea"/>
                          <a:cs typeface="+mn-cs"/>
                        </a:rPr>
                        <a:t>128502051</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mn-lt"/>
                          <a:ea typeface="+mn-ea"/>
                          <a:cs typeface="+mn-cs"/>
                        </a:rPr>
                        <a:t>128502051</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mn-lt"/>
                          <a:ea typeface="+mn-ea"/>
                          <a:cs typeface="+mn-cs"/>
                        </a:rPr>
                        <a:t>128502051</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76282644"/>
                  </a:ext>
                </a:extLst>
              </a:tr>
              <a:tr h="0">
                <a:tc>
                  <a:txBody>
                    <a:bodyPr/>
                    <a:lstStyle/>
                    <a:p>
                      <a:r>
                        <a:rPr sz="900">
                          <a:solidFill>
                            <a:schemeClr val="tx1"/>
                          </a:solidFill>
                        </a:rPr>
                        <a:t>Skumsprayer med justering + 1 l flaske</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lang="en-GB" sz="900" kern="1200" dirty="0">
                          <a:solidFill>
                            <a:schemeClr val="tx1"/>
                          </a:solidFill>
                          <a:latin typeface="+mn-lt"/>
                          <a:ea typeface="+mn-ea"/>
                          <a:cs typeface="+mn-cs"/>
                        </a:rPr>
                        <a:t>106408234</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en-GB" sz="900" kern="1200" dirty="0">
                          <a:solidFill>
                            <a:schemeClr val="tx1"/>
                          </a:solidFill>
                          <a:latin typeface="+mn-lt"/>
                          <a:ea typeface="+mn-ea"/>
                          <a:cs typeface="+mn-cs"/>
                        </a:rPr>
                        <a:t>106408234</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en-GB" sz="900" kern="1200" dirty="0">
                          <a:solidFill>
                            <a:schemeClr val="tx1"/>
                          </a:solidFill>
                          <a:latin typeface="+mn-lt"/>
                          <a:ea typeface="+mn-ea"/>
                          <a:cs typeface="+mn-cs"/>
                        </a:rPr>
                        <a:t>106408234</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en-GB" sz="900" kern="1200" dirty="0">
                          <a:solidFill>
                            <a:schemeClr val="tx1"/>
                          </a:solidFill>
                          <a:latin typeface="+mn-lt"/>
                          <a:ea typeface="+mn-ea"/>
                          <a:cs typeface="+mn-cs"/>
                        </a:rPr>
                        <a:t>106408234</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en-GB" sz="900" kern="1200" dirty="0">
                          <a:solidFill>
                            <a:schemeClr val="tx1"/>
                          </a:solidFill>
                          <a:latin typeface="+mn-lt"/>
                          <a:ea typeface="+mn-ea"/>
                          <a:cs typeface="+mn-cs"/>
                        </a:rPr>
                        <a:t>106408234</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algn="ctr"/>
                      <a:r>
                        <a:rPr lang="en-GB" sz="900" kern="1200" dirty="0">
                          <a:solidFill>
                            <a:schemeClr val="tx1"/>
                          </a:solidFill>
                          <a:latin typeface="+mn-lt"/>
                          <a:ea typeface="+mn-ea"/>
                          <a:cs typeface="+mn-cs"/>
                        </a:rPr>
                        <a:t>106408234</a:t>
                      </a: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565002040"/>
                  </a:ext>
                </a:extLst>
              </a:tr>
              <a:tr h="0">
                <a:tc>
                  <a:txBody>
                    <a:bodyPr/>
                    <a:lstStyle/>
                    <a:p>
                      <a:r>
                        <a:rPr sz="900">
                          <a:solidFill>
                            <a:schemeClr val="tx1"/>
                          </a:solidFill>
                        </a:rPr>
                        <a:t>Overflatevasker </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a:r>
                        <a:rPr lang="hu-HU" sz="900" kern="1200" dirty="0">
                          <a:solidFill>
                            <a:schemeClr val="tx1"/>
                          </a:solidFill>
                          <a:latin typeface="+mn-lt"/>
                          <a:ea typeface="+mn-ea"/>
                          <a:cs typeface="+mn-cs"/>
                        </a:rPr>
                        <a:t>106403187</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106403187</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106403187</a:t>
                      </a:r>
                      <a:endParaRPr lang="en-GB" sz="900" kern="1200" noProof="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106403187</a:t>
                      </a:r>
                      <a:endParaRPr lang="en-GB" sz="900" kern="1200" noProof="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106403187</a:t>
                      </a:r>
                      <a:endParaRPr lang="en-GB" sz="900" kern="1200" noProof="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106403187</a:t>
                      </a:r>
                      <a:endParaRPr lang="en-GB" sz="900" kern="1200" noProof="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141903330"/>
                  </a:ext>
                </a:extLst>
              </a:tr>
              <a:tr h="0">
                <a:tc>
                  <a:txBody>
                    <a:bodyPr/>
                    <a:lstStyle/>
                    <a:p>
                      <a:r>
                        <a:rPr sz="900">
                          <a:solidFill>
                            <a:schemeClr val="tx1"/>
                          </a:solidFill>
                        </a:rPr>
                        <a:t>Rør- og kloakkrenser </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algn="ctr" defTabSz="1023967" rtl="0" eaLnBrk="1" latinLnBrk="0" hangingPunct="1"/>
                      <a:r>
                        <a:rPr lang="hu-HU" sz="900" kern="1200" dirty="0">
                          <a:solidFill>
                            <a:schemeClr val="tx1"/>
                          </a:solidFill>
                          <a:latin typeface="+mn-lt"/>
                          <a:ea typeface="+mn-ea"/>
                          <a:cs typeface="+mn-cs"/>
                        </a:rPr>
                        <a:t>128501789</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a:solidFill>
                            <a:schemeClr val="tx1"/>
                          </a:solidFill>
                          <a:latin typeface="+mn-lt"/>
                          <a:ea typeface="+mn-ea"/>
                          <a:cs typeface="+mn-cs"/>
                        </a:rPr>
                        <a:t>128501789</a:t>
                      </a:r>
                      <a:r>
                        <a:rPr lang="da-DK" sz="900" kern="1200">
                          <a:solidFill>
                            <a:schemeClr val="tx1"/>
                          </a:solidFill>
                          <a:latin typeface="+mn-lt"/>
                          <a:ea typeface="+mn-ea"/>
                          <a:cs typeface="+mn-cs"/>
                        </a:rPr>
                        <a:t> </a:t>
                      </a:r>
                      <a:r>
                        <a:rPr lang="hu-HU" sz="900" kern="1200">
                          <a:solidFill>
                            <a:schemeClr val="tx1"/>
                          </a:solidFill>
                          <a:latin typeface="+mn-lt"/>
                          <a:ea typeface="+mn-ea"/>
                          <a:cs typeface="+mn-cs"/>
                        </a:rPr>
                        <a:t>/</a:t>
                      </a:r>
                      <a:br>
                        <a:rPr lang="en-US" sz="900" kern="1200">
                          <a:solidFill>
                            <a:schemeClr val="tx1"/>
                          </a:solidFill>
                          <a:latin typeface="+mn-lt"/>
                          <a:ea typeface="+mn-ea"/>
                          <a:cs typeface="+mn-cs"/>
                        </a:rPr>
                      </a:br>
                      <a:r>
                        <a:rPr lang="hu-HU" sz="900" kern="1200">
                          <a:solidFill>
                            <a:schemeClr val="tx1"/>
                          </a:solidFill>
                          <a:latin typeface="+mn-lt"/>
                          <a:ea typeface="+mn-ea"/>
                          <a:cs typeface="+mn-cs"/>
                        </a:rPr>
                        <a:t>128501790</a:t>
                      </a:r>
                      <a:r>
                        <a:rPr lang="hu-HU" sz="900" kern="1200" dirty="0">
                          <a:solidFill>
                            <a:schemeClr val="tx1"/>
                          </a:solidFill>
                          <a:latin typeface="+mn-lt"/>
                          <a:ea typeface="+mn-ea"/>
                          <a:cs typeface="+mn-cs"/>
                        </a:rPr>
                        <a:t>/</a:t>
                      </a:r>
                    </a:p>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128501791</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a:solidFill>
                            <a:schemeClr val="tx1"/>
                          </a:solidFill>
                          <a:latin typeface="+mn-lt"/>
                          <a:ea typeface="+mn-ea"/>
                          <a:cs typeface="+mn-cs"/>
                        </a:rPr>
                        <a:t>128501789/</a:t>
                      </a:r>
                      <a:br>
                        <a:rPr lang="en-US" sz="900" kern="1200">
                          <a:solidFill>
                            <a:schemeClr val="tx1"/>
                          </a:solidFill>
                          <a:latin typeface="+mn-lt"/>
                          <a:ea typeface="+mn-ea"/>
                          <a:cs typeface="+mn-cs"/>
                        </a:rPr>
                      </a:br>
                      <a:r>
                        <a:rPr lang="hu-HU" sz="900" kern="1200">
                          <a:solidFill>
                            <a:schemeClr val="tx1"/>
                          </a:solidFill>
                          <a:latin typeface="+mn-lt"/>
                          <a:ea typeface="+mn-ea"/>
                          <a:cs typeface="+mn-cs"/>
                        </a:rPr>
                        <a:t>128501790</a:t>
                      </a:r>
                      <a:r>
                        <a:rPr lang="hu-HU" sz="900" kern="1200" dirty="0">
                          <a:solidFill>
                            <a:schemeClr val="tx1"/>
                          </a:solidFill>
                          <a:latin typeface="+mn-lt"/>
                          <a:ea typeface="+mn-ea"/>
                          <a:cs typeface="+mn-cs"/>
                        </a:rPr>
                        <a:t>/</a:t>
                      </a:r>
                    </a:p>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dirty="0">
                          <a:solidFill>
                            <a:schemeClr val="tx1"/>
                          </a:solidFill>
                          <a:latin typeface="+mn-lt"/>
                          <a:ea typeface="+mn-ea"/>
                          <a:cs typeface="+mn-cs"/>
                        </a:rPr>
                        <a:t>128501791</a:t>
                      </a:r>
                      <a:endParaRPr lang="en-GB" sz="900" kern="120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noProof="0">
                          <a:solidFill>
                            <a:schemeClr val="tx1"/>
                          </a:solidFill>
                          <a:latin typeface="+mn-lt"/>
                          <a:ea typeface="+mn-ea"/>
                          <a:cs typeface="+mn-cs"/>
                        </a:rPr>
                        <a:t>128501789/</a:t>
                      </a:r>
                      <a:br>
                        <a:rPr lang="en-US" sz="900" kern="1200" noProof="0">
                          <a:solidFill>
                            <a:schemeClr val="tx1"/>
                          </a:solidFill>
                          <a:latin typeface="+mn-lt"/>
                          <a:ea typeface="+mn-ea"/>
                          <a:cs typeface="+mn-cs"/>
                        </a:rPr>
                      </a:br>
                      <a:r>
                        <a:rPr lang="hu-HU" sz="900" kern="1200" noProof="0">
                          <a:solidFill>
                            <a:schemeClr val="tx1"/>
                          </a:solidFill>
                          <a:latin typeface="+mn-lt"/>
                          <a:ea typeface="+mn-ea"/>
                          <a:cs typeface="+mn-cs"/>
                        </a:rPr>
                        <a:t>128501790/</a:t>
                      </a:r>
                    </a:p>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noProof="0">
                          <a:solidFill>
                            <a:schemeClr val="tx1"/>
                          </a:solidFill>
                          <a:latin typeface="+mn-lt"/>
                          <a:ea typeface="+mn-ea"/>
                          <a:cs typeface="+mn-cs"/>
                        </a:rPr>
                        <a:t>128501791</a:t>
                      </a:r>
                      <a:endParaRPr lang="en-GB" sz="900" kern="1200" noProof="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noProof="0">
                          <a:solidFill>
                            <a:schemeClr val="tx1"/>
                          </a:solidFill>
                          <a:latin typeface="+mn-lt"/>
                          <a:ea typeface="+mn-ea"/>
                          <a:cs typeface="+mn-cs"/>
                        </a:rPr>
                        <a:t>128501789/</a:t>
                      </a:r>
                      <a:br>
                        <a:rPr lang="en-US" sz="900" kern="1200" noProof="0">
                          <a:solidFill>
                            <a:schemeClr val="tx1"/>
                          </a:solidFill>
                          <a:latin typeface="+mn-lt"/>
                          <a:ea typeface="+mn-ea"/>
                          <a:cs typeface="+mn-cs"/>
                        </a:rPr>
                      </a:br>
                      <a:r>
                        <a:rPr lang="hu-HU" sz="900" kern="1200" noProof="0">
                          <a:solidFill>
                            <a:schemeClr val="tx1"/>
                          </a:solidFill>
                          <a:latin typeface="+mn-lt"/>
                          <a:ea typeface="+mn-ea"/>
                          <a:cs typeface="+mn-cs"/>
                        </a:rPr>
                        <a:t>128501790</a:t>
                      </a:r>
                      <a:r>
                        <a:rPr lang="hu-HU" sz="900" kern="1200" noProof="0" dirty="0">
                          <a:solidFill>
                            <a:schemeClr val="tx1"/>
                          </a:solidFill>
                          <a:latin typeface="+mn-lt"/>
                          <a:ea typeface="+mn-ea"/>
                          <a:cs typeface="+mn-cs"/>
                        </a:rPr>
                        <a:t>/</a:t>
                      </a:r>
                    </a:p>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noProof="0" dirty="0">
                          <a:solidFill>
                            <a:schemeClr val="tx1"/>
                          </a:solidFill>
                          <a:latin typeface="+mn-lt"/>
                          <a:ea typeface="+mn-ea"/>
                          <a:cs typeface="+mn-cs"/>
                        </a:rPr>
                        <a:t>128501791</a:t>
                      </a:r>
                      <a:endParaRPr lang="en-GB" sz="900" kern="1200" noProof="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noProof="0">
                          <a:solidFill>
                            <a:schemeClr val="tx1"/>
                          </a:solidFill>
                          <a:latin typeface="+mn-lt"/>
                          <a:ea typeface="+mn-ea"/>
                          <a:cs typeface="+mn-cs"/>
                        </a:rPr>
                        <a:t>128501789/</a:t>
                      </a:r>
                      <a:br>
                        <a:rPr lang="en-US" sz="900" kern="1200" noProof="0">
                          <a:solidFill>
                            <a:schemeClr val="tx1"/>
                          </a:solidFill>
                          <a:latin typeface="+mn-lt"/>
                          <a:ea typeface="+mn-ea"/>
                          <a:cs typeface="+mn-cs"/>
                        </a:rPr>
                      </a:br>
                      <a:r>
                        <a:rPr lang="hu-HU" sz="900" kern="1200" noProof="0">
                          <a:solidFill>
                            <a:schemeClr val="tx1"/>
                          </a:solidFill>
                          <a:latin typeface="+mn-lt"/>
                          <a:ea typeface="+mn-ea"/>
                          <a:cs typeface="+mn-cs"/>
                        </a:rPr>
                        <a:t>128501790</a:t>
                      </a:r>
                      <a:r>
                        <a:rPr lang="hu-HU" sz="900" kern="1200" noProof="0" dirty="0">
                          <a:solidFill>
                            <a:schemeClr val="tx1"/>
                          </a:solidFill>
                          <a:latin typeface="+mn-lt"/>
                          <a:ea typeface="+mn-ea"/>
                          <a:cs typeface="+mn-cs"/>
                        </a:rPr>
                        <a:t>/</a:t>
                      </a:r>
                    </a:p>
                    <a:p>
                      <a:pPr marL="0" marR="0" lvl="0" indent="0" algn="ctr" defTabSz="1023967" rtl="0" eaLnBrk="1" fontAlgn="auto" latinLnBrk="0" hangingPunct="1">
                        <a:lnSpc>
                          <a:spcPct val="100000"/>
                        </a:lnSpc>
                        <a:spcBef>
                          <a:spcPts val="0"/>
                        </a:spcBef>
                        <a:spcAft>
                          <a:spcPts val="0"/>
                        </a:spcAft>
                        <a:buClrTx/>
                        <a:buSzTx/>
                        <a:buFontTx/>
                        <a:buNone/>
                        <a:tabLst/>
                        <a:defRPr/>
                      </a:pPr>
                      <a:r>
                        <a:rPr lang="hu-HU" sz="900" kern="1200" noProof="0" dirty="0">
                          <a:solidFill>
                            <a:schemeClr val="tx1"/>
                          </a:solidFill>
                          <a:latin typeface="+mn-lt"/>
                          <a:ea typeface="+mn-ea"/>
                          <a:cs typeface="+mn-cs"/>
                        </a:rPr>
                        <a:t>128501791</a:t>
                      </a:r>
                      <a:endParaRPr lang="en-GB" sz="900" kern="1200" noProof="0" dirty="0">
                        <a:solidFill>
                          <a:schemeClr val="tx1"/>
                        </a:solidFill>
                        <a:latin typeface="+mn-lt"/>
                        <a:ea typeface="+mn-ea"/>
                        <a:cs typeface="+mn-cs"/>
                      </a:endParaRPr>
                    </a:p>
                  </a:txBody>
                  <a:tcPr marL="64008" marR="64008"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019905651"/>
                  </a:ext>
                </a:extLst>
              </a:tr>
            </a:tbl>
          </a:graphicData>
        </a:graphic>
      </p:graphicFrame>
    </p:spTree>
    <p:extLst>
      <p:ext uri="{BB962C8B-B14F-4D97-AF65-F5344CB8AC3E}">
        <p14:creationId xmlns:p14="http://schemas.microsoft.com/office/powerpoint/2010/main" val="143588178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6031BD-642D-181A-83FB-478E76C2572D}"/>
              </a:ext>
            </a:extLst>
          </p:cNvPr>
          <p:cNvSpPr>
            <a:spLocks noGrp="1"/>
          </p:cNvSpPr>
          <p:nvPr>
            <p:ph sz="quarter" idx="18"/>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Egenskaper</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Light"/>
              <a:ea typeface="+mn-ea"/>
              <a:cs typeface="+mn-cs"/>
            </a:endParaRPr>
          </a:p>
          <a:p>
            <a:pPr marL="228600" marR="0" lvl="0" indent="-228600" fontAlgn="auto">
              <a:spcAft>
                <a:spcPts val="0"/>
              </a:spcAft>
              <a:buClrTx/>
              <a:buSzTx/>
              <a:buFont typeface="+mj-lt"/>
              <a:buAutoNum type="arabicPeriod"/>
              <a:tabLst/>
              <a:defRPr/>
            </a:pPr>
            <a:r>
              <a:rPr lang="en-US" sz="1100">
                <a:solidFill>
                  <a:srgbClr val="28313F"/>
                </a:solidFill>
                <a:latin typeface="Roboto Light"/>
              </a:rPr>
              <a:t>Universal Plus-lanse i rustfritt stål inkludert </a:t>
            </a:r>
            <a:br>
              <a:rPr lang="en-US" sz="1100">
                <a:solidFill>
                  <a:srgbClr val="28313F"/>
                </a:solidFill>
                <a:latin typeface="Roboto Light"/>
              </a:rPr>
            </a:br>
            <a:r>
              <a:rPr lang="en-US" sz="1100">
                <a:solidFill>
                  <a:srgbClr val="28313F"/>
                </a:solidFill>
                <a:latin typeface="Roboto Light"/>
              </a:rPr>
              <a:t>4-i-1-dyse </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Justerbart teleskophåndtak i aluminium </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Ergo hurtigkoblingskonsept: </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Slangetrommel med slangeføring i aluminium </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Dreibar kabelkrok</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10 meter stålarmert slange </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Lyseblå berøringspunkter </a:t>
            </a:r>
          </a:p>
          <a:p>
            <a:endParaRPr lang="en-US" dirty="0"/>
          </a:p>
        </p:txBody>
      </p:sp>
      <p:sp>
        <p:nvSpPr>
          <p:cNvPr id="11" name="Content Placeholder 10">
            <a:extLst>
              <a:ext uri="{FF2B5EF4-FFF2-40B4-BE49-F238E27FC236}">
                <a16:creationId xmlns:a16="http://schemas.microsoft.com/office/drawing/2014/main" id="{438CF8A6-FE72-6409-F57E-039F0511E934}"/>
              </a:ext>
            </a:extLst>
          </p:cNvPr>
          <p:cNvSpPr>
            <a:spLocks noGrp="1"/>
          </p:cNvSpPr>
          <p:nvPr>
            <p:ph sz="quarter" idx="21"/>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indent="-228600">
              <a:buFont typeface="+mj-lt"/>
              <a:buAutoNum type="arabicPeriod"/>
              <a:defRPr/>
            </a:pPr>
            <a:r>
              <a:rPr lang="nb-NO" sz="1100">
                <a:solidFill>
                  <a:srgbClr val="28313F"/>
                </a:solidFill>
                <a:latin typeface="Roboto Light"/>
              </a:rPr>
              <a:t>Ikke behov for å bytte eller kjøpe ekstra </a:t>
            </a:r>
            <a:br>
              <a:rPr lang="nb-NO" sz="1100">
                <a:solidFill>
                  <a:srgbClr val="28313F"/>
                </a:solidFill>
                <a:latin typeface="Roboto Light"/>
              </a:rPr>
            </a:br>
            <a:r>
              <a:rPr lang="nb-NO" sz="1100">
                <a:solidFill>
                  <a:srgbClr val="28313F"/>
                </a:solidFill>
                <a:latin typeface="Roboto Light"/>
              </a:rPr>
              <a:t>lanse og dyse </a:t>
            </a:r>
          </a:p>
          <a:p>
            <a:pPr marL="228600" indent="-228600">
              <a:buFont typeface="+mj-lt"/>
              <a:buAutoNum type="arabicPeriod"/>
              <a:defRPr/>
            </a:pPr>
            <a:r>
              <a:rPr lang="nb-NO" sz="1100">
                <a:solidFill>
                  <a:srgbClr val="28313F"/>
                </a:solidFill>
                <a:latin typeface="Roboto Light"/>
              </a:rPr>
              <a:t>Enkel transport og kompakt oppbevaring </a:t>
            </a:r>
          </a:p>
          <a:p>
            <a:pPr marL="228600" indent="-228600">
              <a:buFont typeface="+mj-lt"/>
              <a:buAutoNum type="arabicPeriod"/>
              <a:defRPr/>
            </a:pPr>
            <a:r>
              <a:rPr lang="nb-NO" sz="1100">
                <a:solidFill>
                  <a:srgbClr val="28313F"/>
                </a:solidFill>
                <a:latin typeface="Roboto Light"/>
              </a:rPr>
              <a:t>Enkel å montere og demontere uten bruk </a:t>
            </a:r>
            <a:br>
              <a:rPr lang="nb-NO" sz="1100">
                <a:solidFill>
                  <a:srgbClr val="28313F"/>
                </a:solidFill>
                <a:latin typeface="Roboto Light"/>
              </a:rPr>
            </a:br>
            <a:r>
              <a:rPr lang="nb-NO" sz="1100">
                <a:solidFill>
                  <a:srgbClr val="28313F"/>
                </a:solidFill>
                <a:latin typeface="Roboto Light"/>
              </a:rPr>
              <a:t>av verktøy</a:t>
            </a:r>
          </a:p>
          <a:p>
            <a:pPr marL="228600" indent="-228600">
              <a:buFont typeface="+mj-lt"/>
              <a:buAutoNum type="arabicPeriod"/>
              <a:defRPr/>
            </a:pPr>
            <a:r>
              <a:rPr lang="nb-NO" sz="1100">
                <a:solidFill>
                  <a:srgbClr val="28313F"/>
                </a:solidFill>
                <a:latin typeface="Roboto Light"/>
              </a:rPr>
              <a:t>Lett å rulle ut og spole opp</a:t>
            </a:r>
          </a:p>
          <a:p>
            <a:pPr marL="228600" indent="-228600">
              <a:buFont typeface="+mj-lt"/>
              <a:buAutoNum type="arabicPeriod"/>
              <a:defRPr/>
            </a:pPr>
            <a:r>
              <a:rPr lang="nb-NO" sz="1100">
                <a:solidFill>
                  <a:srgbClr val="28313F"/>
                </a:solidFill>
                <a:latin typeface="Roboto Light"/>
              </a:rPr>
              <a:t>Enkel å klargjøre og stue vekk</a:t>
            </a:r>
          </a:p>
          <a:p>
            <a:pPr marL="228600" indent="-228600">
              <a:buFont typeface="+mj-lt"/>
              <a:buAutoNum type="arabicPeriod"/>
              <a:defRPr/>
            </a:pPr>
            <a:r>
              <a:rPr lang="nb-NO" sz="1100">
                <a:solidFill>
                  <a:srgbClr val="28313F"/>
                </a:solidFill>
                <a:latin typeface="Roboto Light"/>
              </a:rPr>
              <a:t>Stort rengjøringsområde </a:t>
            </a:r>
          </a:p>
          <a:p>
            <a:pPr marL="228600" indent="-228600">
              <a:buFont typeface="+mj-lt"/>
              <a:buAutoNum type="arabicPeriod"/>
              <a:defRPr/>
            </a:pPr>
            <a:r>
              <a:rPr lang="nb-NO" sz="1100">
                <a:solidFill>
                  <a:srgbClr val="28313F"/>
                </a:solidFill>
                <a:latin typeface="Roboto Light"/>
              </a:rPr>
              <a:t>Tydelig angivelse av driftspunkter </a:t>
            </a:r>
          </a:p>
          <a:p>
            <a:endParaRPr lang="en-US" dirty="0"/>
          </a:p>
        </p:txBody>
      </p:sp>
      <p:sp>
        <p:nvSpPr>
          <p:cNvPr id="12" name="Content Placeholder 11">
            <a:extLst>
              <a:ext uri="{FF2B5EF4-FFF2-40B4-BE49-F238E27FC236}">
                <a16:creationId xmlns:a16="http://schemas.microsoft.com/office/drawing/2014/main" id="{3A748871-87C4-B7DF-FBB6-EC30278CAC82}"/>
              </a:ext>
            </a:extLst>
          </p:cNvPr>
          <p:cNvSpPr>
            <a:spLocks noGrp="1"/>
          </p:cNvSpPr>
          <p:nvPr>
            <p:ph sz="quarter" idx="22"/>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Praktisk valg av dyse for raske justeringer </a:t>
            </a:r>
            <a:br>
              <a:rPr kumimoji="0" lang="nb-NO" sz="1100" b="0" i="0" u="none" strike="noStrike" kern="1200" cap="none" spc="0" normalizeH="0" baseline="0" noProof="0">
                <a:ln>
                  <a:noFill/>
                </a:ln>
                <a:solidFill>
                  <a:srgbClr val="28313F"/>
                </a:solidFill>
                <a:effectLst/>
                <a:uLnTx/>
                <a:uFillTx/>
                <a:latin typeface="Roboto Light"/>
                <a:ea typeface="+mn-ea"/>
                <a:cs typeface="+mn-cs"/>
              </a:rPr>
            </a:br>
            <a:r>
              <a:rPr kumimoji="0" lang="nb-NO" sz="1100" b="0" i="0" u="none" strike="noStrike" kern="1200" cap="none" spc="0" normalizeH="0" baseline="0" noProof="0">
                <a:ln>
                  <a:noFill/>
                </a:ln>
                <a:solidFill>
                  <a:srgbClr val="28313F"/>
                </a:solidFill>
                <a:effectLst/>
                <a:uLnTx/>
                <a:uFillTx/>
                <a:latin typeface="Roboto Light"/>
                <a:ea typeface="+mn-ea"/>
                <a:cs typeface="+mn-cs"/>
              </a:rPr>
              <a:t>under rengjøring eller rengjøringssteg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Lett å legge i bagasjerommet på en bil </a:t>
            </a:r>
            <a:br>
              <a:rPr kumimoji="0" lang="nb-NO" sz="1100" b="0" i="0" u="none" strike="noStrike" kern="1200" cap="none" spc="0" normalizeH="0" baseline="0" noProof="0">
                <a:ln>
                  <a:noFill/>
                </a:ln>
                <a:solidFill>
                  <a:srgbClr val="28313F"/>
                </a:solidFill>
                <a:effectLst/>
                <a:uLnTx/>
                <a:uFillTx/>
                <a:latin typeface="Roboto Light"/>
                <a:ea typeface="+mn-ea"/>
                <a:cs typeface="+mn-cs"/>
              </a:rPr>
            </a:br>
            <a:r>
              <a:rPr kumimoji="0" lang="nb-NO" sz="1100" b="0" i="0" u="none" strike="noStrike" kern="1200" cap="none" spc="0" normalizeH="0" baseline="0" noProof="0">
                <a:ln>
                  <a:noFill/>
                </a:ln>
                <a:solidFill>
                  <a:srgbClr val="28313F"/>
                </a:solidFill>
                <a:effectLst/>
                <a:uLnTx/>
                <a:uFillTx/>
                <a:latin typeface="Roboto Light"/>
                <a:ea typeface="+mn-ea"/>
                <a:cs typeface="+mn-cs"/>
              </a:rPr>
              <a:t>eller varebil. Får plass på trange steder. </a:t>
            </a:r>
            <a:br>
              <a:rPr kumimoji="0" lang="nb-NO" sz="1100" b="0" i="0" u="none" strike="noStrike" kern="1200" cap="none" spc="0" normalizeH="0" baseline="0" noProof="0">
                <a:ln>
                  <a:noFill/>
                </a:ln>
                <a:solidFill>
                  <a:srgbClr val="28313F"/>
                </a:solidFill>
                <a:effectLst/>
                <a:uLnTx/>
                <a:uFillTx/>
                <a:latin typeface="Roboto Light"/>
                <a:ea typeface="+mn-ea"/>
                <a:cs typeface="+mn-cs"/>
              </a:rPr>
            </a:br>
            <a:r>
              <a:rPr kumimoji="0" lang="nb-NO" sz="1100" b="0" i="0" u="none" strike="noStrike" kern="1200" cap="none" spc="0" normalizeH="0" baseline="0" noProof="0">
                <a:ln>
                  <a:noFill/>
                </a:ln>
                <a:solidFill>
                  <a:srgbClr val="28313F"/>
                </a:solidFill>
                <a:effectLst/>
                <a:uLnTx/>
                <a:uFillTx/>
                <a:latin typeface="Roboto Light"/>
                <a:ea typeface="+mn-ea"/>
                <a:cs typeface="+mn-cs"/>
              </a:rPr>
              <a:t>Lite fotavtrykk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Ikke behov for verktøy og raskt bytte av </a:t>
            </a:r>
            <a:br>
              <a:rPr kumimoji="0" lang="nb-NO" sz="1100" b="0" i="0" u="none" strike="noStrike" kern="1200" cap="none" spc="0" normalizeH="0" baseline="0" noProof="0">
                <a:ln>
                  <a:noFill/>
                </a:ln>
                <a:solidFill>
                  <a:srgbClr val="28313F"/>
                </a:solidFill>
                <a:effectLst/>
                <a:uLnTx/>
                <a:uFillTx/>
                <a:latin typeface="Roboto Light"/>
                <a:ea typeface="+mn-ea"/>
                <a:cs typeface="+mn-cs"/>
              </a:rPr>
            </a:br>
            <a:r>
              <a:rPr kumimoji="0" lang="nb-NO" sz="1100" b="0" i="0" u="none" strike="noStrike" kern="1200" cap="none" spc="0" normalizeH="0" baseline="0" noProof="0">
                <a:ln>
                  <a:noFill/>
                </a:ln>
                <a:solidFill>
                  <a:srgbClr val="28313F"/>
                </a:solidFill>
                <a:effectLst/>
                <a:uLnTx/>
                <a:uFillTx/>
                <a:latin typeface="Roboto Light"/>
                <a:ea typeface="+mn-ea"/>
                <a:cs typeface="+mn-cs"/>
              </a:rPr>
              <a:t>tilbehør</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Enkel håndtering med én hånd – mindre anstrengelse. God beskyttelse av slangen</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Mindre tidkrevende å håndtere ledningen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Mindre behov for å flytte maskinen under rengjøring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Intuitiv bruk </a:t>
            </a:r>
          </a:p>
        </p:txBody>
      </p:sp>
      <p:sp>
        <p:nvSpPr>
          <p:cNvPr id="4" name="Footer Placeholder 3">
            <a:extLst>
              <a:ext uri="{FF2B5EF4-FFF2-40B4-BE49-F238E27FC236}">
                <a16:creationId xmlns:a16="http://schemas.microsoft.com/office/drawing/2014/main" id="{75B0EE29-B54F-4E4B-4CD7-DA44BF1A12E7}"/>
              </a:ext>
            </a:extLst>
          </p:cNvPr>
          <p:cNvSpPr>
            <a:spLocks noGrp="1"/>
          </p:cNvSpPr>
          <p:nvPr>
            <p:ph type="ftr" sz="quarter" idx="24"/>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586EA479-C660-D033-2D56-59981FDC2106}"/>
              </a:ext>
            </a:extLst>
          </p:cNvPr>
          <p:cNvSpPr>
            <a:spLocks noGrp="1"/>
          </p:cNvSpPr>
          <p:nvPr>
            <p:ph type="sldNum" sz="quarter" idx="25"/>
          </p:nvPr>
        </p:nvSpPr>
        <p:spPr/>
        <p:txBody>
          <a:bodyPr/>
          <a:lstStyle/>
          <a:p>
            <a:fld id="{6C385236-B7BA-4938-9EA6-6DEC8CA653D7}" type="slidenum">
              <a:rPr lang="en-US" smtClean="0"/>
              <a:pPr/>
              <a:t>22</a:t>
            </a:fld>
            <a:endParaRPr lang="en-US"/>
          </a:p>
        </p:txBody>
      </p:sp>
      <p:sp>
        <p:nvSpPr>
          <p:cNvPr id="9" name="Text Placeholder 8">
            <a:extLst>
              <a:ext uri="{FF2B5EF4-FFF2-40B4-BE49-F238E27FC236}">
                <a16:creationId xmlns:a16="http://schemas.microsoft.com/office/drawing/2014/main" id="{64EDB50E-8CF1-2712-1369-53D71F5727CC}"/>
              </a:ext>
            </a:extLst>
          </p:cNvPr>
          <p:cNvSpPr>
            <a:spLocks noGrp="1"/>
          </p:cNvSpPr>
          <p:nvPr>
            <p:ph type="body" sz="quarter" idx="14"/>
          </p:nvPr>
        </p:nvSpPr>
        <p:spPr/>
        <p:txBody>
          <a:bodyPr/>
          <a:lstStyle/>
          <a:p>
            <a:r>
              <a:rPr lang="en-US"/>
              <a:t>Brukervennlighet</a:t>
            </a:r>
          </a:p>
        </p:txBody>
      </p:sp>
      <p:sp>
        <p:nvSpPr>
          <p:cNvPr id="8" name="Title 7">
            <a:extLst>
              <a:ext uri="{FF2B5EF4-FFF2-40B4-BE49-F238E27FC236}">
                <a16:creationId xmlns:a16="http://schemas.microsoft.com/office/drawing/2014/main" id="{BD2A419E-353F-8A8A-50E8-E950CEBA59CE}"/>
              </a:ext>
            </a:extLst>
          </p:cNvPr>
          <p:cNvSpPr>
            <a:spLocks noGrp="1"/>
          </p:cNvSpPr>
          <p:nvPr>
            <p:ph type="title"/>
          </p:nvPr>
        </p:nvSpPr>
        <p:spPr/>
        <p:txBody>
          <a:bodyPr/>
          <a:lstStyle/>
          <a:p>
            <a:r>
              <a:rPr lang="en-US"/>
              <a:t>MC1C – egenskaper og fordeler </a:t>
            </a:r>
          </a:p>
        </p:txBody>
      </p:sp>
      <p:pic>
        <p:nvPicPr>
          <p:cNvPr id="15" name="Graphic 14">
            <a:extLst>
              <a:ext uri="{FF2B5EF4-FFF2-40B4-BE49-F238E27FC236}">
                <a16:creationId xmlns:a16="http://schemas.microsoft.com/office/drawing/2014/main" id="{3F9CBDAE-F444-56C8-D56F-BE48D040D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1383" y="1947689"/>
            <a:ext cx="520197" cy="488985"/>
          </a:xfrm>
          <a:prstGeom prst="rect">
            <a:avLst/>
          </a:prstGeom>
        </p:spPr>
      </p:pic>
      <p:pic>
        <p:nvPicPr>
          <p:cNvPr id="3" name="Graphic 2">
            <a:extLst>
              <a:ext uri="{FF2B5EF4-FFF2-40B4-BE49-F238E27FC236}">
                <a16:creationId xmlns:a16="http://schemas.microsoft.com/office/drawing/2014/main" id="{726A1B12-4F58-A405-FB51-916408645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19" y="1866900"/>
            <a:ext cx="540967" cy="540967"/>
          </a:xfrm>
          <a:prstGeom prst="rect">
            <a:avLst/>
          </a:prstGeom>
        </p:spPr>
      </p:pic>
      <p:pic>
        <p:nvPicPr>
          <p:cNvPr id="7" name="Graphic 6">
            <a:extLst>
              <a:ext uri="{FF2B5EF4-FFF2-40B4-BE49-F238E27FC236}">
                <a16:creationId xmlns:a16="http://schemas.microsoft.com/office/drawing/2014/main" id="{CFA8740D-18D9-440F-CB35-F824540C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121" y="1958705"/>
            <a:ext cx="516536" cy="449162"/>
          </a:xfrm>
          <a:prstGeom prst="rect">
            <a:avLst/>
          </a:prstGeom>
        </p:spPr>
      </p:pic>
    </p:spTree>
    <p:extLst>
      <p:ext uri="{BB962C8B-B14F-4D97-AF65-F5344CB8AC3E}">
        <p14:creationId xmlns:p14="http://schemas.microsoft.com/office/powerpoint/2010/main" val="274775181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6031BD-642D-181A-83FB-478E76C2572D}"/>
              </a:ext>
            </a:extLst>
          </p:cNvPr>
          <p:cNvSpPr>
            <a:spLocks noGrp="1"/>
          </p:cNvSpPr>
          <p:nvPr>
            <p:ph sz="quarter" idx="18"/>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Egenskaper</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Light"/>
              <a:ea typeface="+mn-ea"/>
              <a:cs typeface="+mn-cs"/>
            </a:endParaRPr>
          </a:p>
          <a:p>
            <a:pPr marL="228600" marR="0" lvl="0" indent="-228600" fontAlgn="auto">
              <a:spcAft>
                <a:spcPts val="0"/>
              </a:spcAft>
              <a:buClrTx/>
              <a:buSzTx/>
              <a:buFont typeface="+mj-lt"/>
              <a:buAutoNum type="arabicPeriod"/>
              <a:tabLst/>
              <a:defRPr/>
            </a:pPr>
            <a:r>
              <a:rPr lang="nb-NO" sz="1100">
                <a:solidFill>
                  <a:srgbClr val="28313F"/>
                </a:solidFill>
                <a:latin typeface="Roboto Light"/>
              </a:rPr>
              <a:t>4-i-1-dyse, roterende</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God rengjøringsytelse med 500 liter vann </a:t>
            </a:r>
            <a:br>
              <a:rPr lang="nb-NO" sz="1100">
                <a:solidFill>
                  <a:srgbClr val="28313F"/>
                </a:solidFill>
                <a:latin typeface="Roboto Light"/>
              </a:rPr>
            </a:br>
            <a:r>
              <a:rPr lang="nb-NO" sz="1100">
                <a:solidFill>
                  <a:srgbClr val="28313F"/>
                </a:solidFill>
                <a:latin typeface="Roboto Light"/>
              </a:rPr>
              <a:t>per time og 125 bar arbeidstrykk </a:t>
            </a:r>
          </a:p>
          <a:p>
            <a:endParaRPr lang="en-US" dirty="0"/>
          </a:p>
        </p:txBody>
      </p:sp>
      <p:sp>
        <p:nvSpPr>
          <p:cNvPr id="11" name="Content Placeholder 10">
            <a:extLst>
              <a:ext uri="{FF2B5EF4-FFF2-40B4-BE49-F238E27FC236}">
                <a16:creationId xmlns:a16="http://schemas.microsoft.com/office/drawing/2014/main" id="{438CF8A6-FE72-6409-F57E-039F0511E934}"/>
              </a:ext>
            </a:extLst>
          </p:cNvPr>
          <p:cNvSpPr>
            <a:spLocks noGrp="1"/>
          </p:cNvSpPr>
          <p:nvPr>
            <p:ph sz="quarter" idx="21"/>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indent="-228600">
              <a:buFont typeface="+mj-lt"/>
              <a:buAutoNum type="arabicPeriod"/>
              <a:defRPr/>
            </a:pPr>
            <a:r>
              <a:rPr lang="nb-NO" sz="1100">
                <a:solidFill>
                  <a:srgbClr val="28313F"/>
                </a:solidFill>
                <a:latin typeface="Roboto Light"/>
              </a:rPr>
              <a:t>Effektiv til vanskelige rengjøringsoppgaver</a:t>
            </a:r>
          </a:p>
          <a:p>
            <a:pPr marL="228600" indent="-228600">
              <a:buFont typeface="+mj-lt"/>
              <a:buAutoNum type="arabicPeriod"/>
              <a:defRPr/>
            </a:pPr>
            <a:r>
              <a:rPr lang="nb-NO" sz="1100">
                <a:solidFill>
                  <a:srgbClr val="28313F"/>
                </a:solidFill>
                <a:latin typeface="Roboto Light"/>
              </a:rPr>
              <a:t>Kortere rengjøringstid og lavere </a:t>
            </a:r>
            <a:br>
              <a:rPr lang="nb-NO" sz="1100">
                <a:solidFill>
                  <a:srgbClr val="28313F"/>
                </a:solidFill>
                <a:latin typeface="Roboto Light"/>
              </a:rPr>
            </a:br>
            <a:r>
              <a:rPr lang="nb-NO" sz="1100">
                <a:solidFill>
                  <a:srgbClr val="28313F"/>
                </a:solidFill>
                <a:latin typeface="Roboto Light"/>
              </a:rPr>
              <a:t>vann-/strømforbruk </a:t>
            </a:r>
          </a:p>
          <a:p>
            <a:endParaRPr lang="en-US" dirty="0"/>
          </a:p>
        </p:txBody>
      </p:sp>
      <p:sp>
        <p:nvSpPr>
          <p:cNvPr id="12" name="Content Placeholder 11">
            <a:extLst>
              <a:ext uri="{FF2B5EF4-FFF2-40B4-BE49-F238E27FC236}">
                <a16:creationId xmlns:a16="http://schemas.microsoft.com/office/drawing/2014/main" id="{3A748871-87C4-B7DF-FBB6-EC30278CAC82}"/>
              </a:ext>
            </a:extLst>
          </p:cNvPr>
          <p:cNvSpPr>
            <a:spLocks noGrp="1"/>
          </p:cNvSpPr>
          <p:nvPr>
            <p:ph sz="quarter" idx="22"/>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Kortere rengjøringstid ved vanskelige jobber </a:t>
            </a:r>
            <a:br>
              <a:rPr kumimoji="0" lang="nb-NO" sz="1100" b="0" i="0" u="none" strike="noStrike" kern="1200" cap="none" spc="0" normalizeH="0" baseline="0" noProof="0">
                <a:ln>
                  <a:noFill/>
                </a:ln>
                <a:solidFill>
                  <a:srgbClr val="28313F"/>
                </a:solidFill>
                <a:effectLst/>
                <a:uLnTx/>
                <a:uFillTx/>
                <a:latin typeface="Roboto Light"/>
                <a:ea typeface="+mn-ea"/>
                <a:cs typeface="+mn-cs"/>
              </a:rPr>
            </a:br>
            <a:r>
              <a:rPr kumimoji="0" lang="nb-NO" sz="1100" b="0" i="0" u="none" strike="noStrike" kern="1200" cap="none" spc="0" normalizeH="0" baseline="0" noProof="0">
                <a:ln>
                  <a:noFill/>
                </a:ln>
                <a:solidFill>
                  <a:srgbClr val="28313F"/>
                </a:solidFill>
                <a:effectLst/>
                <a:uLnTx/>
                <a:uFillTx/>
                <a:latin typeface="Roboto Light"/>
                <a:ea typeface="+mn-ea"/>
                <a:cs typeface="+mn-cs"/>
              </a:rPr>
              <a:t>på overflater og verktøy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Godt rengjøringsresultat og lave kostnader </a:t>
            </a:r>
          </a:p>
        </p:txBody>
      </p:sp>
      <p:sp>
        <p:nvSpPr>
          <p:cNvPr id="4" name="Footer Placeholder 3">
            <a:extLst>
              <a:ext uri="{FF2B5EF4-FFF2-40B4-BE49-F238E27FC236}">
                <a16:creationId xmlns:a16="http://schemas.microsoft.com/office/drawing/2014/main" id="{75B0EE29-B54F-4E4B-4CD7-DA44BF1A12E7}"/>
              </a:ext>
            </a:extLst>
          </p:cNvPr>
          <p:cNvSpPr>
            <a:spLocks noGrp="1"/>
          </p:cNvSpPr>
          <p:nvPr>
            <p:ph type="ftr" sz="quarter" idx="24"/>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586EA479-C660-D033-2D56-59981FDC2106}"/>
              </a:ext>
            </a:extLst>
          </p:cNvPr>
          <p:cNvSpPr>
            <a:spLocks noGrp="1"/>
          </p:cNvSpPr>
          <p:nvPr>
            <p:ph type="sldNum" sz="quarter" idx="25"/>
          </p:nvPr>
        </p:nvSpPr>
        <p:spPr/>
        <p:txBody>
          <a:bodyPr/>
          <a:lstStyle/>
          <a:p>
            <a:fld id="{6C385236-B7BA-4938-9EA6-6DEC8CA653D7}" type="slidenum">
              <a:rPr lang="en-US" smtClean="0"/>
              <a:pPr/>
              <a:t>23</a:t>
            </a:fld>
            <a:endParaRPr lang="en-US"/>
          </a:p>
        </p:txBody>
      </p:sp>
      <p:sp>
        <p:nvSpPr>
          <p:cNvPr id="9" name="Text Placeholder 8">
            <a:extLst>
              <a:ext uri="{FF2B5EF4-FFF2-40B4-BE49-F238E27FC236}">
                <a16:creationId xmlns:a16="http://schemas.microsoft.com/office/drawing/2014/main" id="{64EDB50E-8CF1-2712-1369-53D71F5727CC}"/>
              </a:ext>
            </a:extLst>
          </p:cNvPr>
          <p:cNvSpPr>
            <a:spLocks noGrp="1"/>
          </p:cNvSpPr>
          <p:nvPr>
            <p:ph type="body" sz="quarter" idx="14"/>
          </p:nvPr>
        </p:nvSpPr>
        <p:spPr/>
        <p:txBody>
          <a:bodyPr/>
          <a:lstStyle/>
          <a:p>
            <a:r>
              <a:rPr lang="en-US"/>
              <a:t>Effektivitet / ytelse</a:t>
            </a:r>
          </a:p>
        </p:txBody>
      </p:sp>
      <p:sp>
        <p:nvSpPr>
          <p:cNvPr id="8" name="Title 7">
            <a:extLst>
              <a:ext uri="{FF2B5EF4-FFF2-40B4-BE49-F238E27FC236}">
                <a16:creationId xmlns:a16="http://schemas.microsoft.com/office/drawing/2014/main" id="{BD2A419E-353F-8A8A-50E8-E950CEBA59CE}"/>
              </a:ext>
            </a:extLst>
          </p:cNvPr>
          <p:cNvSpPr>
            <a:spLocks noGrp="1"/>
          </p:cNvSpPr>
          <p:nvPr>
            <p:ph type="title"/>
          </p:nvPr>
        </p:nvSpPr>
        <p:spPr/>
        <p:txBody>
          <a:bodyPr/>
          <a:lstStyle/>
          <a:p>
            <a:r>
              <a:rPr lang="en-US"/>
              <a:t>MC1C – egenskaper og fordeler </a:t>
            </a:r>
          </a:p>
        </p:txBody>
      </p:sp>
      <p:pic>
        <p:nvPicPr>
          <p:cNvPr id="15" name="Graphic 14">
            <a:extLst>
              <a:ext uri="{FF2B5EF4-FFF2-40B4-BE49-F238E27FC236}">
                <a16:creationId xmlns:a16="http://schemas.microsoft.com/office/drawing/2014/main" id="{3F9CBDAE-F444-56C8-D56F-BE48D040D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1383" y="1947689"/>
            <a:ext cx="520197" cy="488985"/>
          </a:xfrm>
          <a:prstGeom prst="rect">
            <a:avLst/>
          </a:prstGeom>
        </p:spPr>
      </p:pic>
      <p:pic>
        <p:nvPicPr>
          <p:cNvPr id="3" name="Graphic 2">
            <a:extLst>
              <a:ext uri="{FF2B5EF4-FFF2-40B4-BE49-F238E27FC236}">
                <a16:creationId xmlns:a16="http://schemas.microsoft.com/office/drawing/2014/main" id="{726A1B12-4F58-A405-FB51-916408645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19" y="1866900"/>
            <a:ext cx="540967" cy="540967"/>
          </a:xfrm>
          <a:prstGeom prst="rect">
            <a:avLst/>
          </a:prstGeom>
        </p:spPr>
      </p:pic>
      <p:pic>
        <p:nvPicPr>
          <p:cNvPr id="7" name="Graphic 6">
            <a:extLst>
              <a:ext uri="{FF2B5EF4-FFF2-40B4-BE49-F238E27FC236}">
                <a16:creationId xmlns:a16="http://schemas.microsoft.com/office/drawing/2014/main" id="{CFA8740D-18D9-440F-CB35-F824540C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121" y="1958705"/>
            <a:ext cx="516536" cy="449162"/>
          </a:xfrm>
          <a:prstGeom prst="rect">
            <a:avLst/>
          </a:prstGeom>
        </p:spPr>
      </p:pic>
    </p:spTree>
    <p:extLst>
      <p:ext uri="{BB962C8B-B14F-4D97-AF65-F5344CB8AC3E}">
        <p14:creationId xmlns:p14="http://schemas.microsoft.com/office/powerpoint/2010/main" val="239388160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6031BD-642D-181A-83FB-478E76C2572D}"/>
              </a:ext>
            </a:extLst>
          </p:cNvPr>
          <p:cNvSpPr>
            <a:spLocks noGrp="1"/>
          </p:cNvSpPr>
          <p:nvPr>
            <p:ph sz="quarter" idx="18"/>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Egenskaper</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Light"/>
              <a:ea typeface="+mn-ea"/>
              <a:cs typeface="+mn-cs"/>
            </a:endParaRPr>
          </a:p>
          <a:p>
            <a:pPr marL="228600" marR="0" lvl="0" indent="-228600" fontAlgn="auto">
              <a:spcAft>
                <a:spcPts val="0"/>
              </a:spcAft>
              <a:buClrTx/>
              <a:buSzTx/>
              <a:buFont typeface="+mj-lt"/>
              <a:buAutoNum type="arabicPeriod"/>
              <a:tabLst/>
              <a:defRPr/>
            </a:pPr>
            <a:r>
              <a:rPr lang="nb-NO" sz="1100">
                <a:solidFill>
                  <a:srgbClr val="28313F"/>
                </a:solidFill>
                <a:latin typeface="Roboto Light"/>
              </a:rPr>
              <a:t>Slangetrommel med føring </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Ikke behov for service på MPU </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Inkludert rengjøringsverktøy for dyseende </a:t>
            </a:r>
          </a:p>
          <a:p>
            <a:endParaRPr lang="en-US" dirty="0"/>
          </a:p>
        </p:txBody>
      </p:sp>
      <p:sp>
        <p:nvSpPr>
          <p:cNvPr id="11" name="Content Placeholder 10">
            <a:extLst>
              <a:ext uri="{FF2B5EF4-FFF2-40B4-BE49-F238E27FC236}">
                <a16:creationId xmlns:a16="http://schemas.microsoft.com/office/drawing/2014/main" id="{438CF8A6-FE72-6409-F57E-039F0511E934}"/>
              </a:ext>
            </a:extLst>
          </p:cNvPr>
          <p:cNvSpPr>
            <a:spLocks noGrp="1"/>
          </p:cNvSpPr>
          <p:nvPr>
            <p:ph sz="quarter" idx="21"/>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indent="-228600">
              <a:buFont typeface="+mj-lt"/>
              <a:buAutoNum type="arabicPeriod"/>
              <a:defRPr/>
            </a:pPr>
            <a:r>
              <a:rPr lang="nb-NO" sz="1100">
                <a:solidFill>
                  <a:srgbClr val="28313F"/>
                </a:solidFill>
                <a:latin typeface="Roboto Light"/>
              </a:rPr>
              <a:t>Slangetrommel øker levetiden til den stålarmerte slangen og beskytter slangen </a:t>
            </a:r>
            <a:br>
              <a:rPr lang="nb-NO" sz="1100">
                <a:solidFill>
                  <a:srgbClr val="28313F"/>
                </a:solidFill>
                <a:latin typeface="Roboto Light"/>
              </a:rPr>
            </a:br>
            <a:r>
              <a:rPr lang="nb-NO" sz="1100">
                <a:solidFill>
                  <a:srgbClr val="28313F"/>
                </a:solidFill>
                <a:latin typeface="Roboto Light"/>
              </a:rPr>
              <a:t>under bruk og oppbevaring </a:t>
            </a:r>
          </a:p>
          <a:p>
            <a:pPr marL="228600" indent="-228600">
              <a:buFont typeface="+mj-lt"/>
              <a:buAutoNum type="arabicPeriod"/>
              <a:defRPr/>
            </a:pPr>
            <a:r>
              <a:rPr lang="nb-NO" sz="1100">
                <a:solidFill>
                  <a:srgbClr val="28313F"/>
                </a:solidFill>
                <a:latin typeface="Roboto Light"/>
              </a:rPr>
              <a:t>Ingen nedetid – MPU fungerer gjennom hele levetiden uten service </a:t>
            </a:r>
          </a:p>
          <a:p>
            <a:pPr marL="228600" indent="-228600">
              <a:buFont typeface="+mj-lt"/>
              <a:buAutoNum type="arabicPeriod"/>
              <a:defRPr/>
            </a:pPr>
            <a:r>
              <a:rPr lang="nb-NO" sz="1100">
                <a:solidFill>
                  <a:srgbClr val="28313F"/>
                </a:solidFill>
                <a:latin typeface="Roboto Light"/>
              </a:rPr>
              <a:t>Enkel og rask rengjøring av tilstoppede dyser </a:t>
            </a:r>
          </a:p>
          <a:p>
            <a:endParaRPr lang="en-US" dirty="0"/>
          </a:p>
        </p:txBody>
      </p:sp>
      <p:sp>
        <p:nvSpPr>
          <p:cNvPr id="12" name="Content Placeholder 11">
            <a:extLst>
              <a:ext uri="{FF2B5EF4-FFF2-40B4-BE49-F238E27FC236}">
                <a16:creationId xmlns:a16="http://schemas.microsoft.com/office/drawing/2014/main" id="{3A748871-87C4-B7DF-FBB6-EC30278CAC82}"/>
              </a:ext>
            </a:extLst>
          </p:cNvPr>
          <p:cNvSpPr>
            <a:spLocks noGrp="1"/>
          </p:cNvSpPr>
          <p:nvPr>
            <p:ph sz="quarter" idx="22"/>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Lengre levetid og mindre slitasje på slangen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Lave servicekostnader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Sikrer optimal ytelse</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endParaRPr kumimoji="0" lang="nb-NO" sz="1100" b="0" i="0" u="none" strike="noStrike" kern="1200" cap="none" spc="0" normalizeH="0" baseline="0" noProof="0">
              <a:ln>
                <a:noFill/>
              </a:ln>
              <a:solidFill>
                <a:srgbClr val="28313F"/>
              </a:solidFill>
              <a:effectLst/>
              <a:uLnTx/>
              <a:uFillTx/>
              <a:latin typeface="Roboto Light"/>
              <a:ea typeface="+mn-ea"/>
              <a:cs typeface="+mn-cs"/>
            </a:endParaRPr>
          </a:p>
        </p:txBody>
      </p:sp>
      <p:sp>
        <p:nvSpPr>
          <p:cNvPr id="4" name="Footer Placeholder 3">
            <a:extLst>
              <a:ext uri="{FF2B5EF4-FFF2-40B4-BE49-F238E27FC236}">
                <a16:creationId xmlns:a16="http://schemas.microsoft.com/office/drawing/2014/main" id="{75B0EE29-B54F-4E4B-4CD7-DA44BF1A12E7}"/>
              </a:ext>
            </a:extLst>
          </p:cNvPr>
          <p:cNvSpPr>
            <a:spLocks noGrp="1"/>
          </p:cNvSpPr>
          <p:nvPr>
            <p:ph type="ftr" sz="quarter" idx="24"/>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586EA479-C660-D033-2D56-59981FDC2106}"/>
              </a:ext>
            </a:extLst>
          </p:cNvPr>
          <p:cNvSpPr>
            <a:spLocks noGrp="1"/>
          </p:cNvSpPr>
          <p:nvPr>
            <p:ph type="sldNum" sz="quarter" idx="25"/>
          </p:nvPr>
        </p:nvSpPr>
        <p:spPr/>
        <p:txBody>
          <a:bodyPr/>
          <a:lstStyle/>
          <a:p>
            <a:fld id="{6C385236-B7BA-4938-9EA6-6DEC8CA653D7}" type="slidenum">
              <a:rPr lang="en-US" smtClean="0"/>
              <a:pPr/>
              <a:t>24</a:t>
            </a:fld>
            <a:endParaRPr lang="en-US"/>
          </a:p>
        </p:txBody>
      </p:sp>
      <p:sp>
        <p:nvSpPr>
          <p:cNvPr id="9" name="Text Placeholder 8">
            <a:extLst>
              <a:ext uri="{FF2B5EF4-FFF2-40B4-BE49-F238E27FC236}">
                <a16:creationId xmlns:a16="http://schemas.microsoft.com/office/drawing/2014/main" id="{64EDB50E-8CF1-2712-1369-53D71F5727CC}"/>
              </a:ext>
            </a:extLst>
          </p:cNvPr>
          <p:cNvSpPr>
            <a:spLocks noGrp="1"/>
          </p:cNvSpPr>
          <p:nvPr>
            <p:ph type="body" sz="quarter" idx="14"/>
          </p:nvPr>
        </p:nvSpPr>
        <p:spPr/>
        <p:txBody>
          <a:bodyPr/>
          <a:lstStyle/>
          <a:p>
            <a:r>
              <a:rPr lang="en-US"/>
              <a:t>Eierkostnader</a:t>
            </a:r>
          </a:p>
        </p:txBody>
      </p:sp>
      <p:sp>
        <p:nvSpPr>
          <p:cNvPr id="8" name="Title 7">
            <a:extLst>
              <a:ext uri="{FF2B5EF4-FFF2-40B4-BE49-F238E27FC236}">
                <a16:creationId xmlns:a16="http://schemas.microsoft.com/office/drawing/2014/main" id="{BD2A419E-353F-8A8A-50E8-E950CEBA59CE}"/>
              </a:ext>
            </a:extLst>
          </p:cNvPr>
          <p:cNvSpPr>
            <a:spLocks noGrp="1"/>
          </p:cNvSpPr>
          <p:nvPr>
            <p:ph type="title"/>
          </p:nvPr>
        </p:nvSpPr>
        <p:spPr/>
        <p:txBody>
          <a:bodyPr/>
          <a:lstStyle/>
          <a:p>
            <a:r>
              <a:rPr lang="en-US"/>
              <a:t>MC1C – egenskaper og fordeler </a:t>
            </a:r>
          </a:p>
        </p:txBody>
      </p:sp>
      <p:pic>
        <p:nvPicPr>
          <p:cNvPr id="15" name="Graphic 14">
            <a:extLst>
              <a:ext uri="{FF2B5EF4-FFF2-40B4-BE49-F238E27FC236}">
                <a16:creationId xmlns:a16="http://schemas.microsoft.com/office/drawing/2014/main" id="{3F9CBDAE-F444-56C8-D56F-BE48D040D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1383" y="1947689"/>
            <a:ext cx="520197" cy="488985"/>
          </a:xfrm>
          <a:prstGeom prst="rect">
            <a:avLst/>
          </a:prstGeom>
        </p:spPr>
      </p:pic>
      <p:pic>
        <p:nvPicPr>
          <p:cNvPr id="3" name="Graphic 2">
            <a:extLst>
              <a:ext uri="{FF2B5EF4-FFF2-40B4-BE49-F238E27FC236}">
                <a16:creationId xmlns:a16="http://schemas.microsoft.com/office/drawing/2014/main" id="{726A1B12-4F58-A405-FB51-916408645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19" y="1866900"/>
            <a:ext cx="540967" cy="540967"/>
          </a:xfrm>
          <a:prstGeom prst="rect">
            <a:avLst/>
          </a:prstGeom>
        </p:spPr>
      </p:pic>
      <p:pic>
        <p:nvPicPr>
          <p:cNvPr id="7" name="Graphic 6">
            <a:extLst>
              <a:ext uri="{FF2B5EF4-FFF2-40B4-BE49-F238E27FC236}">
                <a16:creationId xmlns:a16="http://schemas.microsoft.com/office/drawing/2014/main" id="{CFA8740D-18D9-440F-CB35-F824540C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121" y="1958705"/>
            <a:ext cx="516536" cy="449162"/>
          </a:xfrm>
          <a:prstGeom prst="rect">
            <a:avLst/>
          </a:prstGeom>
        </p:spPr>
      </p:pic>
    </p:spTree>
    <p:extLst>
      <p:ext uri="{BB962C8B-B14F-4D97-AF65-F5344CB8AC3E}">
        <p14:creationId xmlns:p14="http://schemas.microsoft.com/office/powerpoint/2010/main" val="180402496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6031BD-642D-181A-83FB-478E76C2572D}"/>
              </a:ext>
            </a:extLst>
          </p:cNvPr>
          <p:cNvSpPr>
            <a:spLocks noGrp="1"/>
          </p:cNvSpPr>
          <p:nvPr>
            <p:ph sz="quarter" idx="18"/>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Egenskaper</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Light"/>
              <a:ea typeface="+mn-ea"/>
              <a:cs typeface="+mn-cs"/>
            </a:endParaRPr>
          </a:p>
          <a:p>
            <a:pPr marL="228600" marR="0" lvl="0" indent="-228600" fontAlgn="auto">
              <a:spcAft>
                <a:spcPts val="0"/>
              </a:spcAft>
              <a:buClrTx/>
              <a:buSzTx/>
              <a:buFont typeface="+mj-lt"/>
              <a:buAutoNum type="arabicPeriod"/>
              <a:tabLst/>
              <a:defRPr/>
            </a:pPr>
            <a:r>
              <a:rPr lang="en-US" sz="1100">
                <a:solidFill>
                  <a:srgbClr val="28313F"/>
                </a:solidFill>
                <a:latin typeface="Roboto Light"/>
              </a:rPr>
              <a:t>Stålarmert slange</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Børsteløs induksjonsmotor </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Automatisk start/stopp</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Varmesikker </a:t>
            </a:r>
          </a:p>
          <a:p>
            <a:endParaRPr lang="en-US" dirty="0"/>
          </a:p>
        </p:txBody>
      </p:sp>
      <p:sp>
        <p:nvSpPr>
          <p:cNvPr id="11" name="Content Placeholder 10">
            <a:extLst>
              <a:ext uri="{FF2B5EF4-FFF2-40B4-BE49-F238E27FC236}">
                <a16:creationId xmlns:a16="http://schemas.microsoft.com/office/drawing/2014/main" id="{438CF8A6-FE72-6409-F57E-039F0511E934}"/>
              </a:ext>
            </a:extLst>
          </p:cNvPr>
          <p:cNvSpPr>
            <a:spLocks noGrp="1"/>
          </p:cNvSpPr>
          <p:nvPr>
            <p:ph sz="quarter" idx="21"/>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indent="-228600">
              <a:buFont typeface="+mj-lt"/>
              <a:buAutoNum type="arabicPeriod"/>
              <a:defRPr/>
            </a:pPr>
            <a:r>
              <a:rPr lang="nb-NO" sz="1100">
                <a:solidFill>
                  <a:srgbClr val="28313F"/>
                </a:solidFill>
                <a:latin typeface="Roboto Light"/>
              </a:rPr>
              <a:t>Fleksibel og slitesterk </a:t>
            </a:r>
          </a:p>
          <a:p>
            <a:pPr marL="228600" indent="-228600">
              <a:buFont typeface="+mj-lt"/>
              <a:buAutoNum type="arabicPeriod"/>
              <a:defRPr/>
            </a:pPr>
            <a:r>
              <a:rPr lang="nb-NO" sz="1100">
                <a:solidFill>
                  <a:srgbClr val="28313F"/>
                </a:solidFill>
                <a:latin typeface="Roboto Light"/>
              </a:rPr>
              <a:t>Lang levetid og lavt støynivå </a:t>
            </a:r>
          </a:p>
          <a:p>
            <a:pPr marL="228600" indent="-228600">
              <a:buFont typeface="+mj-lt"/>
              <a:buAutoNum type="arabicPeriod"/>
              <a:defRPr/>
            </a:pPr>
            <a:r>
              <a:rPr lang="nb-NO" sz="1100">
                <a:solidFill>
                  <a:srgbClr val="28313F"/>
                </a:solidFill>
                <a:latin typeface="Roboto Light"/>
              </a:rPr>
              <a:t>Pumpene stopper automatisk når </a:t>
            </a:r>
            <a:br>
              <a:rPr lang="nb-NO" sz="1100">
                <a:solidFill>
                  <a:srgbClr val="28313F"/>
                </a:solidFill>
                <a:latin typeface="Roboto Light"/>
              </a:rPr>
            </a:br>
            <a:r>
              <a:rPr lang="nb-NO" sz="1100">
                <a:solidFill>
                  <a:srgbClr val="28313F"/>
                </a:solidFill>
                <a:latin typeface="Roboto Light"/>
              </a:rPr>
              <a:t>utløseren ikke er aktivert</a:t>
            </a:r>
          </a:p>
          <a:p>
            <a:pPr marL="228600" indent="-228600">
              <a:buFont typeface="+mj-lt"/>
              <a:buAutoNum type="arabicPeriod"/>
              <a:defRPr/>
            </a:pPr>
            <a:r>
              <a:rPr lang="nb-NO" sz="1100">
                <a:solidFill>
                  <a:srgbClr val="28313F"/>
                </a:solidFill>
                <a:latin typeface="Roboto Light"/>
              </a:rPr>
              <a:t>Motoren er beskyttet mot overoppheting</a:t>
            </a:r>
            <a:endParaRPr lang="en-US" dirty="0"/>
          </a:p>
        </p:txBody>
      </p:sp>
      <p:sp>
        <p:nvSpPr>
          <p:cNvPr id="12" name="Content Placeholder 11">
            <a:extLst>
              <a:ext uri="{FF2B5EF4-FFF2-40B4-BE49-F238E27FC236}">
                <a16:creationId xmlns:a16="http://schemas.microsoft.com/office/drawing/2014/main" id="{3A748871-87C4-B7DF-FBB6-EC30278CAC82}"/>
              </a:ext>
            </a:extLst>
          </p:cNvPr>
          <p:cNvSpPr>
            <a:spLocks noGrp="1"/>
          </p:cNvSpPr>
          <p:nvPr>
            <p:ph sz="quarter" idx="22"/>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Lang levetid</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Krever ikke service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Mindre slitasje når maskinens står i standby</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Lengre levetid og høyere sikkerhet </a:t>
            </a:r>
          </a:p>
        </p:txBody>
      </p:sp>
      <p:sp>
        <p:nvSpPr>
          <p:cNvPr id="4" name="Footer Placeholder 3">
            <a:extLst>
              <a:ext uri="{FF2B5EF4-FFF2-40B4-BE49-F238E27FC236}">
                <a16:creationId xmlns:a16="http://schemas.microsoft.com/office/drawing/2014/main" id="{75B0EE29-B54F-4E4B-4CD7-DA44BF1A12E7}"/>
              </a:ext>
            </a:extLst>
          </p:cNvPr>
          <p:cNvSpPr>
            <a:spLocks noGrp="1"/>
          </p:cNvSpPr>
          <p:nvPr>
            <p:ph type="ftr" sz="quarter" idx="24"/>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586EA479-C660-D033-2D56-59981FDC2106}"/>
              </a:ext>
            </a:extLst>
          </p:cNvPr>
          <p:cNvSpPr>
            <a:spLocks noGrp="1"/>
          </p:cNvSpPr>
          <p:nvPr>
            <p:ph type="sldNum" sz="quarter" idx="25"/>
          </p:nvPr>
        </p:nvSpPr>
        <p:spPr/>
        <p:txBody>
          <a:bodyPr/>
          <a:lstStyle/>
          <a:p>
            <a:fld id="{6C385236-B7BA-4938-9EA6-6DEC8CA653D7}" type="slidenum">
              <a:rPr lang="en-US" smtClean="0"/>
              <a:pPr/>
              <a:t>25</a:t>
            </a:fld>
            <a:endParaRPr lang="en-US"/>
          </a:p>
        </p:txBody>
      </p:sp>
      <p:sp>
        <p:nvSpPr>
          <p:cNvPr id="9" name="Text Placeholder 8">
            <a:extLst>
              <a:ext uri="{FF2B5EF4-FFF2-40B4-BE49-F238E27FC236}">
                <a16:creationId xmlns:a16="http://schemas.microsoft.com/office/drawing/2014/main" id="{64EDB50E-8CF1-2712-1369-53D71F5727CC}"/>
              </a:ext>
            </a:extLst>
          </p:cNvPr>
          <p:cNvSpPr>
            <a:spLocks noGrp="1"/>
          </p:cNvSpPr>
          <p:nvPr>
            <p:ph type="body" sz="quarter" idx="14"/>
          </p:nvPr>
        </p:nvSpPr>
        <p:spPr/>
        <p:txBody>
          <a:bodyPr/>
          <a:lstStyle/>
          <a:p>
            <a:r>
              <a:rPr lang="en-US"/>
              <a:t>Pålitelig og robust </a:t>
            </a:r>
          </a:p>
        </p:txBody>
      </p:sp>
      <p:sp>
        <p:nvSpPr>
          <p:cNvPr id="8" name="Title 7">
            <a:extLst>
              <a:ext uri="{FF2B5EF4-FFF2-40B4-BE49-F238E27FC236}">
                <a16:creationId xmlns:a16="http://schemas.microsoft.com/office/drawing/2014/main" id="{BD2A419E-353F-8A8A-50E8-E950CEBA59CE}"/>
              </a:ext>
            </a:extLst>
          </p:cNvPr>
          <p:cNvSpPr>
            <a:spLocks noGrp="1"/>
          </p:cNvSpPr>
          <p:nvPr>
            <p:ph type="title"/>
          </p:nvPr>
        </p:nvSpPr>
        <p:spPr/>
        <p:txBody>
          <a:bodyPr/>
          <a:lstStyle/>
          <a:p>
            <a:r>
              <a:rPr lang="en-US"/>
              <a:t>MC1C – egenskaper og fordeler </a:t>
            </a:r>
          </a:p>
        </p:txBody>
      </p:sp>
      <p:pic>
        <p:nvPicPr>
          <p:cNvPr id="15" name="Graphic 14">
            <a:extLst>
              <a:ext uri="{FF2B5EF4-FFF2-40B4-BE49-F238E27FC236}">
                <a16:creationId xmlns:a16="http://schemas.microsoft.com/office/drawing/2014/main" id="{3F9CBDAE-F444-56C8-D56F-BE48D040D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1383" y="1947689"/>
            <a:ext cx="520197" cy="488985"/>
          </a:xfrm>
          <a:prstGeom prst="rect">
            <a:avLst/>
          </a:prstGeom>
        </p:spPr>
      </p:pic>
      <p:pic>
        <p:nvPicPr>
          <p:cNvPr id="3" name="Graphic 2">
            <a:extLst>
              <a:ext uri="{FF2B5EF4-FFF2-40B4-BE49-F238E27FC236}">
                <a16:creationId xmlns:a16="http://schemas.microsoft.com/office/drawing/2014/main" id="{726A1B12-4F58-A405-FB51-916408645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19" y="1866900"/>
            <a:ext cx="540967" cy="540967"/>
          </a:xfrm>
          <a:prstGeom prst="rect">
            <a:avLst/>
          </a:prstGeom>
        </p:spPr>
      </p:pic>
      <p:pic>
        <p:nvPicPr>
          <p:cNvPr id="7" name="Graphic 6">
            <a:extLst>
              <a:ext uri="{FF2B5EF4-FFF2-40B4-BE49-F238E27FC236}">
                <a16:creationId xmlns:a16="http://schemas.microsoft.com/office/drawing/2014/main" id="{CFA8740D-18D9-440F-CB35-F824540C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121" y="1958705"/>
            <a:ext cx="516536" cy="449162"/>
          </a:xfrm>
          <a:prstGeom prst="rect">
            <a:avLst/>
          </a:prstGeom>
        </p:spPr>
      </p:pic>
    </p:spTree>
    <p:extLst>
      <p:ext uri="{BB962C8B-B14F-4D97-AF65-F5344CB8AC3E}">
        <p14:creationId xmlns:p14="http://schemas.microsoft.com/office/powerpoint/2010/main" val="203100590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6031BD-642D-181A-83FB-478E76C2572D}"/>
              </a:ext>
            </a:extLst>
          </p:cNvPr>
          <p:cNvSpPr>
            <a:spLocks noGrp="1"/>
          </p:cNvSpPr>
          <p:nvPr>
            <p:ph sz="quarter" idx="18"/>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Egenskaper</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Light"/>
              <a:ea typeface="+mn-ea"/>
              <a:cs typeface="+mn-cs"/>
            </a:endParaRPr>
          </a:p>
          <a:p>
            <a:pPr marL="228600" marR="0" lvl="0" indent="-228600" fontAlgn="auto">
              <a:spcAft>
                <a:spcPts val="0"/>
              </a:spcAft>
              <a:buClrTx/>
              <a:buSzTx/>
              <a:buFont typeface="+mj-lt"/>
              <a:buAutoNum type="arabicPeriod"/>
              <a:tabLst/>
              <a:defRPr/>
            </a:pPr>
            <a:r>
              <a:rPr lang="en-US" sz="1100">
                <a:solidFill>
                  <a:srgbClr val="28313F"/>
                </a:solidFill>
                <a:latin typeface="Roboto Light"/>
              </a:rPr>
              <a:t>Universal Plus-lanse i rustfritt stål inkludert </a:t>
            </a:r>
            <a:br>
              <a:rPr lang="en-US" sz="1100">
                <a:solidFill>
                  <a:srgbClr val="28313F"/>
                </a:solidFill>
                <a:latin typeface="Roboto Light"/>
              </a:rPr>
            </a:br>
            <a:r>
              <a:rPr lang="en-US" sz="1100">
                <a:solidFill>
                  <a:srgbClr val="28313F"/>
                </a:solidFill>
                <a:latin typeface="Roboto Light"/>
              </a:rPr>
              <a:t>4-i-1-dyse*</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Justerbart teleskophåndtak i aluminium</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Ergo hurtigkoblingskonsept</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Slangesvivel/antivridning</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Slangetrommel med slangeføring ialuminium*</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Dreibar kabelkrok</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15 meter stålarmert slange*</a:t>
            </a:r>
          </a:p>
          <a:p>
            <a:pPr marL="228600" marR="0" lvl="0" indent="-228600" fontAlgn="auto">
              <a:spcAft>
                <a:spcPts val="0"/>
              </a:spcAft>
              <a:buClrTx/>
              <a:buSzTx/>
              <a:buFont typeface="+mj-lt"/>
              <a:buAutoNum type="arabicPeriod"/>
              <a:tabLst/>
              <a:defRPr/>
            </a:pPr>
            <a:r>
              <a:rPr lang="en-US" sz="1100">
                <a:solidFill>
                  <a:srgbClr val="28313F"/>
                </a:solidFill>
                <a:latin typeface="Roboto Light"/>
              </a:rPr>
              <a:t>Lyseblå berøringspunkter</a:t>
            </a:r>
            <a:endParaRPr lang="en-US" dirty="0"/>
          </a:p>
        </p:txBody>
      </p:sp>
      <p:sp>
        <p:nvSpPr>
          <p:cNvPr id="11" name="Content Placeholder 10">
            <a:extLst>
              <a:ext uri="{FF2B5EF4-FFF2-40B4-BE49-F238E27FC236}">
                <a16:creationId xmlns:a16="http://schemas.microsoft.com/office/drawing/2014/main" id="{438CF8A6-FE72-6409-F57E-039F0511E934}"/>
              </a:ext>
            </a:extLst>
          </p:cNvPr>
          <p:cNvSpPr>
            <a:spLocks noGrp="1"/>
          </p:cNvSpPr>
          <p:nvPr>
            <p:ph sz="quarter" idx="21"/>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indent="-228600">
              <a:buFont typeface="+mj-lt"/>
              <a:buAutoNum type="arabicPeriod"/>
              <a:defRPr/>
            </a:pPr>
            <a:r>
              <a:rPr lang="nb-NO" sz="1100">
                <a:solidFill>
                  <a:srgbClr val="28313F"/>
                </a:solidFill>
                <a:latin typeface="Roboto Light"/>
              </a:rPr>
              <a:t>Ikke behov for å bytte eller kjøpe ekstra </a:t>
            </a:r>
            <a:br>
              <a:rPr lang="nb-NO" sz="1100">
                <a:solidFill>
                  <a:srgbClr val="28313F"/>
                </a:solidFill>
                <a:latin typeface="Roboto Light"/>
              </a:rPr>
            </a:br>
            <a:r>
              <a:rPr lang="nb-NO" sz="1100">
                <a:solidFill>
                  <a:srgbClr val="28313F"/>
                </a:solidFill>
                <a:latin typeface="Roboto Light"/>
              </a:rPr>
              <a:t>lanse og dyse </a:t>
            </a:r>
          </a:p>
          <a:p>
            <a:pPr marL="228600" indent="-228600">
              <a:buFont typeface="+mj-lt"/>
              <a:buAutoNum type="arabicPeriod"/>
              <a:defRPr/>
            </a:pPr>
            <a:r>
              <a:rPr lang="nb-NO" sz="1100">
                <a:solidFill>
                  <a:srgbClr val="28313F"/>
                </a:solidFill>
                <a:latin typeface="Roboto Light"/>
              </a:rPr>
              <a:t>Enkel transport og kompakt oppbevaring </a:t>
            </a:r>
          </a:p>
          <a:p>
            <a:pPr marL="228600" indent="-228600">
              <a:buFont typeface="+mj-lt"/>
              <a:buAutoNum type="arabicPeriod"/>
              <a:defRPr/>
            </a:pPr>
            <a:r>
              <a:rPr lang="nb-NO" sz="1100">
                <a:solidFill>
                  <a:srgbClr val="28313F"/>
                </a:solidFill>
                <a:latin typeface="Roboto Light"/>
              </a:rPr>
              <a:t>Enkel å montere og demontere uten bruk </a:t>
            </a:r>
            <a:br>
              <a:rPr lang="nb-NO" sz="1100">
                <a:solidFill>
                  <a:srgbClr val="28313F"/>
                </a:solidFill>
                <a:latin typeface="Roboto Light"/>
              </a:rPr>
            </a:br>
            <a:r>
              <a:rPr lang="nb-NO" sz="1100">
                <a:solidFill>
                  <a:srgbClr val="28313F"/>
                </a:solidFill>
                <a:latin typeface="Roboto Light"/>
              </a:rPr>
              <a:t>av verktøy </a:t>
            </a:r>
          </a:p>
          <a:p>
            <a:pPr marL="228600" indent="-228600">
              <a:buFont typeface="+mj-lt"/>
              <a:buAutoNum type="arabicPeriod"/>
              <a:defRPr/>
            </a:pPr>
            <a:r>
              <a:rPr lang="nb-NO" sz="1100">
                <a:solidFill>
                  <a:srgbClr val="28313F"/>
                </a:solidFill>
                <a:latin typeface="Roboto Light"/>
              </a:rPr>
              <a:t>Færre knekker og vridninger i slangen </a:t>
            </a:r>
          </a:p>
          <a:p>
            <a:pPr marL="228600" indent="-228600">
              <a:buFont typeface="+mj-lt"/>
              <a:buAutoNum type="arabicPeriod"/>
              <a:defRPr/>
            </a:pPr>
            <a:r>
              <a:rPr lang="nb-NO" sz="1100">
                <a:solidFill>
                  <a:srgbClr val="28313F"/>
                </a:solidFill>
                <a:latin typeface="Roboto Light"/>
              </a:rPr>
              <a:t>Lett å rulle ut og spole opp</a:t>
            </a:r>
          </a:p>
          <a:p>
            <a:pPr marL="228600" indent="-228600">
              <a:buFont typeface="+mj-lt"/>
              <a:buAutoNum type="arabicPeriod"/>
              <a:defRPr/>
            </a:pPr>
            <a:r>
              <a:rPr lang="nb-NO" sz="1100">
                <a:solidFill>
                  <a:srgbClr val="28313F"/>
                </a:solidFill>
                <a:latin typeface="Roboto Light"/>
              </a:rPr>
              <a:t>Enkel å klargjøre og stue vekk</a:t>
            </a:r>
          </a:p>
          <a:p>
            <a:pPr marL="228600" indent="-228600">
              <a:buFont typeface="+mj-lt"/>
              <a:buAutoNum type="arabicPeriod"/>
              <a:defRPr/>
            </a:pPr>
            <a:r>
              <a:rPr lang="nb-NO" sz="1100">
                <a:solidFill>
                  <a:srgbClr val="28313F"/>
                </a:solidFill>
                <a:latin typeface="Roboto Light"/>
              </a:rPr>
              <a:t>Stort rengjøringsområde </a:t>
            </a:r>
          </a:p>
          <a:p>
            <a:pPr marL="228600" indent="-228600">
              <a:buFont typeface="+mj-lt"/>
              <a:buAutoNum type="arabicPeriod"/>
              <a:defRPr/>
            </a:pPr>
            <a:r>
              <a:rPr lang="nb-NO" sz="1100">
                <a:solidFill>
                  <a:srgbClr val="28313F"/>
                </a:solidFill>
                <a:latin typeface="Roboto Light"/>
              </a:rPr>
              <a:t>Tydelig angivelse av driftspunkter</a:t>
            </a:r>
            <a:endParaRPr lang="en-US" dirty="0"/>
          </a:p>
        </p:txBody>
      </p:sp>
      <p:sp>
        <p:nvSpPr>
          <p:cNvPr id="12" name="Content Placeholder 11">
            <a:extLst>
              <a:ext uri="{FF2B5EF4-FFF2-40B4-BE49-F238E27FC236}">
                <a16:creationId xmlns:a16="http://schemas.microsoft.com/office/drawing/2014/main" id="{3A748871-87C4-B7DF-FBB6-EC30278CAC82}"/>
              </a:ext>
            </a:extLst>
          </p:cNvPr>
          <p:cNvSpPr>
            <a:spLocks noGrp="1"/>
          </p:cNvSpPr>
          <p:nvPr>
            <p:ph sz="quarter" idx="22"/>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Praktisk valg av dyse for raske justeringer </a:t>
            </a:r>
            <a:br>
              <a:rPr kumimoji="0" lang="nb-NO" sz="1100" b="0" i="0" u="none" strike="noStrike" kern="1200" cap="none" spc="0" normalizeH="0" baseline="0" noProof="0">
                <a:ln>
                  <a:noFill/>
                </a:ln>
                <a:solidFill>
                  <a:srgbClr val="28313F"/>
                </a:solidFill>
                <a:effectLst/>
                <a:uLnTx/>
                <a:uFillTx/>
                <a:latin typeface="Roboto Light"/>
                <a:ea typeface="+mn-ea"/>
                <a:cs typeface="+mn-cs"/>
              </a:rPr>
            </a:br>
            <a:r>
              <a:rPr kumimoji="0" lang="nb-NO" sz="1100" b="0" i="0" u="none" strike="noStrike" kern="1200" cap="none" spc="0" normalizeH="0" baseline="0" noProof="0">
                <a:ln>
                  <a:noFill/>
                </a:ln>
                <a:solidFill>
                  <a:srgbClr val="28313F"/>
                </a:solidFill>
                <a:effectLst/>
                <a:uLnTx/>
                <a:uFillTx/>
                <a:latin typeface="Roboto Light"/>
                <a:ea typeface="+mn-ea"/>
                <a:cs typeface="+mn-cs"/>
              </a:rPr>
              <a:t>under rengjøring eller rengjøringssteg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Lett å legge i bagasjerommet på en bil eller varebil. Får plass på trange steder. Lite fotavtrykk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Ikke behov for verktøy og raskt bytte av tilbehør</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Bedre slangeopplevelse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Enkel håndtering med én hånd – mindre anstrengelse. God beskyttelse av slangen</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Mindre tidkrevende å håndtere ledningen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Mindre behov for å flytte maskinen under rengjøring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Intuitiv bruk </a:t>
            </a:r>
          </a:p>
        </p:txBody>
      </p:sp>
      <p:sp>
        <p:nvSpPr>
          <p:cNvPr id="4" name="Footer Placeholder 3">
            <a:extLst>
              <a:ext uri="{FF2B5EF4-FFF2-40B4-BE49-F238E27FC236}">
                <a16:creationId xmlns:a16="http://schemas.microsoft.com/office/drawing/2014/main" id="{75B0EE29-B54F-4E4B-4CD7-DA44BF1A12E7}"/>
              </a:ext>
            </a:extLst>
          </p:cNvPr>
          <p:cNvSpPr>
            <a:spLocks noGrp="1"/>
          </p:cNvSpPr>
          <p:nvPr>
            <p:ph type="ftr" sz="quarter" idx="24"/>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586EA479-C660-D033-2D56-59981FDC2106}"/>
              </a:ext>
            </a:extLst>
          </p:cNvPr>
          <p:cNvSpPr>
            <a:spLocks noGrp="1"/>
          </p:cNvSpPr>
          <p:nvPr>
            <p:ph type="sldNum" sz="quarter" idx="25"/>
          </p:nvPr>
        </p:nvSpPr>
        <p:spPr/>
        <p:txBody>
          <a:bodyPr/>
          <a:lstStyle/>
          <a:p>
            <a:fld id="{6C385236-B7BA-4938-9EA6-6DEC8CA653D7}" type="slidenum">
              <a:rPr lang="en-US" smtClean="0"/>
              <a:pPr/>
              <a:t>26</a:t>
            </a:fld>
            <a:endParaRPr lang="en-US"/>
          </a:p>
        </p:txBody>
      </p:sp>
      <p:sp>
        <p:nvSpPr>
          <p:cNvPr id="9" name="Text Placeholder 8">
            <a:extLst>
              <a:ext uri="{FF2B5EF4-FFF2-40B4-BE49-F238E27FC236}">
                <a16:creationId xmlns:a16="http://schemas.microsoft.com/office/drawing/2014/main" id="{64EDB50E-8CF1-2712-1369-53D71F5727CC}"/>
              </a:ext>
            </a:extLst>
          </p:cNvPr>
          <p:cNvSpPr>
            <a:spLocks noGrp="1"/>
          </p:cNvSpPr>
          <p:nvPr>
            <p:ph type="body" sz="quarter" idx="14"/>
          </p:nvPr>
        </p:nvSpPr>
        <p:spPr/>
        <p:txBody>
          <a:bodyPr/>
          <a:lstStyle/>
          <a:p>
            <a:r>
              <a:rPr lang="en-US"/>
              <a:t>Brukervennlighet</a:t>
            </a:r>
          </a:p>
        </p:txBody>
      </p:sp>
      <p:sp>
        <p:nvSpPr>
          <p:cNvPr id="8" name="Title 7">
            <a:extLst>
              <a:ext uri="{FF2B5EF4-FFF2-40B4-BE49-F238E27FC236}">
                <a16:creationId xmlns:a16="http://schemas.microsoft.com/office/drawing/2014/main" id="{BD2A419E-353F-8A8A-50E8-E950CEBA59CE}"/>
              </a:ext>
            </a:extLst>
          </p:cNvPr>
          <p:cNvSpPr>
            <a:spLocks noGrp="1"/>
          </p:cNvSpPr>
          <p:nvPr>
            <p:ph type="title"/>
          </p:nvPr>
        </p:nvSpPr>
        <p:spPr/>
        <p:txBody>
          <a:bodyPr/>
          <a:lstStyle/>
          <a:p>
            <a:r>
              <a:rPr lang="en-US"/>
              <a:t>MC2C – egenskaper og fordeler </a:t>
            </a:r>
          </a:p>
        </p:txBody>
      </p:sp>
      <p:pic>
        <p:nvPicPr>
          <p:cNvPr id="15" name="Graphic 14">
            <a:extLst>
              <a:ext uri="{FF2B5EF4-FFF2-40B4-BE49-F238E27FC236}">
                <a16:creationId xmlns:a16="http://schemas.microsoft.com/office/drawing/2014/main" id="{3F9CBDAE-F444-56C8-D56F-BE48D040D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1383" y="1947689"/>
            <a:ext cx="520197" cy="488985"/>
          </a:xfrm>
          <a:prstGeom prst="rect">
            <a:avLst/>
          </a:prstGeom>
        </p:spPr>
      </p:pic>
      <p:pic>
        <p:nvPicPr>
          <p:cNvPr id="3" name="Graphic 2">
            <a:extLst>
              <a:ext uri="{FF2B5EF4-FFF2-40B4-BE49-F238E27FC236}">
                <a16:creationId xmlns:a16="http://schemas.microsoft.com/office/drawing/2014/main" id="{726A1B12-4F58-A405-FB51-916408645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19" y="1866900"/>
            <a:ext cx="540967" cy="540967"/>
          </a:xfrm>
          <a:prstGeom prst="rect">
            <a:avLst/>
          </a:prstGeom>
        </p:spPr>
      </p:pic>
      <p:pic>
        <p:nvPicPr>
          <p:cNvPr id="7" name="Graphic 6">
            <a:extLst>
              <a:ext uri="{FF2B5EF4-FFF2-40B4-BE49-F238E27FC236}">
                <a16:creationId xmlns:a16="http://schemas.microsoft.com/office/drawing/2014/main" id="{CFA8740D-18D9-440F-CB35-F824540C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121" y="1958705"/>
            <a:ext cx="516536" cy="449162"/>
          </a:xfrm>
          <a:prstGeom prst="rect">
            <a:avLst/>
          </a:prstGeom>
        </p:spPr>
      </p:pic>
      <p:sp>
        <p:nvSpPr>
          <p:cNvPr id="2" name="TextBox 1">
            <a:extLst>
              <a:ext uri="{FF2B5EF4-FFF2-40B4-BE49-F238E27FC236}">
                <a16:creationId xmlns:a16="http://schemas.microsoft.com/office/drawing/2014/main" id="{9A5B2E31-42AA-F0C6-8463-BC71C5C90892}"/>
              </a:ext>
            </a:extLst>
          </p:cNvPr>
          <p:cNvSpPr txBox="1"/>
          <p:nvPr/>
        </p:nvSpPr>
        <p:spPr>
          <a:xfrm>
            <a:off x="475521" y="5490402"/>
            <a:ext cx="3559175" cy="640890"/>
          </a:xfrm>
          <a:prstGeom prst="rect">
            <a:avLst/>
          </a:prstGeom>
          <a:noFill/>
        </p:spPr>
        <p:txBody>
          <a:bodyPr wrap="square" lIns="216000" tIns="216000" rIns="216000" bIns="216000" anchor="b" anchorCtr="0">
            <a:spAutoFit/>
          </a:bodyPr>
          <a:lstStyle/>
          <a:p>
            <a:pPr marL="0" marR="0" lvl="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sz="1100" i="1" u="none" strike="noStrike" cap="none">
                <a:solidFill>
                  <a:srgbClr val="8997A4"/>
                </a:solidFill>
                <a:effectLst/>
                <a:latin typeface="Roboto Light"/>
                <a:cs typeface="+mn-cs"/>
              </a:rPr>
              <a:t>*På utvalgte maskiner </a:t>
            </a:r>
          </a:p>
        </p:txBody>
      </p:sp>
    </p:spTree>
    <p:extLst>
      <p:ext uri="{BB962C8B-B14F-4D97-AF65-F5344CB8AC3E}">
        <p14:creationId xmlns:p14="http://schemas.microsoft.com/office/powerpoint/2010/main" val="164906412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6031BD-642D-181A-83FB-478E76C2572D}"/>
              </a:ext>
            </a:extLst>
          </p:cNvPr>
          <p:cNvSpPr>
            <a:spLocks noGrp="1"/>
          </p:cNvSpPr>
          <p:nvPr>
            <p:ph sz="quarter" idx="18"/>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Egenskaper</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Light"/>
              <a:ea typeface="+mn-ea"/>
              <a:cs typeface="+mn-cs"/>
            </a:endParaRPr>
          </a:p>
          <a:p>
            <a:pPr marL="228600" marR="0" lvl="0" indent="-228600" fontAlgn="auto">
              <a:spcAft>
                <a:spcPts val="0"/>
              </a:spcAft>
              <a:buClrTx/>
              <a:buSzTx/>
              <a:buFont typeface="+mj-lt"/>
              <a:buAutoNum type="arabicPeriod"/>
              <a:tabLst/>
              <a:defRPr/>
            </a:pPr>
            <a:r>
              <a:rPr lang="nb-NO" sz="1100">
                <a:solidFill>
                  <a:srgbClr val="28313F"/>
                </a:solidFill>
                <a:latin typeface="Roboto Light"/>
              </a:rPr>
              <a:t>4-i-1-dyse, roterende</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Skumsprayer</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Regulering av vannmengde </a:t>
            </a:r>
          </a:p>
          <a:p>
            <a:endParaRPr lang="en-US" dirty="0"/>
          </a:p>
        </p:txBody>
      </p:sp>
      <p:sp>
        <p:nvSpPr>
          <p:cNvPr id="11" name="Content Placeholder 10">
            <a:extLst>
              <a:ext uri="{FF2B5EF4-FFF2-40B4-BE49-F238E27FC236}">
                <a16:creationId xmlns:a16="http://schemas.microsoft.com/office/drawing/2014/main" id="{438CF8A6-FE72-6409-F57E-039F0511E934}"/>
              </a:ext>
            </a:extLst>
          </p:cNvPr>
          <p:cNvSpPr>
            <a:spLocks noGrp="1"/>
          </p:cNvSpPr>
          <p:nvPr>
            <p:ph sz="quarter" idx="21"/>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indent="-228600">
              <a:buFont typeface="+mj-lt"/>
              <a:buAutoNum type="arabicPeriod"/>
              <a:defRPr/>
            </a:pPr>
            <a:r>
              <a:rPr lang="nb-NO" sz="1100">
                <a:solidFill>
                  <a:srgbClr val="28313F"/>
                </a:solidFill>
                <a:latin typeface="Roboto Light"/>
              </a:rPr>
              <a:t>Effektiv på vanskelige rengjøringsoppgaver</a:t>
            </a:r>
          </a:p>
          <a:p>
            <a:pPr marL="228600" indent="-228600">
              <a:buFont typeface="+mj-lt"/>
              <a:buAutoNum type="arabicPeriod"/>
              <a:defRPr/>
            </a:pPr>
            <a:r>
              <a:rPr lang="nb-NO" sz="1100">
                <a:solidFill>
                  <a:srgbClr val="28313F"/>
                </a:solidFill>
                <a:latin typeface="Roboto Light"/>
              </a:rPr>
              <a:t>Rask og effektiv påføring av alle typer rengjøringsmidler + lengre kontakttid </a:t>
            </a:r>
            <a:br>
              <a:rPr lang="nb-NO" sz="1100">
                <a:solidFill>
                  <a:srgbClr val="28313F"/>
                </a:solidFill>
                <a:latin typeface="Roboto Light"/>
              </a:rPr>
            </a:br>
            <a:r>
              <a:rPr lang="nb-NO" sz="1100">
                <a:solidFill>
                  <a:srgbClr val="28313F"/>
                </a:solidFill>
                <a:latin typeface="Roboto Light"/>
              </a:rPr>
              <a:t>med klebrig skum = bedre rengjøring</a:t>
            </a:r>
          </a:p>
          <a:p>
            <a:pPr marL="228600" indent="-228600">
              <a:buFont typeface="+mj-lt"/>
              <a:buAutoNum type="arabicPeriod"/>
              <a:defRPr/>
            </a:pPr>
            <a:r>
              <a:rPr lang="nb-NO" sz="1100">
                <a:solidFill>
                  <a:srgbClr val="28313F"/>
                </a:solidFill>
                <a:latin typeface="Roboto Light"/>
              </a:rPr>
              <a:t>Juster trykk/vannmengde for ulike rengjøringsoppgaver </a:t>
            </a:r>
          </a:p>
          <a:p>
            <a:endParaRPr lang="en-US" dirty="0"/>
          </a:p>
        </p:txBody>
      </p:sp>
      <p:sp>
        <p:nvSpPr>
          <p:cNvPr id="12" name="Content Placeholder 11">
            <a:extLst>
              <a:ext uri="{FF2B5EF4-FFF2-40B4-BE49-F238E27FC236}">
                <a16:creationId xmlns:a16="http://schemas.microsoft.com/office/drawing/2014/main" id="{3A748871-87C4-B7DF-FBB6-EC30278CAC82}"/>
              </a:ext>
            </a:extLst>
          </p:cNvPr>
          <p:cNvSpPr>
            <a:spLocks noGrp="1"/>
          </p:cNvSpPr>
          <p:nvPr>
            <p:ph sz="quarter" idx="22"/>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198000" marR="0" lvl="0" indent="-198000" algn="l" defTabSz="1023967" rtl="0" eaLnBrk="1" fontAlgn="auto" latinLnBrk="0" hangingPunct="1">
              <a:lnSpc>
                <a:spcPct val="120000"/>
              </a:lnSpc>
              <a:spcBef>
                <a:spcPct val="20000"/>
              </a:spcBef>
              <a:spcAft>
                <a:spcPts val="0"/>
              </a:spcAft>
              <a:buClrTx/>
              <a:buSzTx/>
              <a:buFont typeface="+mj-lt"/>
              <a:buAutoNum type="arabicPeriod"/>
              <a:tabLst/>
              <a:defRPr/>
            </a:pPr>
            <a:r>
              <a:rPr lang="nb-NO" sz="1100" u="none" strike="noStrike" cap="none">
                <a:solidFill>
                  <a:srgbClr val="28313F"/>
                </a:solidFill>
                <a:effectLst/>
                <a:latin typeface="Roboto Light"/>
                <a:cs typeface="+mn-cs"/>
              </a:rPr>
              <a:t>Kortere rengjøringstid ved vanskelige jobber </a:t>
            </a:r>
            <a:br>
              <a:rPr lang="nb-NO" sz="1100" u="none" strike="noStrike" cap="none">
                <a:solidFill>
                  <a:srgbClr val="28313F"/>
                </a:solidFill>
                <a:effectLst/>
                <a:latin typeface="Roboto Light"/>
                <a:cs typeface="+mn-cs"/>
              </a:rPr>
            </a:br>
            <a:r>
              <a:rPr lang="nb-NO" sz="1100" u="none" strike="noStrike" cap="none">
                <a:solidFill>
                  <a:srgbClr val="28313F"/>
                </a:solidFill>
                <a:effectLst/>
                <a:latin typeface="Roboto Light"/>
                <a:cs typeface="+mn-cs"/>
              </a:rPr>
              <a:t>på overflater og verktøy </a:t>
            </a:r>
          </a:p>
          <a:p>
            <a:pPr marL="198000" marR="0" lvl="0" indent="-198000" algn="l" defTabSz="1023967" rtl="0" eaLnBrk="1" fontAlgn="auto" latinLnBrk="0" hangingPunct="1">
              <a:lnSpc>
                <a:spcPct val="120000"/>
              </a:lnSpc>
              <a:spcBef>
                <a:spcPct val="20000"/>
              </a:spcBef>
              <a:spcAft>
                <a:spcPts val="0"/>
              </a:spcAft>
              <a:buClrTx/>
              <a:buSzTx/>
              <a:buFont typeface="+mj-lt"/>
              <a:buAutoNum type="arabicPeriod"/>
              <a:tabLst/>
              <a:defRPr/>
            </a:pPr>
            <a:r>
              <a:rPr lang="nb-NO" sz="1100" u="none" strike="noStrike" cap="none">
                <a:solidFill>
                  <a:srgbClr val="28313F"/>
                </a:solidFill>
                <a:effectLst/>
                <a:latin typeface="Roboto Light"/>
                <a:cs typeface="+mn-cs"/>
              </a:rPr>
              <a:t>Bedre rengjøringsresultat med mindre forbruk </a:t>
            </a:r>
            <a:br>
              <a:rPr lang="nb-NO" sz="1100" u="none" strike="noStrike" cap="none">
                <a:solidFill>
                  <a:srgbClr val="28313F"/>
                </a:solidFill>
                <a:effectLst/>
                <a:latin typeface="Roboto Light"/>
                <a:cs typeface="+mn-cs"/>
              </a:rPr>
            </a:br>
            <a:r>
              <a:rPr lang="nb-NO" sz="1100" u="none" strike="noStrike" cap="none">
                <a:solidFill>
                  <a:srgbClr val="28313F"/>
                </a:solidFill>
                <a:effectLst/>
                <a:latin typeface="Roboto Light"/>
                <a:cs typeface="+mn-cs"/>
              </a:rPr>
              <a:t>av rengjøringsmiddel enn interne systemer</a:t>
            </a:r>
          </a:p>
          <a:p>
            <a:pPr marL="198000" marR="0" lvl="0" indent="-198000" algn="l" defTabSz="1023967" rtl="0" eaLnBrk="1" fontAlgn="auto" latinLnBrk="0" hangingPunct="1">
              <a:lnSpc>
                <a:spcPct val="120000"/>
              </a:lnSpc>
              <a:spcBef>
                <a:spcPct val="20000"/>
              </a:spcBef>
              <a:spcAft>
                <a:spcPts val="0"/>
              </a:spcAft>
              <a:buClrTx/>
              <a:buSzTx/>
              <a:buFont typeface="+mj-lt"/>
              <a:buAutoNum type="arabicPeriod"/>
              <a:tabLst/>
              <a:defRPr/>
            </a:pPr>
            <a:r>
              <a:rPr lang="nb-NO" sz="1100" u="none" strike="noStrike" cap="none">
                <a:solidFill>
                  <a:srgbClr val="28313F"/>
                </a:solidFill>
                <a:effectLst/>
                <a:latin typeface="Roboto Light"/>
                <a:cs typeface="+mn-cs"/>
              </a:rPr>
              <a:t>Mer effektiv rengjøring med mindre vann og strøm </a:t>
            </a:r>
          </a:p>
        </p:txBody>
      </p:sp>
      <p:sp>
        <p:nvSpPr>
          <p:cNvPr id="4" name="Footer Placeholder 3">
            <a:extLst>
              <a:ext uri="{FF2B5EF4-FFF2-40B4-BE49-F238E27FC236}">
                <a16:creationId xmlns:a16="http://schemas.microsoft.com/office/drawing/2014/main" id="{75B0EE29-B54F-4E4B-4CD7-DA44BF1A12E7}"/>
              </a:ext>
            </a:extLst>
          </p:cNvPr>
          <p:cNvSpPr>
            <a:spLocks noGrp="1"/>
          </p:cNvSpPr>
          <p:nvPr>
            <p:ph type="ftr" sz="quarter" idx="24"/>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586EA479-C660-D033-2D56-59981FDC2106}"/>
              </a:ext>
            </a:extLst>
          </p:cNvPr>
          <p:cNvSpPr>
            <a:spLocks noGrp="1"/>
          </p:cNvSpPr>
          <p:nvPr>
            <p:ph type="sldNum" sz="quarter" idx="25"/>
          </p:nvPr>
        </p:nvSpPr>
        <p:spPr/>
        <p:txBody>
          <a:bodyPr/>
          <a:lstStyle/>
          <a:p>
            <a:fld id="{6C385236-B7BA-4938-9EA6-6DEC8CA653D7}" type="slidenum">
              <a:rPr lang="en-US" smtClean="0"/>
              <a:pPr/>
              <a:t>27</a:t>
            </a:fld>
            <a:endParaRPr lang="en-US"/>
          </a:p>
        </p:txBody>
      </p:sp>
      <p:sp>
        <p:nvSpPr>
          <p:cNvPr id="9" name="Text Placeholder 8">
            <a:extLst>
              <a:ext uri="{FF2B5EF4-FFF2-40B4-BE49-F238E27FC236}">
                <a16:creationId xmlns:a16="http://schemas.microsoft.com/office/drawing/2014/main" id="{64EDB50E-8CF1-2712-1369-53D71F5727CC}"/>
              </a:ext>
            </a:extLst>
          </p:cNvPr>
          <p:cNvSpPr>
            <a:spLocks noGrp="1"/>
          </p:cNvSpPr>
          <p:nvPr>
            <p:ph type="body" sz="quarter" idx="14"/>
          </p:nvPr>
        </p:nvSpPr>
        <p:spPr/>
        <p:txBody>
          <a:bodyPr/>
          <a:lstStyle/>
          <a:p>
            <a:r>
              <a:rPr lang="en-US"/>
              <a:t>Effektivitet / ytelse</a:t>
            </a:r>
          </a:p>
        </p:txBody>
      </p:sp>
      <p:sp>
        <p:nvSpPr>
          <p:cNvPr id="8" name="Title 7">
            <a:extLst>
              <a:ext uri="{FF2B5EF4-FFF2-40B4-BE49-F238E27FC236}">
                <a16:creationId xmlns:a16="http://schemas.microsoft.com/office/drawing/2014/main" id="{BD2A419E-353F-8A8A-50E8-E950CEBA59CE}"/>
              </a:ext>
            </a:extLst>
          </p:cNvPr>
          <p:cNvSpPr>
            <a:spLocks noGrp="1"/>
          </p:cNvSpPr>
          <p:nvPr>
            <p:ph type="title"/>
          </p:nvPr>
        </p:nvSpPr>
        <p:spPr/>
        <p:txBody>
          <a:bodyPr/>
          <a:lstStyle/>
          <a:p>
            <a:r>
              <a:rPr lang="en-US"/>
              <a:t>MC2C – egenskaper og fordeler </a:t>
            </a:r>
          </a:p>
        </p:txBody>
      </p:sp>
      <p:pic>
        <p:nvPicPr>
          <p:cNvPr id="15" name="Graphic 14">
            <a:extLst>
              <a:ext uri="{FF2B5EF4-FFF2-40B4-BE49-F238E27FC236}">
                <a16:creationId xmlns:a16="http://schemas.microsoft.com/office/drawing/2014/main" id="{3F9CBDAE-F444-56C8-D56F-BE48D040D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1383" y="1947689"/>
            <a:ext cx="520197" cy="488985"/>
          </a:xfrm>
          <a:prstGeom prst="rect">
            <a:avLst/>
          </a:prstGeom>
        </p:spPr>
      </p:pic>
      <p:pic>
        <p:nvPicPr>
          <p:cNvPr id="3" name="Graphic 2">
            <a:extLst>
              <a:ext uri="{FF2B5EF4-FFF2-40B4-BE49-F238E27FC236}">
                <a16:creationId xmlns:a16="http://schemas.microsoft.com/office/drawing/2014/main" id="{726A1B12-4F58-A405-FB51-916408645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19" y="1866900"/>
            <a:ext cx="540967" cy="540967"/>
          </a:xfrm>
          <a:prstGeom prst="rect">
            <a:avLst/>
          </a:prstGeom>
        </p:spPr>
      </p:pic>
      <p:pic>
        <p:nvPicPr>
          <p:cNvPr id="7" name="Graphic 6">
            <a:extLst>
              <a:ext uri="{FF2B5EF4-FFF2-40B4-BE49-F238E27FC236}">
                <a16:creationId xmlns:a16="http://schemas.microsoft.com/office/drawing/2014/main" id="{CFA8740D-18D9-440F-CB35-F824540C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121" y="1958705"/>
            <a:ext cx="516536" cy="449162"/>
          </a:xfrm>
          <a:prstGeom prst="rect">
            <a:avLst/>
          </a:prstGeom>
        </p:spPr>
      </p:pic>
    </p:spTree>
    <p:extLst>
      <p:ext uri="{BB962C8B-B14F-4D97-AF65-F5344CB8AC3E}">
        <p14:creationId xmlns:p14="http://schemas.microsoft.com/office/powerpoint/2010/main" val="380978940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6031BD-642D-181A-83FB-478E76C2572D}"/>
              </a:ext>
            </a:extLst>
          </p:cNvPr>
          <p:cNvSpPr>
            <a:spLocks noGrp="1"/>
          </p:cNvSpPr>
          <p:nvPr>
            <p:ph sz="quarter" idx="18"/>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Egenskaper</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Light"/>
              <a:ea typeface="+mn-ea"/>
              <a:cs typeface="+mn-cs"/>
            </a:endParaRPr>
          </a:p>
          <a:p>
            <a:pPr marL="228600" marR="0" lvl="0" indent="-228600" fontAlgn="auto">
              <a:spcAft>
                <a:spcPts val="0"/>
              </a:spcAft>
              <a:buClrTx/>
              <a:buSzTx/>
              <a:buFont typeface="+mj-lt"/>
              <a:buAutoNum type="arabicPeriod"/>
              <a:tabLst/>
              <a:defRPr/>
            </a:pPr>
            <a:r>
              <a:rPr lang="nb-NO" sz="1100">
                <a:solidFill>
                  <a:srgbClr val="28313F"/>
                </a:solidFill>
                <a:latin typeface="Roboto Light"/>
              </a:rPr>
              <a:t>Ikke behov for service på MPU </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Slangetrommel med føring* </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Inkludert rengjøringsverktøy for dyseende</a:t>
            </a:r>
          </a:p>
          <a:p>
            <a:endParaRPr lang="en-US" dirty="0"/>
          </a:p>
        </p:txBody>
      </p:sp>
      <p:sp>
        <p:nvSpPr>
          <p:cNvPr id="11" name="Content Placeholder 10">
            <a:extLst>
              <a:ext uri="{FF2B5EF4-FFF2-40B4-BE49-F238E27FC236}">
                <a16:creationId xmlns:a16="http://schemas.microsoft.com/office/drawing/2014/main" id="{438CF8A6-FE72-6409-F57E-039F0511E934}"/>
              </a:ext>
            </a:extLst>
          </p:cNvPr>
          <p:cNvSpPr>
            <a:spLocks noGrp="1"/>
          </p:cNvSpPr>
          <p:nvPr>
            <p:ph sz="quarter" idx="21"/>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indent="-228600">
              <a:buFont typeface="+mj-lt"/>
              <a:buAutoNum type="arabicPeriod"/>
              <a:defRPr/>
            </a:pPr>
            <a:r>
              <a:rPr lang="nb-NO" sz="1100">
                <a:solidFill>
                  <a:srgbClr val="28313F"/>
                </a:solidFill>
                <a:latin typeface="Roboto Light"/>
              </a:rPr>
              <a:t>Ingen nedetid – MPU fungerer gjennom hele levetiden uten service </a:t>
            </a:r>
          </a:p>
          <a:p>
            <a:pPr marL="228600" indent="-228600">
              <a:buFont typeface="+mj-lt"/>
              <a:buAutoNum type="arabicPeriod"/>
              <a:defRPr/>
            </a:pPr>
            <a:r>
              <a:rPr lang="nb-NO" sz="1100">
                <a:solidFill>
                  <a:srgbClr val="28313F"/>
                </a:solidFill>
                <a:latin typeface="Roboto Light"/>
              </a:rPr>
              <a:t>Slangetrommel øker levetiden til den stålarmerte slangen og beskytter slangen </a:t>
            </a:r>
            <a:br>
              <a:rPr lang="nb-NO" sz="1100">
                <a:solidFill>
                  <a:srgbClr val="28313F"/>
                </a:solidFill>
                <a:latin typeface="Roboto Light"/>
              </a:rPr>
            </a:br>
            <a:r>
              <a:rPr lang="nb-NO" sz="1100">
                <a:solidFill>
                  <a:srgbClr val="28313F"/>
                </a:solidFill>
                <a:latin typeface="Roboto Light"/>
              </a:rPr>
              <a:t>under bruk og oppbevaring </a:t>
            </a:r>
          </a:p>
          <a:p>
            <a:pPr marL="228600" indent="-228600">
              <a:buFont typeface="+mj-lt"/>
              <a:buAutoNum type="arabicPeriod"/>
              <a:defRPr/>
            </a:pPr>
            <a:r>
              <a:rPr lang="nb-NO" sz="1100">
                <a:solidFill>
                  <a:srgbClr val="28313F"/>
                </a:solidFill>
                <a:latin typeface="Roboto Light"/>
              </a:rPr>
              <a:t>Enkel og rask rengjøring av tilstoppede dyser </a:t>
            </a:r>
          </a:p>
          <a:p>
            <a:endParaRPr lang="en-US" dirty="0"/>
          </a:p>
        </p:txBody>
      </p:sp>
      <p:sp>
        <p:nvSpPr>
          <p:cNvPr id="12" name="Content Placeholder 11">
            <a:extLst>
              <a:ext uri="{FF2B5EF4-FFF2-40B4-BE49-F238E27FC236}">
                <a16:creationId xmlns:a16="http://schemas.microsoft.com/office/drawing/2014/main" id="{3A748871-87C4-B7DF-FBB6-EC30278CAC82}"/>
              </a:ext>
            </a:extLst>
          </p:cNvPr>
          <p:cNvSpPr>
            <a:spLocks noGrp="1"/>
          </p:cNvSpPr>
          <p:nvPr>
            <p:ph sz="quarter" idx="22"/>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Lave servicekostnader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Lengre levetid og mindre slitasje på slangen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Sikrer optimal ytelse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endParaRPr kumimoji="0" lang="nb-NO" sz="1100" b="0" i="0" u="none" strike="noStrike" kern="1200" cap="none" spc="0" normalizeH="0" baseline="0" noProof="0">
              <a:ln>
                <a:noFill/>
              </a:ln>
              <a:solidFill>
                <a:srgbClr val="28313F"/>
              </a:solidFill>
              <a:effectLst/>
              <a:uLnTx/>
              <a:uFillTx/>
              <a:latin typeface="Roboto Light"/>
              <a:ea typeface="+mn-ea"/>
              <a:cs typeface="+mn-cs"/>
            </a:endParaRPr>
          </a:p>
        </p:txBody>
      </p:sp>
      <p:sp>
        <p:nvSpPr>
          <p:cNvPr id="4" name="Footer Placeholder 3">
            <a:extLst>
              <a:ext uri="{FF2B5EF4-FFF2-40B4-BE49-F238E27FC236}">
                <a16:creationId xmlns:a16="http://schemas.microsoft.com/office/drawing/2014/main" id="{75B0EE29-B54F-4E4B-4CD7-DA44BF1A12E7}"/>
              </a:ext>
            </a:extLst>
          </p:cNvPr>
          <p:cNvSpPr>
            <a:spLocks noGrp="1"/>
          </p:cNvSpPr>
          <p:nvPr>
            <p:ph type="ftr" sz="quarter" idx="24"/>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586EA479-C660-D033-2D56-59981FDC2106}"/>
              </a:ext>
            </a:extLst>
          </p:cNvPr>
          <p:cNvSpPr>
            <a:spLocks noGrp="1"/>
          </p:cNvSpPr>
          <p:nvPr>
            <p:ph type="sldNum" sz="quarter" idx="25"/>
          </p:nvPr>
        </p:nvSpPr>
        <p:spPr/>
        <p:txBody>
          <a:bodyPr/>
          <a:lstStyle/>
          <a:p>
            <a:fld id="{6C385236-B7BA-4938-9EA6-6DEC8CA653D7}" type="slidenum">
              <a:rPr lang="en-US" smtClean="0"/>
              <a:pPr/>
              <a:t>28</a:t>
            </a:fld>
            <a:endParaRPr lang="en-US"/>
          </a:p>
        </p:txBody>
      </p:sp>
      <p:sp>
        <p:nvSpPr>
          <p:cNvPr id="9" name="Text Placeholder 8">
            <a:extLst>
              <a:ext uri="{FF2B5EF4-FFF2-40B4-BE49-F238E27FC236}">
                <a16:creationId xmlns:a16="http://schemas.microsoft.com/office/drawing/2014/main" id="{64EDB50E-8CF1-2712-1369-53D71F5727CC}"/>
              </a:ext>
            </a:extLst>
          </p:cNvPr>
          <p:cNvSpPr>
            <a:spLocks noGrp="1"/>
          </p:cNvSpPr>
          <p:nvPr>
            <p:ph type="body" sz="quarter" idx="14"/>
          </p:nvPr>
        </p:nvSpPr>
        <p:spPr/>
        <p:txBody>
          <a:bodyPr/>
          <a:lstStyle/>
          <a:p>
            <a:r>
              <a:rPr lang="en-US"/>
              <a:t>Eierkostnader</a:t>
            </a:r>
          </a:p>
        </p:txBody>
      </p:sp>
      <p:sp>
        <p:nvSpPr>
          <p:cNvPr id="8" name="Title 7">
            <a:extLst>
              <a:ext uri="{FF2B5EF4-FFF2-40B4-BE49-F238E27FC236}">
                <a16:creationId xmlns:a16="http://schemas.microsoft.com/office/drawing/2014/main" id="{BD2A419E-353F-8A8A-50E8-E950CEBA59CE}"/>
              </a:ext>
            </a:extLst>
          </p:cNvPr>
          <p:cNvSpPr>
            <a:spLocks noGrp="1"/>
          </p:cNvSpPr>
          <p:nvPr>
            <p:ph type="title"/>
          </p:nvPr>
        </p:nvSpPr>
        <p:spPr/>
        <p:txBody>
          <a:bodyPr/>
          <a:lstStyle/>
          <a:p>
            <a:r>
              <a:rPr lang="en-US"/>
              <a:t>MC2C – egenskaper og fordeler </a:t>
            </a:r>
          </a:p>
        </p:txBody>
      </p:sp>
      <p:pic>
        <p:nvPicPr>
          <p:cNvPr id="15" name="Graphic 14">
            <a:extLst>
              <a:ext uri="{FF2B5EF4-FFF2-40B4-BE49-F238E27FC236}">
                <a16:creationId xmlns:a16="http://schemas.microsoft.com/office/drawing/2014/main" id="{3F9CBDAE-F444-56C8-D56F-BE48D040D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1383" y="1947689"/>
            <a:ext cx="520197" cy="488985"/>
          </a:xfrm>
          <a:prstGeom prst="rect">
            <a:avLst/>
          </a:prstGeom>
        </p:spPr>
      </p:pic>
      <p:pic>
        <p:nvPicPr>
          <p:cNvPr id="3" name="Graphic 2">
            <a:extLst>
              <a:ext uri="{FF2B5EF4-FFF2-40B4-BE49-F238E27FC236}">
                <a16:creationId xmlns:a16="http://schemas.microsoft.com/office/drawing/2014/main" id="{726A1B12-4F58-A405-FB51-916408645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19" y="1866900"/>
            <a:ext cx="540967" cy="540967"/>
          </a:xfrm>
          <a:prstGeom prst="rect">
            <a:avLst/>
          </a:prstGeom>
        </p:spPr>
      </p:pic>
      <p:pic>
        <p:nvPicPr>
          <p:cNvPr id="7" name="Graphic 6">
            <a:extLst>
              <a:ext uri="{FF2B5EF4-FFF2-40B4-BE49-F238E27FC236}">
                <a16:creationId xmlns:a16="http://schemas.microsoft.com/office/drawing/2014/main" id="{CFA8740D-18D9-440F-CB35-F824540C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121" y="1958705"/>
            <a:ext cx="516536" cy="449162"/>
          </a:xfrm>
          <a:prstGeom prst="rect">
            <a:avLst/>
          </a:prstGeom>
        </p:spPr>
      </p:pic>
      <p:sp>
        <p:nvSpPr>
          <p:cNvPr id="2" name="TextBox 1">
            <a:extLst>
              <a:ext uri="{FF2B5EF4-FFF2-40B4-BE49-F238E27FC236}">
                <a16:creationId xmlns:a16="http://schemas.microsoft.com/office/drawing/2014/main" id="{ECC2ACD4-403F-EE38-3791-9219FA8C3CFC}"/>
              </a:ext>
            </a:extLst>
          </p:cNvPr>
          <p:cNvSpPr txBox="1"/>
          <p:nvPr/>
        </p:nvSpPr>
        <p:spPr>
          <a:xfrm>
            <a:off x="475521" y="5490402"/>
            <a:ext cx="3559175" cy="640890"/>
          </a:xfrm>
          <a:prstGeom prst="rect">
            <a:avLst/>
          </a:prstGeom>
          <a:noFill/>
        </p:spPr>
        <p:txBody>
          <a:bodyPr wrap="square" lIns="216000" tIns="216000" rIns="216000" bIns="216000" anchor="b" anchorCtr="0">
            <a:spAutoFit/>
          </a:bodyPr>
          <a:lstStyle/>
          <a:p>
            <a:pPr marL="0" marR="0" lvl="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sz="1100" i="1" u="none" strike="noStrike" cap="none">
                <a:solidFill>
                  <a:srgbClr val="8997A4"/>
                </a:solidFill>
                <a:effectLst/>
                <a:latin typeface="Roboto Light"/>
                <a:cs typeface="+mn-cs"/>
              </a:rPr>
              <a:t>*På utvalgte maskiner </a:t>
            </a:r>
          </a:p>
        </p:txBody>
      </p:sp>
    </p:spTree>
    <p:extLst>
      <p:ext uri="{BB962C8B-B14F-4D97-AF65-F5344CB8AC3E}">
        <p14:creationId xmlns:p14="http://schemas.microsoft.com/office/powerpoint/2010/main" val="36197944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A6031BD-642D-181A-83FB-478E76C2572D}"/>
              </a:ext>
            </a:extLst>
          </p:cNvPr>
          <p:cNvSpPr>
            <a:spLocks noGrp="1"/>
          </p:cNvSpPr>
          <p:nvPr>
            <p:ph sz="quarter" idx="18"/>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Egenskaper</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Light"/>
              <a:ea typeface="+mn-ea"/>
              <a:cs typeface="+mn-cs"/>
            </a:endParaRPr>
          </a:p>
          <a:p>
            <a:pPr marL="228600" marR="0" lvl="0" indent="-228600" fontAlgn="auto">
              <a:spcAft>
                <a:spcPts val="0"/>
              </a:spcAft>
              <a:buClrTx/>
              <a:buSzTx/>
              <a:buFont typeface="+mj-lt"/>
              <a:buAutoNum type="arabicPeriod"/>
              <a:tabLst/>
              <a:defRPr/>
            </a:pPr>
            <a:r>
              <a:rPr lang="nb-NO" sz="1100">
                <a:solidFill>
                  <a:srgbClr val="28313F"/>
                </a:solidFill>
                <a:latin typeface="Roboto Light"/>
              </a:rPr>
              <a:t>Stålarmert slange</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Pumpe med 3 stempler i rustfritt stål</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Børsteløs induksjonsmotor </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Automatisk start/stopp</a:t>
            </a:r>
          </a:p>
          <a:p>
            <a:pPr marL="228600" marR="0" lvl="0" indent="-228600" fontAlgn="auto">
              <a:spcAft>
                <a:spcPts val="0"/>
              </a:spcAft>
              <a:buClrTx/>
              <a:buSzTx/>
              <a:buFont typeface="+mj-lt"/>
              <a:buAutoNum type="arabicPeriod"/>
              <a:tabLst/>
              <a:defRPr/>
            </a:pPr>
            <a:r>
              <a:rPr lang="nb-NO" sz="1100">
                <a:solidFill>
                  <a:srgbClr val="28313F"/>
                </a:solidFill>
                <a:latin typeface="Roboto Light"/>
              </a:rPr>
              <a:t>Varmesikker </a:t>
            </a:r>
          </a:p>
          <a:p>
            <a:endParaRPr lang="en-US" dirty="0"/>
          </a:p>
        </p:txBody>
      </p:sp>
      <p:sp>
        <p:nvSpPr>
          <p:cNvPr id="11" name="Content Placeholder 10">
            <a:extLst>
              <a:ext uri="{FF2B5EF4-FFF2-40B4-BE49-F238E27FC236}">
                <a16:creationId xmlns:a16="http://schemas.microsoft.com/office/drawing/2014/main" id="{438CF8A6-FE72-6409-F57E-039F0511E934}"/>
              </a:ext>
            </a:extLst>
          </p:cNvPr>
          <p:cNvSpPr>
            <a:spLocks noGrp="1"/>
          </p:cNvSpPr>
          <p:nvPr>
            <p:ph sz="quarter" idx="21"/>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indent="-228600">
              <a:buFont typeface="+mj-lt"/>
              <a:buAutoNum type="arabicPeriod"/>
              <a:defRPr/>
            </a:pPr>
            <a:r>
              <a:rPr lang="nb-NO" sz="1100">
                <a:solidFill>
                  <a:srgbClr val="28313F"/>
                </a:solidFill>
                <a:latin typeface="Roboto Light"/>
              </a:rPr>
              <a:t>Fleksibel og slitesterk </a:t>
            </a:r>
          </a:p>
          <a:p>
            <a:pPr marL="228600" indent="-228600">
              <a:buFont typeface="+mj-lt"/>
              <a:buAutoNum type="arabicPeriod"/>
              <a:defRPr/>
            </a:pPr>
            <a:r>
              <a:rPr lang="nb-NO" sz="1100">
                <a:solidFill>
                  <a:srgbClr val="28313F"/>
                </a:solidFill>
                <a:latin typeface="Roboto Light"/>
              </a:rPr>
              <a:t>Pålitelig ytelse med høy korrosjonsbestandighet</a:t>
            </a:r>
          </a:p>
          <a:p>
            <a:pPr marL="228600" indent="-228600">
              <a:buFont typeface="+mj-lt"/>
              <a:buAutoNum type="arabicPeriod"/>
              <a:defRPr/>
            </a:pPr>
            <a:r>
              <a:rPr lang="nb-NO" sz="1100">
                <a:solidFill>
                  <a:srgbClr val="28313F"/>
                </a:solidFill>
                <a:latin typeface="Roboto Light"/>
              </a:rPr>
              <a:t>Lang levetid og lavt støynivå </a:t>
            </a:r>
          </a:p>
          <a:p>
            <a:pPr marL="228600" indent="-228600">
              <a:buFont typeface="+mj-lt"/>
              <a:buAutoNum type="arabicPeriod"/>
              <a:defRPr/>
            </a:pPr>
            <a:r>
              <a:rPr lang="nb-NO" sz="1100">
                <a:solidFill>
                  <a:srgbClr val="28313F"/>
                </a:solidFill>
                <a:latin typeface="Roboto Light"/>
              </a:rPr>
              <a:t>Pumpene stopper automatisk når utløseren </a:t>
            </a:r>
            <a:br>
              <a:rPr lang="nb-NO" sz="1100">
                <a:solidFill>
                  <a:srgbClr val="28313F"/>
                </a:solidFill>
                <a:latin typeface="Roboto Light"/>
              </a:rPr>
            </a:br>
            <a:r>
              <a:rPr lang="nb-NO" sz="1100">
                <a:solidFill>
                  <a:srgbClr val="28313F"/>
                </a:solidFill>
                <a:latin typeface="Roboto Light"/>
              </a:rPr>
              <a:t>ikke er aktivert</a:t>
            </a:r>
          </a:p>
          <a:p>
            <a:pPr marL="228600" indent="-228600">
              <a:buFont typeface="+mj-lt"/>
              <a:buAutoNum type="arabicPeriod"/>
              <a:defRPr/>
            </a:pPr>
            <a:r>
              <a:rPr lang="nb-NO" sz="1100">
                <a:solidFill>
                  <a:srgbClr val="28313F"/>
                </a:solidFill>
                <a:latin typeface="Roboto Light"/>
              </a:rPr>
              <a:t>Motoren er beskyttet mot overoppheting</a:t>
            </a:r>
          </a:p>
        </p:txBody>
      </p:sp>
      <p:sp>
        <p:nvSpPr>
          <p:cNvPr id="12" name="Content Placeholder 11">
            <a:extLst>
              <a:ext uri="{FF2B5EF4-FFF2-40B4-BE49-F238E27FC236}">
                <a16:creationId xmlns:a16="http://schemas.microsoft.com/office/drawing/2014/main" id="{3A748871-87C4-B7DF-FBB6-EC30278CAC82}"/>
              </a:ext>
            </a:extLst>
          </p:cNvPr>
          <p:cNvSpPr>
            <a:spLocks noGrp="1"/>
          </p:cNvSpPr>
          <p:nvPr>
            <p:ph sz="quarter" idx="22"/>
          </p:nvPr>
        </p:nvSpPr>
        <p:spPr/>
        <p:txBody>
          <a:bodyPr tIns="540000"/>
          <a:lstStyle/>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313F"/>
                </a:solidFill>
                <a:effectLst/>
                <a:uLnTx/>
                <a:uFillTx/>
                <a:latin typeface="Roboto Bold"/>
                <a:ea typeface="+mn-ea"/>
                <a:cs typeface="+mn-cs"/>
              </a:rPr>
              <a:t>	Fordeler </a:t>
            </a:r>
            <a:endParaRPr kumimoji="0" lang="en-US" sz="1600" b="0" i="0" u="none" strike="noStrike" kern="1200" cap="none" spc="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ts val="0"/>
              </a:spcBef>
              <a:spcAft>
                <a:spcPts val="50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28313F"/>
              </a:solidFill>
              <a:effectLst/>
              <a:uLnTx/>
              <a:uFillTx/>
              <a:latin typeface="Roboto Bold"/>
              <a:ea typeface="+mn-ea"/>
              <a:cs typeface="+mn-cs"/>
            </a:endParaRP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Lang levetid</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God ytelse gjennom hele levetiden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Krever ikke service </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Mindre slitasje når maskinens står i standby</a:t>
            </a:r>
          </a:p>
          <a:p>
            <a:pPr marL="228600" marR="0" lvl="0" indent="-228600" algn="l" defTabSz="1023967" rtl="0" eaLnBrk="1" fontAlgn="auto" latinLnBrk="0" hangingPunct="1">
              <a:lnSpc>
                <a:spcPct val="120000"/>
              </a:lnSpc>
              <a:spcBef>
                <a:spcPct val="20000"/>
              </a:spcBef>
              <a:spcAft>
                <a:spcPts val="0"/>
              </a:spcAft>
              <a:buClrTx/>
              <a:buSzTx/>
              <a:buFont typeface="+mj-lt"/>
              <a:buAutoNum type="arabicPeriod"/>
              <a:tabLst/>
              <a:defRPr/>
            </a:pPr>
            <a:r>
              <a:rPr kumimoji="0" lang="nb-NO" sz="1100" b="0" i="0" u="none" strike="noStrike" kern="1200" cap="none" spc="0" normalizeH="0" baseline="0" noProof="0">
                <a:ln>
                  <a:noFill/>
                </a:ln>
                <a:solidFill>
                  <a:srgbClr val="28313F"/>
                </a:solidFill>
                <a:effectLst/>
                <a:uLnTx/>
                <a:uFillTx/>
                <a:latin typeface="Roboto Light"/>
                <a:ea typeface="+mn-ea"/>
                <a:cs typeface="+mn-cs"/>
              </a:rPr>
              <a:t>Lengre levetid og høyere sikkerhet</a:t>
            </a:r>
          </a:p>
        </p:txBody>
      </p:sp>
      <p:sp>
        <p:nvSpPr>
          <p:cNvPr id="4" name="Footer Placeholder 3">
            <a:extLst>
              <a:ext uri="{FF2B5EF4-FFF2-40B4-BE49-F238E27FC236}">
                <a16:creationId xmlns:a16="http://schemas.microsoft.com/office/drawing/2014/main" id="{75B0EE29-B54F-4E4B-4CD7-DA44BF1A12E7}"/>
              </a:ext>
            </a:extLst>
          </p:cNvPr>
          <p:cNvSpPr>
            <a:spLocks noGrp="1"/>
          </p:cNvSpPr>
          <p:nvPr>
            <p:ph type="ftr" sz="quarter" idx="24"/>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586EA479-C660-D033-2D56-59981FDC2106}"/>
              </a:ext>
            </a:extLst>
          </p:cNvPr>
          <p:cNvSpPr>
            <a:spLocks noGrp="1"/>
          </p:cNvSpPr>
          <p:nvPr>
            <p:ph type="sldNum" sz="quarter" idx="25"/>
          </p:nvPr>
        </p:nvSpPr>
        <p:spPr/>
        <p:txBody>
          <a:bodyPr/>
          <a:lstStyle/>
          <a:p>
            <a:fld id="{6C385236-B7BA-4938-9EA6-6DEC8CA653D7}" type="slidenum">
              <a:rPr lang="en-US" smtClean="0"/>
              <a:pPr/>
              <a:t>29</a:t>
            </a:fld>
            <a:endParaRPr lang="en-US"/>
          </a:p>
        </p:txBody>
      </p:sp>
      <p:sp>
        <p:nvSpPr>
          <p:cNvPr id="9" name="Text Placeholder 8">
            <a:extLst>
              <a:ext uri="{FF2B5EF4-FFF2-40B4-BE49-F238E27FC236}">
                <a16:creationId xmlns:a16="http://schemas.microsoft.com/office/drawing/2014/main" id="{64EDB50E-8CF1-2712-1369-53D71F5727CC}"/>
              </a:ext>
            </a:extLst>
          </p:cNvPr>
          <p:cNvSpPr>
            <a:spLocks noGrp="1"/>
          </p:cNvSpPr>
          <p:nvPr>
            <p:ph type="body" sz="quarter" idx="14"/>
          </p:nvPr>
        </p:nvSpPr>
        <p:spPr/>
        <p:txBody>
          <a:bodyPr/>
          <a:lstStyle/>
          <a:p>
            <a:r>
              <a:rPr lang="en-US"/>
              <a:t>Pålitelig og robust </a:t>
            </a:r>
          </a:p>
        </p:txBody>
      </p:sp>
      <p:sp>
        <p:nvSpPr>
          <p:cNvPr id="8" name="Title 7">
            <a:extLst>
              <a:ext uri="{FF2B5EF4-FFF2-40B4-BE49-F238E27FC236}">
                <a16:creationId xmlns:a16="http://schemas.microsoft.com/office/drawing/2014/main" id="{BD2A419E-353F-8A8A-50E8-E950CEBA59CE}"/>
              </a:ext>
            </a:extLst>
          </p:cNvPr>
          <p:cNvSpPr>
            <a:spLocks noGrp="1"/>
          </p:cNvSpPr>
          <p:nvPr>
            <p:ph type="title"/>
          </p:nvPr>
        </p:nvSpPr>
        <p:spPr/>
        <p:txBody>
          <a:bodyPr/>
          <a:lstStyle/>
          <a:p>
            <a:r>
              <a:rPr lang="en-US"/>
              <a:t>MC2C – egenskaper og fordeler </a:t>
            </a:r>
          </a:p>
        </p:txBody>
      </p:sp>
      <p:pic>
        <p:nvPicPr>
          <p:cNvPr id="15" name="Graphic 14">
            <a:extLst>
              <a:ext uri="{FF2B5EF4-FFF2-40B4-BE49-F238E27FC236}">
                <a16:creationId xmlns:a16="http://schemas.microsoft.com/office/drawing/2014/main" id="{3F9CBDAE-F444-56C8-D56F-BE48D040D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1383" y="1947689"/>
            <a:ext cx="520197" cy="488985"/>
          </a:xfrm>
          <a:prstGeom prst="rect">
            <a:avLst/>
          </a:prstGeom>
        </p:spPr>
      </p:pic>
      <p:pic>
        <p:nvPicPr>
          <p:cNvPr id="3" name="Graphic 2">
            <a:extLst>
              <a:ext uri="{FF2B5EF4-FFF2-40B4-BE49-F238E27FC236}">
                <a16:creationId xmlns:a16="http://schemas.microsoft.com/office/drawing/2014/main" id="{726A1B12-4F58-A405-FB51-916408645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219" y="1866900"/>
            <a:ext cx="540967" cy="540967"/>
          </a:xfrm>
          <a:prstGeom prst="rect">
            <a:avLst/>
          </a:prstGeom>
        </p:spPr>
      </p:pic>
      <p:pic>
        <p:nvPicPr>
          <p:cNvPr id="7" name="Graphic 6">
            <a:extLst>
              <a:ext uri="{FF2B5EF4-FFF2-40B4-BE49-F238E27FC236}">
                <a16:creationId xmlns:a16="http://schemas.microsoft.com/office/drawing/2014/main" id="{CFA8740D-18D9-440F-CB35-F824540C7C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0121" y="1958705"/>
            <a:ext cx="516536" cy="449162"/>
          </a:xfrm>
          <a:prstGeom prst="rect">
            <a:avLst/>
          </a:prstGeom>
        </p:spPr>
      </p:pic>
    </p:spTree>
    <p:extLst>
      <p:ext uri="{BB962C8B-B14F-4D97-AF65-F5344CB8AC3E}">
        <p14:creationId xmlns:p14="http://schemas.microsoft.com/office/powerpoint/2010/main" val="91384169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6B7C445-DFBB-EC6C-DE4A-78A00242CE14}"/>
              </a:ext>
            </a:extLst>
          </p:cNvPr>
          <p:cNvSpPr>
            <a:spLocks noGrp="1"/>
          </p:cNvSpPr>
          <p:nvPr>
            <p:ph type="ctrTitle"/>
          </p:nvPr>
        </p:nvSpPr>
        <p:spPr/>
        <p:txBody>
          <a:bodyPr/>
          <a:lstStyle/>
          <a:p>
            <a:r>
              <a:rPr lang="en-US"/>
              <a:t>1</a:t>
            </a:r>
          </a:p>
        </p:txBody>
      </p:sp>
      <p:sp>
        <p:nvSpPr>
          <p:cNvPr id="19" name="Text Placeholder 18">
            <a:extLst>
              <a:ext uri="{FF2B5EF4-FFF2-40B4-BE49-F238E27FC236}">
                <a16:creationId xmlns:a16="http://schemas.microsoft.com/office/drawing/2014/main" id="{D6CA08D8-B7A3-6596-CBA5-D34511CE0202}"/>
              </a:ext>
            </a:extLst>
          </p:cNvPr>
          <p:cNvSpPr>
            <a:spLocks noGrp="1"/>
          </p:cNvSpPr>
          <p:nvPr>
            <p:ph type="body" sz="quarter" idx="13"/>
          </p:nvPr>
        </p:nvSpPr>
        <p:spPr/>
        <p:txBody>
          <a:bodyPr/>
          <a:lstStyle/>
          <a:p>
            <a:r>
              <a:rPr lang="en-US" dirty="0" err="1"/>
              <a:t>Bakgrunn</a:t>
            </a:r>
            <a:r>
              <a:rPr lang="en-US" dirty="0"/>
              <a:t> </a:t>
            </a:r>
            <a:r>
              <a:rPr lang="en-US" dirty="0" err="1"/>
              <a:t>og</a:t>
            </a:r>
            <a:r>
              <a:rPr lang="en-US" dirty="0"/>
              <a:t> </a:t>
            </a:r>
            <a:r>
              <a:rPr lang="en-US" dirty="0" err="1"/>
              <a:t>produktfordeler</a:t>
            </a:r>
            <a:endParaRPr lang="en-US" dirty="0"/>
          </a:p>
        </p:txBody>
      </p:sp>
      <p:sp>
        <p:nvSpPr>
          <p:cNvPr id="16" name="Footer Placeholder 15">
            <a:extLst>
              <a:ext uri="{FF2B5EF4-FFF2-40B4-BE49-F238E27FC236}">
                <a16:creationId xmlns:a16="http://schemas.microsoft.com/office/drawing/2014/main" id="{8C7125B1-0E68-86B8-1CE4-EE32BD83B219}"/>
              </a:ext>
            </a:extLst>
          </p:cNvPr>
          <p:cNvSpPr>
            <a:spLocks noGrp="1"/>
          </p:cNvSpPr>
          <p:nvPr>
            <p:ph type="ftr" sz="quarter" idx="15"/>
          </p:nvPr>
        </p:nvSpPr>
        <p:spPr/>
        <p:txBody>
          <a:bodyPr/>
          <a:lstStyle/>
          <a:p>
            <a:pPr algn="l"/>
            <a:r>
              <a:rPr lang="en-US"/>
              <a:t>KONFIDENSIELT</a:t>
            </a:r>
            <a:endParaRPr lang="en-US" dirty="0"/>
          </a:p>
        </p:txBody>
      </p:sp>
      <p:sp>
        <p:nvSpPr>
          <p:cNvPr id="17" name="Slide Number Placeholder 16">
            <a:extLst>
              <a:ext uri="{FF2B5EF4-FFF2-40B4-BE49-F238E27FC236}">
                <a16:creationId xmlns:a16="http://schemas.microsoft.com/office/drawing/2014/main" id="{8587BAE7-008E-8245-F871-1F78B1BA082C}"/>
              </a:ext>
            </a:extLst>
          </p:cNvPr>
          <p:cNvSpPr>
            <a:spLocks noGrp="1"/>
          </p:cNvSpPr>
          <p:nvPr>
            <p:ph type="sldNum" sz="quarter" idx="16"/>
          </p:nvPr>
        </p:nvSpPr>
        <p:spPr/>
        <p:txBody>
          <a:bodyPr/>
          <a:lstStyle/>
          <a:p>
            <a:fld id="{6C385236-B7BA-4938-9EA6-6DEC8CA653D7}" type="slidenum">
              <a:rPr lang="en-US" smtClean="0"/>
              <a:pPr/>
              <a:t>3</a:t>
            </a:fld>
            <a:endParaRPr lang="en-US"/>
          </a:p>
        </p:txBody>
      </p:sp>
    </p:spTree>
    <p:extLst>
      <p:ext uri="{BB962C8B-B14F-4D97-AF65-F5344CB8AC3E}">
        <p14:creationId xmlns:p14="http://schemas.microsoft.com/office/powerpoint/2010/main" val="20998502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7CA6F9-8506-F471-9A38-1B4BF3C8D9D7}"/>
              </a:ext>
            </a:extLst>
          </p:cNvPr>
          <p:cNvSpPr>
            <a:spLocks noGrp="1"/>
          </p:cNvSpPr>
          <p:nvPr>
            <p:ph type="body" sz="quarter" idx="18"/>
          </p:nvPr>
        </p:nvSpPr>
        <p:spPr/>
        <p:txBody>
          <a:bodyPr anchor="t" anchorCtr="0"/>
          <a:lstStyle/>
          <a:p>
            <a:pPr marL="0" indent="0">
              <a:buNone/>
            </a:pPr>
            <a:r>
              <a:rPr lang="en-US" sz="1600" spc="20" dirty="0" err="1">
                <a:latin typeface="+mj-lt"/>
              </a:rPr>
              <a:t>Allsidig</a:t>
            </a:r>
            <a:r>
              <a:rPr lang="en-US" sz="1600" spc="20" dirty="0">
                <a:latin typeface="+mj-lt"/>
              </a:rPr>
              <a:t> </a:t>
            </a:r>
            <a:r>
              <a:rPr lang="en-US" sz="1600" spc="20" dirty="0" err="1">
                <a:latin typeface="+mj-lt"/>
              </a:rPr>
              <a:t>og</a:t>
            </a:r>
            <a:r>
              <a:rPr lang="en-US" sz="1600" spc="20" dirty="0">
                <a:latin typeface="+mj-lt"/>
              </a:rPr>
              <a:t> </a:t>
            </a:r>
            <a:r>
              <a:rPr lang="en-US" sz="1600" spc="20" dirty="0" err="1">
                <a:latin typeface="+mj-lt"/>
              </a:rPr>
              <a:t>kompakt</a:t>
            </a:r>
            <a:r>
              <a:rPr lang="en-US" sz="1600" spc="20" dirty="0">
                <a:latin typeface="+mj-lt"/>
              </a:rPr>
              <a:t> </a:t>
            </a:r>
            <a:r>
              <a:rPr lang="en-US" sz="1600" spc="20" dirty="0" err="1">
                <a:latin typeface="+mj-lt"/>
              </a:rPr>
              <a:t>ytelse</a:t>
            </a:r>
            <a:endParaRPr lang="en-US" sz="1600" spc="20" dirty="0">
              <a:latin typeface="+mj-lt"/>
            </a:endParaRPr>
          </a:p>
          <a:p>
            <a:pPr marL="0" indent="0">
              <a:buNone/>
            </a:pPr>
            <a:endParaRPr lang="en-US" dirty="0"/>
          </a:p>
          <a:p>
            <a:pPr marL="0" indent="0">
              <a:buNone/>
            </a:pPr>
            <a:r>
              <a:rPr lang="nb-NO" dirty="0"/>
              <a:t>Nilfisk MC1C og MC2C fleksible og kompakte kaldtvannsvaskere med god ytelse for en rekke rengjøringsoppgaver.</a:t>
            </a:r>
          </a:p>
          <a:p>
            <a:pPr marL="0" indent="0">
              <a:buNone/>
            </a:pPr>
            <a:endParaRPr lang="nb-NO" dirty="0"/>
          </a:p>
          <a:p>
            <a:pPr marL="0" indent="0">
              <a:buNone/>
            </a:pPr>
            <a:r>
              <a:rPr lang="nb-NO" dirty="0"/>
              <a:t>Nilfisk MC1C og MC2C er Nilfisks minste kaldtvannsvaskere, men har mest utstyr og flest dysejusteringsmuligheter i hele sortimentet av kaldtvannsvaskere. </a:t>
            </a:r>
          </a:p>
          <a:p>
            <a:pPr marL="0" indent="0">
              <a:buNone/>
            </a:pPr>
            <a:endParaRPr lang="nb-NO" dirty="0"/>
          </a:p>
          <a:p>
            <a:pPr marL="0" indent="0">
              <a:buNone/>
            </a:pPr>
            <a:r>
              <a:rPr lang="nb-NO" dirty="0"/>
              <a:t>Begge maskinene er meget allsidige og kan tilpasses en lang rekke mindre daglige eller ukentlige rengjøringsoppgaver. </a:t>
            </a:r>
          </a:p>
          <a:p>
            <a:pPr marL="0" indent="0">
              <a:buNone/>
            </a:pPr>
            <a:endParaRPr lang="nb-NO" dirty="0"/>
          </a:p>
          <a:p>
            <a:pPr marL="0" indent="0">
              <a:buNone/>
            </a:pPr>
            <a:r>
              <a:rPr lang="nb-NO" dirty="0"/>
              <a:t>Kompakt utførelse med 4-i-1-dyse, slangetrommel og skumsprayer som er rask å klargjøre og enkel å oppbevare gjør dette til maskiner med høy ytelse. (kun for utvalgte maskiner)</a:t>
            </a:r>
          </a:p>
        </p:txBody>
      </p:sp>
      <p:sp>
        <p:nvSpPr>
          <p:cNvPr id="4" name="Footer Placeholder 3">
            <a:extLst>
              <a:ext uri="{FF2B5EF4-FFF2-40B4-BE49-F238E27FC236}">
                <a16:creationId xmlns:a16="http://schemas.microsoft.com/office/drawing/2014/main" id="{764C1A5E-2895-ABB9-ADFE-9D890B69D553}"/>
              </a:ext>
            </a:extLst>
          </p:cNvPr>
          <p:cNvSpPr>
            <a:spLocks noGrp="1"/>
          </p:cNvSpPr>
          <p:nvPr>
            <p:ph type="ftr" sz="quarter" idx="21"/>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95710077-D715-793B-3DB7-13FBFBF24D2D}"/>
              </a:ext>
            </a:extLst>
          </p:cNvPr>
          <p:cNvSpPr>
            <a:spLocks noGrp="1"/>
          </p:cNvSpPr>
          <p:nvPr>
            <p:ph type="sldNum" sz="quarter" idx="22"/>
          </p:nvPr>
        </p:nvSpPr>
        <p:spPr/>
        <p:txBody>
          <a:bodyPr/>
          <a:lstStyle/>
          <a:p>
            <a:fld id="{6C385236-B7BA-4938-9EA6-6DEC8CA653D7}" type="slidenum">
              <a:rPr lang="en-US" smtClean="0"/>
              <a:pPr/>
              <a:t>4</a:t>
            </a:fld>
            <a:endParaRPr lang="en-US"/>
          </a:p>
        </p:txBody>
      </p:sp>
      <p:sp>
        <p:nvSpPr>
          <p:cNvPr id="7" name="Text Placeholder 6">
            <a:extLst>
              <a:ext uri="{FF2B5EF4-FFF2-40B4-BE49-F238E27FC236}">
                <a16:creationId xmlns:a16="http://schemas.microsoft.com/office/drawing/2014/main" id="{D528186F-7770-1C54-1AD2-3F1CA2EC7ACF}"/>
              </a:ext>
            </a:extLst>
          </p:cNvPr>
          <p:cNvSpPr>
            <a:spLocks noGrp="1"/>
          </p:cNvSpPr>
          <p:nvPr>
            <p:ph type="body" sz="quarter" idx="14"/>
          </p:nvPr>
        </p:nvSpPr>
        <p:spPr/>
        <p:txBody>
          <a:bodyPr/>
          <a:lstStyle/>
          <a:p>
            <a:r>
              <a:rPr lang="en-US"/>
              <a:t>MC1C og MC2C</a:t>
            </a:r>
          </a:p>
        </p:txBody>
      </p:sp>
      <p:sp>
        <p:nvSpPr>
          <p:cNvPr id="6" name="Title 5">
            <a:extLst>
              <a:ext uri="{FF2B5EF4-FFF2-40B4-BE49-F238E27FC236}">
                <a16:creationId xmlns:a16="http://schemas.microsoft.com/office/drawing/2014/main" id="{EDD33E2C-023E-8049-101D-C9E30FAA8F5B}"/>
              </a:ext>
            </a:extLst>
          </p:cNvPr>
          <p:cNvSpPr>
            <a:spLocks noGrp="1"/>
          </p:cNvSpPr>
          <p:nvPr>
            <p:ph type="title"/>
          </p:nvPr>
        </p:nvSpPr>
        <p:spPr/>
        <p:txBody>
          <a:bodyPr/>
          <a:lstStyle/>
          <a:p>
            <a:r>
              <a:rPr lang="en-US"/>
              <a:t>Bakgrunn </a:t>
            </a:r>
          </a:p>
        </p:txBody>
      </p:sp>
      <p:pic>
        <p:nvPicPr>
          <p:cNvPr id="21" name="Picture Placeholder 20" descr="A couple of vacuums on wheels&#10;&#10;Description automatically generated">
            <a:extLst>
              <a:ext uri="{FF2B5EF4-FFF2-40B4-BE49-F238E27FC236}">
                <a16:creationId xmlns:a16="http://schemas.microsoft.com/office/drawing/2014/main" id="{AF8B3883-7D1C-F116-0940-4530EF400ABF}"/>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l="25613" t="-635" r="22485" b="3763"/>
          <a:stretch/>
        </p:blipFill>
        <p:spPr>
          <a:xfrm>
            <a:off x="6205538" y="0"/>
            <a:ext cx="5986461" cy="6284890"/>
          </a:xfrm>
          <a:solidFill>
            <a:schemeClr val="bg2">
              <a:lumMod val="20000"/>
              <a:lumOff val="80000"/>
            </a:schemeClr>
          </a:solidFill>
        </p:spPr>
      </p:pic>
    </p:spTree>
    <p:extLst>
      <p:ext uri="{BB962C8B-B14F-4D97-AF65-F5344CB8AC3E}">
        <p14:creationId xmlns:p14="http://schemas.microsoft.com/office/powerpoint/2010/main" val="460047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B116E9-3ED2-7DA7-D625-619858D9A892}"/>
              </a:ext>
            </a:extLst>
          </p:cNvPr>
          <p:cNvSpPr>
            <a:spLocks noGrp="1"/>
          </p:cNvSpPr>
          <p:nvPr>
            <p:ph type="ftr" sz="quarter" idx="19"/>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46EDB100-183E-B96C-EDD4-0EC6BD3E6703}"/>
              </a:ext>
            </a:extLst>
          </p:cNvPr>
          <p:cNvSpPr>
            <a:spLocks noGrp="1"/>
          </p:cNvSpPr>
          <p:nvPr>
            <p:ph type="sldNum" sz="quarter" idx="20"/>
          </p:nvPr>
        </p:nvSpPr>
        <p:spPr/>
        <p:txBody>
          <a:bodyPr/>
          <a:lstStyle/>
          <a:p>
            <a:fld id="{6C385236-B7BA-4938-9EA6-6DEC8CA653D7}" type="slidenum">
              <a:rPr lang="en-US" smtClean="0"/>
              <a:pPr/>
              <a:t>5</a:t>
            </a:fld>
            <a:endParaRPr lang="en-US"/>
          </a:p>
        </p:txBody>
      </p:sp>
      <p:sp>
        <p:nvSpPr>
          <p:cNvPr id="9" name="Text Placeholder 8">
            <a:extLst>
              <a:ext uri="{FF2B5EF4-FFF2-40B4-BE49-F238E27FC236}">
                <a16:creationId xmlns:a16="http://schemas.microsoft.com/office/drawing/2014/main" id="{1B0C200C-BD2A-935D-6788-51C7FF3E0C85}"/>
              </a:ext>
            </a:extLst>
          </p:cNvPr>
          <p:cNvSpPr>
            <a:spLocks noGrp="1"/>
          </p:cNvSpPr>
          <p:nvPr>
            <p:ph type="body" sz="quarter" idx="14"/>
          </p:nvPr>
        </p:nvSpPr>
        <p:spPr/>
        <p:txBody>
          <a:bodyPr/>
          <a:lstStyle/>
          <a:p>
            <a:r>
              <a:rPr lang="en-US"/>
              <a:t>Viktige salgsargumenter</a:t>
            </a:r>
          </a:p>
        </p:txBody>
      </p:sp>
      <p:sp>
        <p:nvSpPr>
          <p:cNvPr id="8" name="Title 7">
            <a:extLst>
              <a:ext uri="{FF2B5EF4-FFF2-40B4-BE49-F238E27FC236}">
                <a16:creationId xmlns:a16="http://schemas.microsoft.com/office/drawing/2014/main" id="{92DD5482-BCFF-8610-CBDA-B28D6EC0A635}"/>
              </a:ext>
            </a:extLst>
          </p:cNvPr>
          <p:cNvSpPr>
            <a:spLocks noGrp="1"/>
          </p:cNvSpPr>
          <p:nvPr>
            <p:ph type="title"/>
          </p:nvPr>
        </p:nvSpPr>
        <p:spPr/>
        <p:txBody>
          <a:bodyPr/>
          <a:lstStyle/>
          <a:p>
            <a:r>
              <a:rPr lang="en-US"/>
              <a:t>Produktfordeler ved MC1C </a:t>
            </a:r>
          </a:p>
        </p:txBody>
      </p:sp>
      <p:pic>
        <p:nvPicPr>
          <p:cNvPr id="13" name="Picture 12" descr="A black and blue machine with a black background&#10;&#10;Description automatically generated">
            <a:extLst>
              <a:ext uri="{FF2B5EF4-FFF2-40B4-BE49-F238E27FC236}">
                <a16:creationId xmlns:a16="http://schemas.microsoft.com/office/drawing/2014/main" id="{227F1A97-1DB8-78BE-28BA-5954DFC9520E}"/>
              </a:ext>
            </a:extLst>
          </p:cNvPr>
          <p:cNvPicPr>
            <a:picLocks noGrp="1" noRot="1" noChangeAspect="1" noMove="1" noResize="1" noEditPoints="1" noAdjustHandles="1" noChangeArrowheads="1" noChangeShapeType="1" noCrop="1"/>
          </p:cNvPicPr>
          <p:nvPr/>
        </p:nvPicPr>
        <p:blipFill>
          <a:blip r:embed="rId2"/>
          <a:stretch>
            <a:fillRect/>
          </a:stretch>
        </p:blipFill>
        <p:spPr>
          <a:xfrm>
            <a:off x="772129" y="993162"/>
            <a:ext cx="10641886" cy="5986060"/>
          </a:xfrm>
          <a:prstGeom prst="rect">
            <a:avLst/>
          </a:prstGeom>
        </p:spPr>
      </p:pic>
      <p:sp>
        <p:nvSpPr>
          <p:cNvPr id="19" name="TextBox 18">
            <a:extLst>
              <a:ext uri="{FF2B5EF4-FFF2-40B4-BE49-F238E27FC236}">
                <a16:creationId xmlns:a16="http://schemas.microsoft.com/office/drawing/2014/main" id="{DE8933E2-0318-DB82-9AAC-5A4443DDFA2C}"/>
              </a:ext>
            </a:extLst>
          </p:cNvPr>
          <p:cNvSpPr txBox="1"/>
          <p:nvPr/>
        </p:nvSpPr>
        <p:spPr>
          <a:xfrm>
            <a:off x="8887972" y="1852465"/>
            <a:ext cx="2799232" cy="666584"/>
          </a:xfrm>
          <a:prstGeom prst="rect">
            <a:avLst/>
          </a:prstGeom>
          <a:noFill/>
        </p:spPr>
        <p:txBody>
          <a:bodyPr wrap="square" lIns="0" tIns="0" rIns="0" bIns="72000" rtlCol="0" anchor="b" anchorCtr="0">
            <a:spAutoFit/>
          </a:bodyPr>
          <a:lstStyle/>
          <a:p>
            <a:pPr algn="r">
              <a:lnSpc>
                <a:spcPct val="120000"/>
              </a:lnSpc>
            </a:pPr>
            <a:r>
              <a:rPr lang="nb-NO" sz="1100">
                <a:latin typeface="+mj-lt"/>
              </a:rPr>
              <a:t>Ergo sprøytepistol </a:t>
            </a:r>
            <a:br>
              <a:rPr lang="nb-NO" sz="1100">
                <a:latin typeface="+mj-lt"/>
              </a:rPr>
            </a:br>
            <a:r>
              <a:rPr lang="nb-NO" sz="1100"/>
              <a:t>Ergonomisk tilbehørskonsept som gir enklere håndtering og mindre belastning </a:t>
            </a:r>
          </a:p>
        </p:txBody>
      </p:sp>
      <p:sp>
        <p:nvSpPr>
          <p:cNvPr id="20" name="TextBox 19">
            <a:extLst>
              <a:ext uri="{FF2B5EF4-FFF2-40B4-BE49-F238E27FC236}">
                <a16:creationId xmlns:a16="http://schemas.microsoft.com/office/drawing/2014/main" id="{2D28D166-F3E6-6716-3AFC-EB4B417F260C}"/>
              </a:ext>
            </a:extLst>
          </p:cNvPr>
          <p:cNvSpPr txBox="1"/>
          <p:nvPr/>
        </p:nvSpPr>
        <p:spPr>
          <a:xfrm>
            <a:off x="478619" y="2752192"/>
            <a:ext cx="2977503" cy="666584"/>
          </a:xfrm>
          <a:prstGeom prst="rect">
            <a:avLst/>
          </a:prstGeom>
          <a:noFill/>
        </p:spPr>
        <p:txBody>
          <a:bodyPr wrap="square" lIns="0" tIns="0" rIns="0" bIns="72000" rtlCol="0" anchor="b" anchorCtr="0">
            <a:spAutoFit/>
          </a:bodyPr>
          <a:lstStyle/>
          <a:p>
            <a:pPr algn="l">
              <a:lnSpc>
                <a:spcPct val="120000"/>
              </a:lnSpc>
            </a:pPr>
            <a:r>
              <a:rPr lang="nb-NO" sz="1100">
                <a:latin typeface="+mj-lt"/>
              </a:rPr>
              <a:t>Slangetrommel</a:t>
            </a:r>
            <a:br>
              <a:rPr lang="nb-NO" sz="1100">
                <a:latin typeface="+mj-lt"/>
              </a:rPr>
            </a:br>
            <a:r>
              <a:rPr lang="nb-NO" sz="1100"/>
              <a:t>Styrt slangetrommel for enkel opprulling med </a:t>
            </a:r>
            <a:br>
              <a:rPr lang="nb-NO" sz="1100"/>
            </a:br>
            <a:r>
              <a:rPr lang="nb-NO" sz="1100"/>
              <a:t>én hånd og beskyttet oppbevaring av slange </a:t>
            </a:r>
          </a:p>
        </p:txBody>
      </p:sp>
      <p:sp>
        <p:nvSpPr>
          <p:cNvPr id="21" name="TextBox 20">
            <a:extLst>
              <a:ext uri="{FF2B5EF4-FFF2-40B4-BE49-F238E27FC236}">
                <a16:creationId xmlns:a16="http://schemas.microsoft.com/office/drawing/2014/main" id="{9F397C9D-DBD1-CAB9-38F4-C28B2D7D0750}"/>
              </a:ext>
            </a:extLst>
          </p:cNvPr>
          <p:cNvSpPr txBox="1"/>
          <p:nvPr/>
        </p:nvSpPr>
        <p:spPr>
          <a:xfrm>
            <a:off x="478618" y="2055598"/>
            <a:ext cx="2825413" cy="463451"/>
          </a:xfrm>
          <a:prstGeom prst="rect">
            <a:avLst/>
          </a:prstGeom>
          <a:noFill/>
        </p:spPr>
        <p:txBody>
          <a:bodyPr wrap="square" lIns="0" tIns="0" rIns="0" bIns="72000" rtlCol="0" anchor="b" anchorCtr="0">
            <a:spAutoFit/>
          </a:bodyPr>
          <a:lstStyle/>
          <a:p>
            <a:pPr algn="l">
              <a:lnSpc>
                <a:spcPct val="120000"/>
              </a:lnSpc>
            </a:pPr>
            <a:r>
              <a:rPr lang="en-GB" sz="1100" b="0" i="0" u="none" strike="noStrike">
                <a:effectLst/>
                <a:latin typeface="+mj-lt"/>
              </a:rPr>
              <a:t>Teleskophåndtak </a:t>
            </a:r>
            <a:br>
              <a:rPr lang="en-GB" sz="1100" b="0" i="0" u="none" strike="noStrike">
                <a:effectLst/>
                <a:latin typeface="+mj-lt"/>
              </a:rPr>
            </a:br>
            <a:r>
              <a:rPr lang="en-GB" sz="1100" b="0" i="0" u="none" strike="noStrike">
                <a:effectLst/>
              </a:rPr>
              <a:t>Enkel transport og oppbevaring </a:t>
            </a:r>
          </a:p>
        </p:txBody>
      </p:sp>
      <p:sp>
        <p:nvSpPr>
          <p:cNvPr id="22" name="TextBox 21">
            <a:extLst>
              <a:ext uri="{FF2B5EF4-FFF2-40B4-BE49-F238E27FC236}">
                <a16:creationId xmlns:a16="http://schemas.microsoft.com/office/drawing/2014/main" id="{947466D7-96A8-858A-479C-869BB60AE383}"/>
              </a:ext>
            </a:extLst>
          </p:cNvPr>
          <p:cNvSpPr txBox="1"/>
          <p:nvPr/>
        </p:nvSpPr>
        <p:spPr>
          <a:xfrm>
            <a:off x="8137780" y="4081935"/>
            <a:ext cx="3549423" cy="463451"/>
          </a:xfrm>
          <a:prstGeom prst="rect">
            <a:avLst/>
          </a:prstGeom>
          <a:noFill/>
        </p:spPr>
        <p:txBody>
          <a:bodyPr wrap="square" lIns="0" tIns="0" rIns="0" bIns="72000" rtlCol="0" anchor="b" anchorCtr="0">
            <a:spAutoFit/>
          </a:bodyPr>
          <a:lstStyle/>
          <a:p>
            <a:pPr algn="r">
              <a:lnSpc>
                <a:spcPct val="120000"/>
              </a:lnSpc>
            </a:pPr>
            <a:r>
              <a:rPr lang="nb-NO" sz="1100">
                <a:latin typeface="+mj-lt"/>
              </a:rPr>
              <a:t>4-i-1-dyse </a:t>
            </a:r>
            <a:r>
              <a:rPr lang="nb-NO" sz="1100"/>
              <a:t>gir enkelt bytte av dyse – alltid riktig dyse for nærmest alle rengjøringsoppgaver og bruksområder </a:t>
            </a:r>
          </a:p>
        </p:txBody>
      </p:sp>
      <p:sp>
        <p:nvSpPr>
          <p:cNvPr id="23" name="TextBox 22">
            <a:extLst>
              <a:ext uri="{FF2B5EF4-FFF2-40B4-BE49-F238E27FC236}">
                <a16:creationId xmlns:a16="http://schemas.microsoft.com/office/drawing/2014/main" id="{4E8C2262-24AD-A663-8D56-33D89D8E1847}"/>
              </a:ext>
            </a:extLst>
          </p:cNvPr>
          <p:cNvSpPr txBox="1"/>
          <p:nvPr/>
        </p:nvSpPr>
        <p:spPr>
          <a:xfrm>
            <a:off x="9233768" y="2955325"/>
            <a:ext cx="2453435" cy="463451"/>
          </a:xfrm>
          <a:prstGeom prst="rect">
            <a:avLst/>
          </a:prstGeom>
          <a:noFill/>
        </p:spPr>
        <p:txBody>
          <a:bodyPr wrap="square" lIns="0" tIns="0" rIns="0" bIns="72000" rtlCol="0" anchor="b" anchorCtr="0">
            <a:spAutoFit/>
          </a:bodyPr>
          <a:lstStyle/>
          <a:p>
            <a:pPr algn="r">
              <a:lnSpc>
                <a:spcPct val="120000"/>
              </a:lnSpc>
            </a:pPr>
            <a:r>
              <a:rPr lang="nb-NO" sz="1100">
                <a:latin typeface="+mj-lt"/>
              </a:rPr>
              <a:t>Stålarmert slange </a:t>
            </a:r>
            <a:br>
              <a:rPr lang="nb-NO" sz="1100">
                <a:latin typeface="+mj-lt"/>
              </a:rPr>
            </a:br>
            <a:r>
              <a:rPr lang="nb-NO" sz="1100"/>
              <a:t>10 meter slitesterk og fleksibel slange </a:t>
            </a:r>
          </a:p>
        </p:txBody>
      </p:sp>
      <p:sp>
        <p:nvSpPr>
          <p:cNvPr id="24" name="TextBox 23">
            <a:extLst>
              <a:ext uri="{FF2B5EF4-FFF2-40B4-BE49-F238E27FC236}">
                <a16:creationId xmlns:a16="http://schemas.microsoft.com/office/drawing/2014/main" id="{CEC82846-FA63-9EB6-7F25-AE9BDC290124}"/>
              </a:ext>
            </a:extLst>
          </p:cNvPr>
          <p:cNvSpPr txBox="1"/>
          <p:nvPr/>
        </p:nvSpPr>
        <p:spPr>
          <a:xfrm>
            <a:off x="478619" y="5294740"/>
            <a:ext cx="2825412" cy="463451"/>
          </a:xfrm>
          <a:prstGeom prst="rect">
            <a:avLst/>
          </a:prstGeom>
          <a:noFill/>
        </p:spPr>
        <p:txBody>
          <a:bodyPr wrap="square" lIns="0" tIns="0" rIns="0" bIns="72000" rtlCol="0" anchor="b" anchorCtr="0">
            <a:spAutoFit/>
          </a:bodyPr>
          <a:lstStyle/>
          <a:p>
            <a:pPr algn="l">
              <a:lnSpc>
                <a:spcPct val="120000"/>
              </a:lnSpc>
            </a:pPr>
            <a:r>
              <a:rPr lang="nb-NO" sz="1100">
                <a:latin typeface="+mj-lt"/>
              </a:rPr>
              <a:t>Gardena-kobling</a:t>
            </a:r>
          </a:p>
          <a:p>
            <a:pPr algn="l">
              <a:lnSpc>
                <a:spcPct val="120000"/>
              </a:lnSpc>
            </a:pPr>
            <a:r>
              <a:rPr lang="nb-NO" sz="1100"/>
              <a:t>Enkel å klargjøre og stue vekk</a:t>
            </a:r>
          </a:p>
        </p:txBody>
      </p:sp>
      <p:sp>
        <p:nvSpPr>
          <p:cNvPr id="25" name="TextBox 24">
            <a:extLst>
              <a:ext uri="{FF2B5EF4-FFF2-40B4-BE49-F238E27FC236}">
                <a16:creationId xmlns:a16="http://schemas.microsoft.com/office/drawing/2014/main" id="{4743C182-5EC6-0D9D-70EE-B99A668E562D}"/>
              </a:ext>
            </a:extLst>
          </p:cNvPr>
          <p:cNvSpPr txBox="1"/>
          <p:nvPr/>
        </p:nvSpPr>
        <p:spPr>
          <a:xfrm>
            <a:off x="478619" y="3878802"/>
            <a:ext cx="3767918" cy="666584"/>
          </a:xfrm>
          <a:prstGeom prst="rect">
            <a:avLst/>
          </a:prstGeom>
          <a:noFill/>
        </p:spPr>
        <p:txBody>
          <a:bodyPr wrap="square" lIns="0" tIns="0" rIns="0" bIns="72000" rtlCol="0" anchor="b" anchorCtr="0">
            <a:spAutoFit/>
          </a:bodyPr>
          <a:lstStyle/>
          <a:p>
            <a:pPr algn="l">
              <a:lnSpc>
                <a:spcPct val="120000"/>
              </a:lnSpc>
            </a:pPr>
            <a:r>
              <a:rPr lang="nb-NO" sz="1100">
                <a:latin typeface="+mj-lt"/>
              </a:rPr>
              <a:t>Dreibar kabelkrok</a:t>
            </a:r>
          </a:p>
          <a:p>
            <a:pPr algn="l">
              <a:lnSpc>
                <a:spcPct val="120000"/>
              </a:lnSpc>
            </a:pPr>
            <a:r>
              <a:rPr lang="nb-NO" sz="1100"/>
              <a:t>Rask og enkel håndtering av strømkabler (twist-off-konsept) for rask klargjøring og oppbevaring</a:t>
            </a:r>
          </a:p>
        </p:txBody>
      </p:sp>
      <p:sp>
        <p:nvSpPr>
          <p:cNvPr id="26" name="TextBox 25">
            <a:extLst>
              <a:ext uri="{FF2B5EF4-FFF2-40B4-BE49-F238E27FC236}">
                <a16:creationId xmlns:a16="http://schemas.microsoft.com/office/drawing/2014/main" id="{522C62C3-4B14-7B59-75BF-35670D48BE51}"/>
              </a:ext>
            </a:extLst>
          </p:cNvPr>
          <p:cNvSpPr txBox="1"/>
          <p:nvPr/>
        </p:nvSpPr>
        <p:spPr>
          <a:xfrm>
            <a:off x="8694578" y="5091607"/>
            <a:ext cx="2992626" cy="666584"/>
          </a:xfrm>
          <a:prstGeom prst="rect">
            <a:avLst/>
          </a:prstGeom>
          <a:noFill/>
        </p:spPr>
        <p:txBody>
          <a:bodyPr wrap="square" lIns="0" tIns="0" rIns="0" bIns="72000" rtlCol="0" anchor="b" anchorCtr="0">
            <a:spAutoFit/>
          </a:bodyPr>
          <a:lstStyle/>
          <a:p>
            <a:pPr algn="r">
              <a:lnSpc>
                <a:spcPct val="120000"/>
              </a:lnSpc>
            </a:pPr>
            <a:r>
              <a:rPr lang="nb-NO" sz="1100">
                <a:latin typeface="+mj-lt"/>
              </a:rPr>
              <a:t>Automatisk start og stopp </a:t>
            </a:r>
          </a:p>
          <a:p>
            <a:pPr algn="r">
              <a:lnSpc>
                <a:spcPct val="120000"/>
              </a:lnSpc>
            </a:pPr>
            <a:r>
              <a:rPr lang="nb-NO" sz="1100"/>
              <a:t>Motoren stopper når utløseren slippes. Ingen støy ved pauser i arbeidet. Sparer energi</a:t>
            </a:r>
          </a:p>
        </p:txBody>
      </p:sp>
      <p:cxnSp>
        <p:nvCxnSpPr>
          <p:cNvPr id="27" name="Straight Arrow Connector 26">
            <a:extLst>
              <a:ext uri="{FF2B5EF4-FFF2-40B4-BE49-F238E27FC236}">
                <a16:creationId xmlns:a16="http://schemas.microsoft.com/office/drawing/2014/main" id="{0D150EB5-C36C-3670-C259-56B57628CBA4}"/>
              </a:ext>
            </a:extLst>
          </p:cNvPr>
          <p:cNvCxnSpPr>
            <a:cxnSpLocks/>
          </p:cNvCxnSpPr>
          <p:nvPr/>
        </p:nvCxnSpPr>
        <p:spPr>
          <a:xfrm>
            <a:off x="478619" y="2519049"/>
            <a:ext cx="56173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Arrow Connector 38">
            <a:extLst>
              <a:ext uri="{FF2B5EF4-FFF2-40B4-BE49-F238E27FC236}">
                <a16:creationId xmlns:a16="http://schemas.microsoft.com/office/drawing/2014/main" id="{B32C0A34-D22A-034E-059E-A4820958619A}"/>
              </a:ext>
            </a:extLst>
          </p:cNvPr>
          <p:cNvCxnSpPr>
            <a:cxnSpLocks/>
          </p:cNvCxnSpPr>
          <p:nvPr/>
        </p:nvCxnSpPr>
        <p:spPr>
          <a:xfrm flipV="1">
            <a:off x="475521" y="4376108"/>
            <a:ext cx="4803615" cy="169278"/>
          </a:xfrm>
          <a:prstGeom prst="bentConnector3">
            <a:avLst>
              <a:gd name="adj1" fmla="val 8832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Arrow Connector 88">
            <a:extLst>
              <a:ext uri="{FF2B5EF4-FFF2-40B4-BE49-F238E27FC236}">
                <a16:creationId xmlns:a16="http://schemas.microsoft.com/office/drawing/2014/main" id="{6B5C0D09-B626-93A4-6E26-B5DE54627371}"/>
              </a:ext>
            </a:extLst>
          </p:cNvPr>
          <p:cNvCxnSpPr>
            <a:cxnSpLocks/>
          </p:cNvCxnSpPr>
          <p:nvPr/>
        </p:nvCxnSpPr>
        <p:spPr>
          <a:xfrm flipH="1">
            <a:off x="5803392" y="3418776"/>
            <a:ext cx="5904133"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06D935-B42D-9B87-5543-66AC89EF42CD}"/>
              </a:ext>
            </a:extLst>
          </p:cNvPr>
          <p:cNvCxnSpPr>
            <a:cxnSpLocks/>
          </p:cNvCxnSpPr>
          <p:nvPr/>
        </p:nvCxnSpPr>
        <p:spPr>
          <a:xfrm>
            <a:off x="478619" y="3418776"/>
            <a:ext cx="5154085"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88">
            <a:extLst>
              <a:ext uri="{FF2B5EF4-FFF2-40B4-BE49-F238E27FC236}">
                <a16:creationId xmlns:a16="http://schemas.microsoft.com/office/drawing/2014/main" id="{2DF0A531-467A-565C-EE51-C58F032FAAFC}"/>
              </a:ext>
            </a:extLst>
          </p:cNvPr>
          <p:cNvCxnSpPr>
            <a:cxnSpLocks/>
          </p:cNvCxnSpPr>
          <p:nvPr/>
        </p:nvCxnSpPr>
        <p:spPr>
          <a:xfrm rot="10800000" flipV="1">
            <a:off x="6162675" y="4545384"/>
            <a:ext cx="5524538" cy="837900"/>
          </a:xfrm>
          <a:prstGeom prst="bentConnector3">
            <a:avLst>
              <a:gd name="adj1" fmla="val 7586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38">
            <a:extLst>
              <a:ext uri="{FF2B5EF4-FFF2-40B4-BE49-F238E27FC236}">
                <a16:creationId xmlns:a16="http://schemas.microsoft.com/office/drawing/2014/main" id="{E66DE1B5-E67A-5AEF-EC9B-BDA63E5DF45A}"/>
              </a:ext>
            </a:extLst>
          </p:cNvPr>
          <p:cNvCxnSpPr>
            <a:cxnSpLocks/>
          </p:cNvCxnSpPr>
          <p:nvPr/>
        </p:nvCxnSpPr>
        <p:spPr>
          <a:xfrm flipV="1">
            <a:off x="475521" y="5383284"/>
            <a:ext cx="5119658" cy="374907"/>
          </a:xfrm>
          <a:prstGeom prst="bentConnector3">
            <a:avLst>
              <a:gd name="adj1" fmla="val 8310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88">
            <a:extLst>
              <a:ext uri="{FF2B5EF4-FFF2-40B4-BE49-F238E27FC236}">
                <a16:creationId xmlns:a16="http://schemas.microsoft.com/office/drawing/2014/main" id="{43CD60BD-8FC8-2ECD-FD41-11AD6BAE3979}"/>
              </a:ext>
            </a:extLst>
          </p:cNvPr>
          <p:cNvCxnSpPr>
            <a:cxnSpLocks/>
          </p:cNvCxnSpPr>
          <p:nvPr/>
        </p:nvCxnSpPr>
        <p:spPr>
          <a:xfrm flipH="1">
            <a:off x="5474208" y="5758191"/>
            <a:ext cx="6233317"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 name="Straight Arrow Connector 88">
            <a:extLst>
              <a:ext uri="{FF2B5EF4-FFF2-40B4-BE49-F238E27FC236}">
                <a16:creationId xmlns:a16="http://schemas.microsoft.com/office/drawing/2014/main" id="{4D2BA372-BFC2-C7E7-5E87-CC7F987B9CAF}"/>
              </a:ext>
            </a:extLst>
          </p:cNvPr>
          <p:cNvCxnSpPr>
            <a:cxnSpLocks/>
          </p:cNvCxnSpPr>
          <p:nvPr/>
        </p:nvCxnSpPr>
        <p:spPr>
          <a:xfrm flipH="1">
            <a:off x="6946900" y="2519049"/>
            <a:ext cx="4760625"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6674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ack and blue machine with wheels&#10;&#10;Description automatically generated">
            <a:extLst>
              <a:ext uri="{FF2B5EF4-FFF2-40B4-BE49-F238E27FC236}">
                <a16:creationId xmlns:a16="http://schemas.microsoft.com/office/drawing/2014/main" id="{AA8E6B30-A940-4A98-0C23-EB668CA1D610}"/>
              </a:ext>
            </a:extLst>
          </p:cNvPr>
          <p:cNvPicPr>
            <a:picLocks noGrp="1" noRot="1" noChangeAspect="1" noMove="1" noResize="1" noEditPoints="1" noAdjustHandles="1" noChangeArrowheads="1" noChangeShapeType="1" noCrop="1"/>
          </p:cNvPicPr>
          <p:nvPr/>
        </p:nvPicPr>
        <p:blipFill>
          <a:blip r:embed="rId3"/>
          <a:stretch>
            <a:fillRect/>
          </a:stretch>
        </p:blipFill>
        <p:spPr>
          <a:xfrm>
            <a:off x="342943" y="460255"/>
            <a:ext cx="10942864" cy="6155360"/>
          </a:xfrm>
          <a:prstGeom prst="rect">
            <a:avLst/>
          </a:prstGeom>
        </p:spPr>
      </p:pic>
      <p:sp>
        <p:nvSpPr>
          <p:cNvPr id="4" name="Footer Placeholder 3">
            <a:extLst>
              <a:ext uri="{FF2B5EF4-FFF2-40B4-BE49-F238E27FC236}">
                <a16:creationId xmlns:a16="http://schemas.microsoft.com/office/drawing/2014/main" id="{8FB116E9-3ED2-7DA7-D625-619858D9A892}"/>
              </a:ext>
            </a:extLst>
          </p:cNvPr>
          <p:cNvSpPr>
            <a:spLocks noGrp="1"/>
          </p:cNvSpPr>
          <p:nvPr>
            <p:ph type="ftr" sz="quarter" idx="19"/>
          </p:nvPr>
        </p:nvSpPr>
        <p:spPr/>
        <p:txBody>
          <a:bodyPr/>
          <a:lstStyle/>
          <a:p>
            <a:pPr algn="l"/>
            <a:r>
              <a:rPr lang="en-US"/>
              <a:t>KONFIDENSIELT</a:t>
            </a:r>
            <a:endParaRPr lang="en-US" dirty="0"/>
          </a:p>
        </p:txBody>
      </p:sp>
      <p:sp>
        <p:nvSpPr>
          <p:cNvPr id="5" name="Slide Number Placeholder 4">
            <a:extLst>
              <a:ext uri="{FF2B5EF4-FFF2-40B4-BE49-F238E27FC236}">
                <a16:creationId xmlns:a16="http://schemas.microsoft.com/office/drawing/2014/main" id="{46EDB100-183E-B96C-EDD4-0EC6BD3E6703}"/>
              </a:ext>
            </a:extLst>
          </p:cNvPr>
          <p:cNvSpPr>
            <a:spLocks noGrp="1"/>
          </p:cNvSpPr>
          <p:nvPr>
            <p:ph type="sldNum" sz="quarter" idx="20"/>
          </p:nvPr>
        </p:nvSpPr>
        <p:spPr/>
        <p:txBody>
          <a:bodyPr/>
          <a:lstStyle/>
          <a:p>
            <a:fld id="{6C385236-B7BA-4938-9EA6-6DEC8CA653D7}" type="slidenum">
              <a:rPr lang="en-US" smtClean="0"/>
              <a:pPr/>
              <a:t>6</a:t>
            </a:fld>
            <a:endParaRPr lang="en-US"/>
          </a:p>
        </p:txBody>
      </p:sp>
      <p:sp>
        <p:nvSpPr>
          <p:cNvPr id="9" name="Text Placeholder 8">
            <a:extLst>
              <a:ext uri="{FF2B5EF4-FFF2-40B4-BE49-F238E27FC236}">
                <a16:creationId xmlns:a16="http://schemas.microsoft.com/office/drawing/2014/main" id="{1B0C200C-BD2A-935D-6788-51C7FF3E0C85}"/>
              </a:ext>
            </a:extLst>
          </p:cNvPr>
          <p:cNvSpPr>
            <a:spLocks noGrp="1"/>
          </p:cNvSpPr>
          <p:nvPr>
            <p:ph type="body" sz="quarter" idx="14"/>
          </p:nvPr>
        </p:nvSpPr>
        <p:spPr/>
        <p:txBody>
          <a:bodyPr/>
          <a:lstStyle/>
          <a:p>
            <a:r>
              <a:rPr lang="en-GB"/>
              <a:t>Viktige salgsargumenter</a:t>
            </a:r>
          </a:p>
        </p:txBody>
      </p:sp>
      <p:sp>
        <p:nvSpPr>
          <p:cNvPr id="8" name="Title 7">
            <a:extLst>
              <a:ext uri="{FF2B5EF4-FFF2-40B4-BE49-F238E27FC236}">
                <a16:creationId xmlns:a16="http://schemas.microsoft.com/office/drawing/2014/main" id="{92DD5482-BCFF-8610-CBDA-B28D6EC0A635}"/>
              </a:ext>
            </a:extLst>
          </p:cNvPr>
          <p:cNvSpPr>
            <a:spLocks noGrp="1"/>
          </p:cNvSpPr>
          <p:nvPr>
            <p:ph type="title"/>
          </p:nvPr>
        </p:nvSpPr>
        <p:spPr/>
        <p:txBody>
          <a:bodyPr/>
          <a:lstStyle/>
          <a:p>
            <a:r>
              <a:rPr lang="en-US"/>
              <a:t>Produktfordeler med MC2C </a:t>
            </a:r>
          </a:p>
        </p:txBody>
      </p:sp>
      <p:sp>
        <p:nvSpPr>
          <p:cNvPr id="2" name="TextBox 1">
            <a:extLst>
              <a:ext uri="{FF2B5EF4-FFF2-40B4-BE49-F238E27FC236}">
                <a16:creationId xmlns:a16="http://schemas.microsoft.com/office/drawing/2014/main" id="{2DD303F8-61E9-B8DD-91B4-C508BC4EFF20}"/>
              </a:ext>
            </a:extLst>
          </p:cNvPr>
          <p:cNvSpPr txBox="1"/>
          <p:nvPr/>
        </p:nvSpPr>
        <p:spPr>
          <a:xfrm>
            <a:off x="9183155" y="1064413"/>
            <a:ext cx="2524370" cy="666584"/>
          </a:xfrm>
          <a:prstGeom prst="rect">
            <a:avLst/>
          </a:prstGeom>
          <a:noFill/>
        </p:spPr>
        <p:txBody>
          <a:bodyPr wrap="square" lIns="0" tIns="0" rIns="0" bIns="72000" rtlCol="0" anchor="b" anchorCtr="0">
            <a:spAutoFit/>
          </a:bodyPr>
          <a:lstStyle/>
          <a:p>
            <a:pPr algn="r">
              <a:lnSpc>
                <a:spcPct val="120000"/>
              </a:lnSpc>
            </a:pPr>
            <a:r>
              <a:rPr lang="nb-NO" sz="1100">
                <a:latin typeface="+mj-lt"/>
              </a:rPr>
              <a:t>Ergo sprøytepistol </a:t>
            </a:r>
            <a:br>
              <a:rPr lang="nb-NO" sz="1100">
                <a:latin typeface="+mj-lt"/>
              </a:rPr>
            </a:br>
            <a:r>
              <a:rPr lang="nb-NO" sz="1100"/>
              <a:t>Ergonomisk tilbehørskonsept som gir enklere håndtering og mindre belastning </a:t>
            </a:r>
          </a:p>
        </p:txBody>
      </p:sp>
      <p:sp>
        <p:nvSpPr>
          <p:cNvPr id="3" name="TextBox 2">
            <a:extLst>
              <a:ext uri="{FF2B5EF4-FFF2-40B4-BE49-F238E27FC236}">
                <a16:creationId xmlns:a16="http://schemas.microsoft.com/office/drawing/2014/main" id="{75D126EF-68AE-FFE6-7C58-7BCFECCD1A5B}"/>
              </a:ext>
            </a:extLst>
          </p:cNvPr>
          <p:cNvSpPr txBox="1"/>
          <p:nvPr/>
        </p:nvSpPr>
        <p:spPr>
          <a:xfrm>
            <a:off x="9183155" y="4966517"/>
            <a:ext cx="2524371" cy="869716"/>
          </a:xfrm>
          <a:prstGeom prst="rect">
            <a:avLst/>
          </a:prstGeom>
          <a:noFill/>
        </p:spPr>
        <p:txBody>
          <a:bodyPr wrap="square" lIns="0" tIns="0" rIns="0" bIns="72000" rtlCol="0" anchor="b" anchorCtr="0">
            <a:spAutoFit/>
          </a:bodyPr>
          <a:lstStyle/>
          <a:p>
            <a:pPr algn="r">
              <a:lnSpc>
                <a:spcPct val="120000"/>
              </a:lnSpc>
            </a:pPr>
            <a:r>
              <a:rPr lang="nb-NO" sz="1100">
                <a:latin typeface="+mj-lt"/>
              </a:rPr>
              <a:t>4-i-1-dyse </a:t>
            </a:r>
            <a:r>
              <a:rPr lang="nb-NO" sz="1100"/>
              <a:t>gir enkelt bytte av dyse – alltid riktig dyse for nærmest alle rengjøringsoppgaver og bruksområder </a:t>
            </a:r>
          </a:p>
          <a:p>
            <a:pPr algn="r">
              <a:lnSpc>
                <a:spcPct val="120000"/>
              </a:lnSpc>
            </a:pPr>
            <a:r>
              <a:rPr lang="nb-NO" sz="1100">
                <a:solidFill>
                  <a:schemeClr val="tx2"/>
                </a:solidFill>
                <a:latin typeface="Roboto Light italic" panose="02000000000000000000" pitchFamily="2" charset="0"/>
                <a:ea typeface="Roboto Light italic" panose="02000000000000000000" pitchFamily="2" charset="0"/>
              </a:rPr>
              <a:t>*bare på utvalgte maskiner </a:t>
            </a:r>
          </a:p>
        </p:txBody>
      </p:sp>
      <p:sp>
        <p:nvSpPr>
          <p:cNvPr id="6" name="TextBox 5">
            <a:extLst>
              <a:ext uri="{FF2B5EF4-FFF2-40B4-BE49-F238E27FC236}">
                <a16:creationId xmlns:a16="http://schemas.microsoft.com/office/drawing/2014/main" id="{D79EFB1D-2B81-FEBF-00A6-566A6BCF5ED7}"/>
              </a:ext>
            </a:extLst>
          </p:cNvPr>
          <p:cNvSpPr txBox="1"/>
          <p:nvPr/>
        </p:nvSpPr>
        <p:spPr>
          <a:xfrm>
            <a:off x="478619" y="1591559"/>
            <a:ext cx="2856639" cy="869716"/>
          </a:xfrm>
          <a:prstGeom prst="rect">
            <a:avLst/>
          </a:prstGeom>
          <a:noFill/>
        </p:spPr>
        <p:txBody>
          <a:bodyPr wrap="square" lIns="0" tIns="0" rIns="0" bIns="72000" rtlCol="0" anchor="b" anchorCtr="0">
            <a:spAutoFit/>
          </a:bodyPr>
          <a:lstStyle/>
          <a:p>
            <a:pPr algn="l">
              <a:lnSpc>
                <a:spcPct val="120000"/>
              </a:lnSpc>
            </a:pPr>
            <a:r>
              <a:rPr lang="nb-NO" sz="1100" b="0" i="0" u="none" strike="noStrike">
                <a:effectLst/>
                <a:latin typeface="+mj-lt"/>
              </a:rPr>
              <a:t>Slangetrommel</a:t>
            </a:r>
            <a:br>
              <a:rPr lang="nb-NO" sz="1100" b="0" i="0" u="none" strike="noStrike">
                <a:effectLst/>
                <a:latin typeface="+mj-lt"/>
              </a:rPr>
            </a:br>
            <a:r>
              <a:rPr lang="nb-NO" sz="1100" b="0" i="0" u="none" strike="noStrike">
                <a:effectLst/>
              </a:rPr>
              <a:t>Styrt slangetrommel for enkel opprulling med én hånd og beskyttet oppbevaring av slange </a:t>
            </a:r>
          </a:p>
          <a:p>
            <a:pPr>
              <a:lnSpc>
                <a:spcPct val="120000"/>
              </a:lnSpc>
            </a:pPr>
            <a:r>
              <a:rPr lang="nb-NO" sz="1100">
                <a:solidFill>
                  <a:schemeClr val="tx2"/>
                </a:solidFill>
                <a:latin typeface="Roboto Light italic" panose="02000000000000000000" pitchFamily="2" charset="0"/>
                <a:ea typeface="Roboto Light italic" panose="02000000000000000000" pitchFamily="2" charset="0"/>
              </a:rPr>
              <a:t>*bare på utvalgte maskiner </a:t>
            </a:r>
          </a:p>
        </p:txBody>
      </p:sp>
      <p:sp>
        <p:nvSpPr>
          <p:cNvPr id="7" name="TextBox 6">
            <a:extLst>
              <a:ext uri="{FF2B5EF4-FFF2-40B4-BE49-F238E27FC236}">
                <a16:creationId xmlns:a16="http://schemas.microsoft.com/office/drawing/2014/main" id="{A581E9FC-3FDE-DF93-7301-56D1B1449149}"/>
              </a:ext>
            </a:extLst>
          </p:cNvPr>
          <p:cNvSpPr txBox="1"/>
          <p:nvPr/>
        </p:nvSpPr>
        <p:spPr>
          <a:xfrm>
            <a:off x="478619" y="4478260"/>
            <a:ext cx="2087655" cy="463451"/>
          </a:xfrm>
          <a:prstGeom prst="rect">
            <a:avLst/>
          </a:prstGeom>
          <a:noFill/>
        </p:spPr>
        <p:txBody>
          <a:bodyPr wrap="square" lIns="0" tIns="0" rIns="0" bIns="72000" rtlCol="0" anchor="b" anchorCtr="0">
            <a:spAutoFit/>
          </a:bodyPr>
          <a:lstStyle/>
          <a:p>
            <a:pPr algn="l">
              <a:lnSpc>
                <a:spcPct val="120000"/>
              </a:lnSpc>
            </a:pPr>
            <a:r>
              <a:rPr lang="nb-NO" sz="1100">
                <a:latin typeface="+mj-lt"/>
              </a:rPr>
              <a:t>Gardena-kobling</a:t>
            </a:r>
          </a:p>
          <a:p>
            <a:pPr algn="l">
              <a:lnSpc>
                <a:spcPct val="120000"/>
              </a:lnSpc>
            </a:pPr>
            <a:r>
              <a:rPr lang="nb-NO" sz="1100"/>
              <a:t>Enkel å klargjøre og stue vekk</a:t>
            </a:r>
          </a:p>
        </p:txBody>
      </p:sp>
      <p:sp>
        <p:nvSpPr>
          <p:cNvPr id="10" name="TextBox 9">
            <a:extLst>
              <a:ext uri="{FF2B5EF4-FFF2-40B4-BE49-F238E27FC236}">
                <a16:creationId xmlns:a16="http://schemas.microsoft.com/office/drawing/2014/main" id="{C340D99B-E0C7-EEE2-3AEB-DBE0BC9C2914}"/>
              </a:ext>
            </a:extLst>
          </p:cNvPr>
          <p:cNvSpPr txBox="1"/>
          <p:nvPr/>
        </p:nvSpPr>
        <p:spPr>
          <a:xfrm>
            <a:off x="478619" y="2689214"/>
            <a:ext cx="3798913" cy="666584"/>
          </a:xfrm>
          <a:prstGeom prst="rect">
            <a:avLst/>
          </a:prstGeom>
          <a:noFill/>
        </p:spPr>
        <p:txBody>
          <a:bodyPr wrap="square" lIns="0" tIns="0" rIns="0" bIns="72000" rtlCol="0" anchor="b" anchorCtr="0">
            <a:spAutoFit/>
          </a:bodyPr>
          <a:lstStyle/>
          <a:p>
            <a:pPr algn="l">
              <a:lnSpc>
                <a:spcPct val="120000"/>
              </a:lnSpc>
            </a:pPr>
            <a:r>
              <a:rPr lang="nb-NO" sz="1100">
                <a:latin typeface="+mj-lt"/>
              </a:rPr>
              <a:t>Dreibar kabelkrok</a:t>
            </a:r>
          </a:p>
          <a:p>
            <a:pPr>
              <a:lnSpc>
                <a:spcPct val="120000"/>
              </a:lnSpc>
            </a:pPr>
            <a:r>
              <a:rPr lang="nb-NO" sz="1100"/>
              <a:t>Rask og enkel håndtering av strømkabler (twist-off-konsept) for rask klargjøring og oppbevaring</a:t>
            </a:r>
          </a:p>
        </p:txBody>
      </p:sp>
      <p:sp>
        <p:nvSpPr>
          <p:cNvPr id="11" name="TextBox 10">
            <a:extLst>
              <a:ext uri="{FF2B5EF4-FFF2-40B4-BE49-F238E27FC236}">
                <a16:creationId xmlns:a16="http://schemas.microsoft.com/office/drawing/2014/main" id="{8483CA73-AB9F-355B-42BF-625AB0DDBE92}"/>
              </a:ext>
            </a:extLst>
          </p:cNvPr>
          <p:cNvSpPr txBox="1"/>
          <p:nvPr/>
        </p:nvSpPr>
        <p:spPr>
          <a:xfrm>
            <a:off x="9706787" y="3025720"/>
            <a:ext cx="2000738" cy="463451"/>
          </a:xfrm>
          <a:prstGeom prst="rect">
            <a:avLst/>
          </a:prstGeom>
          <a:noFill/>
        </p:spPr>
        <p:txBody>
          <a:bodyPr wrap="square" lIns="0" tIns="0" rIns="0" bIns="72000" rtlCol="0">
            <a:spAutoFit/>
          </a:bodyPr>
          <a:lstStyle/>
          <a:p>
            <a:pPr algn="r">
              <a:lnSpc>
                <a:spcPct val="120000"/>
              </a:lnSpc>
            </a:pPr>
            <a:r>
              <a:rPr lang="en-GB" sz="1100">
                <a:latin typeface="+mj-lt"/>
              </a:rPr>
              <a:t>Teleskophåndtak </a:t>
            </a:r>
            <a:br>
              <a:rPr lang="en-GB" sz="1100">
                <a:latin typeface="+mj-lt"/>
              </a:rPr>
            </a:br>
            <a:r>
              <a:rPr lang="en-GB" sz="1100"/>
              <a:t>Enkel transport og oppbevaring </a:t>
            </a:r>
          </a:p>
        </p:txBody>
      </p:sp>
      <p:sp>
        <p:nvSpPr>
          <p:cNvPr id="12" name="TextBox 11">
            <a:extLst>
              <a:ext uri="{FF2B5EF4-FFF2-40B4-BE49-F238E27FC236}">
                <a16:creationId xmlns:a16="http://schemas.microsoft.com/office/drawing/2014/main" id="{A78AE1C6-BC80-D372-80E6-6B932FA89C1F}"/>
              </a:ext>
            </a:extLst>
          </p:cNvPr>
          <p:cNvSpPr txBox="1"/>
          <p:nvPr/>
        </p:nvSpPr>
        <p:spPr>
          <a:xfrm>
            <a:off x="478619" y="3583737"/>
            <a:ext cx="2856639" cy="666584"/>
          </a:xfrm>
          <a:prstGeom prst="rect">
            <a:avLst/>
          </a:prstGeom>
          <a:noFill/>
        </p:spPr>
        <p:txBody>
          <a:bodyPr wrap="square" lIns="0" tIns="0" rIns="0" bIns="72000" rtlCol="0" anchor="b" anchorCtr="0">
            <a:spAutoFit/>
          </a:bodyPr>
          <a:lstStyle/>
          <a:p>
            <a:pPr algn="l">
              <a:lnSpc>
                <a:spcPct val="120000"/>
              </a:lnSpc>
            </a:pPr>
            <a:r>
              <a:rPr lang="nb-NO" sz="1100">
                <a:latin typeface="+mj-lt"/>
              </a:rPr>
              <a:t>Regulering av vannmengde</a:t>
            </a:r>
            <a:br>
              <a:rPr lang="nb-NO" sz="1100">
                <a:latin typeface="+mj-lt"/>
              </a:rPr>
            </a:br>
            <a:r>
              <a:rPr lang="nb-NO" sz="1100"/>
              <a:t>Enkel regulering av vannmengde for rask tilpassing etter type rengjøringsoppgave </a:t>
            </a:r>
          </a:p>
        </p:txBody>
      </p:sp>
      <p:sp>
        <p:nvSpPr>
          <p:cNvPr id="13" name="TextBox 12">
            <a:extLst>
              <a:ext uri="{FF2B5EF4-FFF2-40B4-BE49-F238E27FC236}">
                <a16:creationId xmlns:a16="http://schemas.microsoft.com/office/drawing/2014/main" id="{95BD8D70-76B0-23A7-9927-F5EB7B800ED8}"/>
              </a:ext>
            </a:extLst>
          </p:cNvPr>
          <p:cNvSpPr txBox="1"/>
          <p:nvPr/>
        </p:nvSpPr>
        <p:spPr>
          <a:xfrm>
            <a:off x="9066508" y="3858201"/>
            <a:ext cx="2641017" cy="666584"/>
          </a:xfrm>
          <a:prstGeom prst="rect">
            <a:avLst/>
          </a:prstGeom>
          <a:noFill/>
        </p:spPr>
        <p:txBody>
          <a:bodyPr wrap="square" lIns="0" tIns="0" rIns="0" bIns="72000" rtlCol="0" anchor="b" anchorCtr="0">
            <a:spAutoFit/>
          </a:bodyPr>
          <a:lstStyle/>
          <a:p>
            <a:pPr algn="r">
              <a:lnSpc>
                <a:spcPct val="120000"/>
              </a:lnSpc>
            </a:pPr>
            <a:r>
              <a:rPr lang="en-GB" sz="1100">
                <a:latin typeface="+mj-lt"/>
              </a:rPr>
              <a:t>Skumsprayer </a:t>
            </a:r>
            <a:br>
              <a:rPr lang="en-GB" sz="1100">
                <a:latin typeface="+mj-lt"/>
              </a:rPr>
            </a:br>
            <a:r>
              <a:rPr lang="en-GB" sz="1100"/>
              <a:t>Effektiv påføring av rengjøringsmiddel med universalskumsprayer – enkel å bruke </a:t>
            </a:r>
          </a:p>
        </p:txBody>
      </p:sp>
      <p:sp>
        <p:nvSpPr>
          <p:cNvPr id="14" name="TextBox 13">
            <a:extLst>
              <a:ext uri="{FF2B5EF4-FFF2-40B4-BE49-F238E27FC236}">
                <a16:creationId xmlns:a16="http://schemas.microsoft.com/office/drawing/2014/main" id="{89B7BE70-3634-D5B3-9747-CD4B03643473}"/>
              </a:ext>
            </a:extLst>
          </p:cNvPr>
          <p:cNvSpPr txBox="1"/>
          <p:nvPr/>
        </p:nvSpPr>
        <p:spPr>
          <a:xfrm>
            <a:off x="478619" y="5169649"/>
            <a:ext cx="2856639" cy="666584"/>
          </a:xfrm>
          <a:prstGeom prst="rect">
            <a:avLst/>
          </a:prstGeom>
          <a:noFill/>
        </p:spPr>
        <p:txBody>
          <a:bodyPr wrap="square" lIns="0" tIns="0" rIns="0" bIns="72000" rtlCol="0" anchor="b" anchorCtr="0">
            <a:spAutoFit/>
          </a:bodyPr>
          <a:lstStyle/>
          <a:p>
            <a:pPr>
              <a:lnSpc>
                <a:spcPct val="120000"/>
              </a:lnSpc>
            </a:pPr>
            <a:r>
              <a:rPr lang="nb-NO" sz="1100">
                <a:latin typeface="+mj-lt"/>
              </a:rPr>
              <a:t>Automatisk start og stopp </a:t>
            </a:r>
          </a:p>
          <a:p>
            <a:pPr>
              <a:lnSpc>
                <a:spcPct val="120000"/>
              </a:lnSpc>
            </a:pPr>
            <a:r>
              <a:rPr lang="nb-NO" sz="1100"/>
              <a:t>Motoren stopper når utløseren slippes. Ingen støy ved pauser i arbeidet. Sparer energi</a:t>
            </a:r>
          </a:p>
        </p:txBody>
      </p:sp>
      <p:sp>
        <p:nvSpPr>
          <p:cNvPr id="19" name="TextBox 18">
            <a:extLst>
              <a:ext uri="{FF2B5EF4-FFF2-40B4-BE49-F238E27FC236}">
                <a16:creationId xmlns:a16="http://schemas.microsoft.com/office/drawing/2014/main" id="{CDD3EF7A-1E29-78E1-B54B-4FBF6BE44ED0}"/>
              </a:ext>
            </a:extLst>
          </p:cNvPr>
          <p:cNvSpPr txBox="1"/>
          <p:nvPr/>
        </p:nvSpPr>
        <p:spPr>
          <a:xfrm>
            <a:off x="8913756" y="2172730"/>
            <a:ext cx="2793769" cy="411257"/>
          </a:xfrm>
          <a:prstGeom prst="rect">
            <a:avLst/>
          </a:prstGeom>
          <a:noFill/>
        </p:spPr>
        <p:txBody>
          <a:bodyPr wrap="square" lIns="0" tIns="0" rIns="0" bIns="72000" rtlCol="0" anchor="b" anchorCtr="0">
            <a:spAutoFit/>
          </a:bodyPr>
          <a:lstStyle/>
          <a:p>
            <a:pPr algn="r"/>
            <a:r>
              <a:rPr lang="nb-NO" sz="1100">
                <a:latin typeface="+mj-lt"/>
              </a:rPr>
              <a:t>Stålarmert slange </a:t>
            </a:r>
            <a:br>
              <a:rPr lang="nb-NO" sz="1100">
                <a:latin typeface="+mj-lt"/>
              </a:rPr>
            </a:br>
            <a:r>
              <a:rPr lang="nb-NO" sz="1100"/>
              <a:t>10–15 meter slitesterk og fleksibel slange </a:t>
            </a:r>
          </a:p>
        </p:txBody>
      </p:sp>
      <p:cxnSp>
        <p:nvCxnSpPr>
          <p:cNvPr id="21" name="Straight Arrow Connector 88">
            <a:extLst>
              <a:ext uri="{FF2B5EF4-FFF2-40B4-BE49-F238E27FC236}">
                <a16:creationId xmlns:a16="http://schemas.microsoft.com/office/drawing/2014/main" id="{0FE86A23-43FA-AA60-B7E6-3AB8D2728952}"/>
              </a:ext>
            </a:extLst>
          </p:cNvPr>
          <p:cNvCxnSpPr>
            <a:cxnSpLocks/>
          </p:cNvCxnSpPr>
          <p:nvPr/>
        </p:nvCxnSpPr>
        <p:spPr>
          <a:xfrm flipH="1">
            <a:off x="6900672" y="4524785"/>
            <a:ext cx="4806853"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Arrow Connector 38">
            <a:extLst>
              <a:ext uri="{FF2B5EF4-FFF2-40B4-BE49-F238E27FC236}">
                <a16:creationId xmlns:a16="http://schemas.microsoft.com/office/drawing/2014/main" id="{9D0415CD-B59F-04F7-8C65-6DB48C304D25}"/>
              </a:ext>
            </a:extLst>
          </p:cNvPr>
          <p:cNvCxnSpPr>
            <a:cxnSpLocks/>
          </p:cNvCxnSpPr>
          <p:nvPr/>
        </p:nvCxnSpPr>
        <p:spPr>
          <a:xfrm>
            <a:off x="475521" y="2461275"/>
            <a:ext cx="4645119" cy="305052"/>
          </a:xfrm>
          <a:prstGeom prst="bentConnector3">
            <a:avLst>
              <a:gd name="adj1" fmla="val 10002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Arrow Connector 88">
            <a:extLst>
              <a:ext uri="{FF2B5EF4-FFF2-40B4-BE49-F238E27FC236}">
                <a16:creationId xmlns:a16="http://schemas.microsoft.com/office/drawing/2014/main" id="{0895D36E-8A99-3002-F14E-565555A62DFB}"/>
              </a:ext>
            </a:extLst>
          </p:cNvPr>
          <p:cNvCxnSpPr>
            <a:cxnSpLocks/>
          </p:cNvCxnSpPr>
          <p:nvPr/>
        </p:nvCxnSpPr>
        <p:spPr>
          <a:xfrm rot="10800000" flipV="1">
            <a:off x="5753101" y="2583984"/>
            <a:ext cx="5934109" cy="845015"/>
          </a:xfrm>
          <a:prstGeom prst="bentConnector3">
            <a:avLst>
              <a:gd name="adj1" fmla="val 7664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88">
            <a:extLst>
              <a:ext uri="{FF2B5EF4-FFF2-40B4-BE49-F238E27FC236}">
                <a16:creationId xmlns:a16="http://schemas.microsoft.com/office/drawing/2014/main" id="{A9C571AC-6409-6671-8258-99FA3ED65314}"/>
              </a:ext>
            </a:extLst>
          </p:cNvPr>
          <p:cNvCxnSpPr>
            <a:cxnSpLocks/>
          </p:cNvCxnSpPr>
          <p:nvPr/>
        </p:nvCxnSpPr>
        <p:spPr>
          <a:xfrm rot="10800000" flipV="1">
            <a:off x="6744129" y="3489170"/>
            <a:ext cx="4943082" cy="301689"/>
          </a:xfrm>
          <a:prstGeom prst="bentConnector3">
            <a:avLst>
              <a:gd name="adj1" fmla="val 5000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88">
            <a:extLst>
              <a:ext uri="{FF2B5EF4-FFF2-40B4-BE49-F238E27FC236}">
                <a16:creationId xmlns:a16="http://schemas.microsoft.com/office/drawing/2014/main" id="{579BC233-C4FF-D0EC-808A-81A7AB18E90D}"/>
              </a:ext>
            </a:extLst>
          </p:cNvPr>
          <p:cNvCxnSpPr>
            <a:cxnSpLocks/>
          </p:cNvCxnSpPr>
          <p:nvPr/>
        </p:nvCxnSpPr>
        <p:spPr>
          <a:xfrm rot="10800000">
            <a:off x="6266689" y="5242561"/>
            <a:ext cx="5420525" cy="593673"/>
          </a:xfrm>
          <a:prstGeom prst="bentConnector3">
            <a:avLst>
              <a:gd name="adj1" fmla="val 7294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6" name="Straight Arrow Connector 38">
            <a:extLst>
              <a:ext uri="{FF2B5EF4-FFF2-40B4-BE49-F238E27FC236}">
                <a16:creationId xmlns:a16="http://schemas.microsoft.com/office/drawing/2014/main" id="{BB09DEB5-0735-4463-2EC4-B64CABCC8B28}"/>
              </a:ext>
            </a:extLst>
          </p:cNvPr>
          <p:cNvCxnSpPr>
            <a:cxnSpLocks/>
          </p:cNvCxnSpPr>
          <p:nvPr/>
        </p:nvCxnSpPr>
        <p:spPr>
          <a:xfrm>
            <a:off x="475521" y="3355798"/>
            <a:ext cx="4803615" cy="621471"/>
          </a:xfrm>
          <a:prstGeom prst="bentConnector3">
            <a:avLst>
              <a:gd name="adj1" fmla="val 9340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Arrow Connector 38">
            <a:extLst>
              <a:ext uri="{FF2B5EF4-FFF2-40B4-BE49-F238E27FC236}">
                <a16:creationId xmlns:a16="http://schemas.microsoft.com/office/drawing/2014/main" id="{1E138F7A-CFC2-722B-ECB3-E9945CC7DA12}"/>
              </a:ext>
            </a:extLst>
          </p:cNvPr>
          <p:cNvCxnSpPr>
            <a:cxnSpLocks/>
          </p:cNvCxnSpPr>
          <p:nvPr/>
        </p:nvCxnSpPr>
        <p:spPr>
          <a:xfrm>
            <a:off x="475521" y="4250321"/>
            <a:ext cx="4645119" cy="851987"/>
          </a:xfrm>
          <a:prstGeom prst="bentConnector3">
            <a:avLst>
              <a:gd name="adj1" fmla="val 9252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Arrow Connector 38">
            <a:extLst>
              <a:ext uri="{FF2B5EF4-FFF2-40B4-BE49-F238E27FC236}">
                <a16:creationId xmlns:a16="http://schemas.microsoft.com/office/drawing/2014/main" id="{E4CC4E22-1635-470F-2BC0-14ACA0519357}"/>
              </a:ext>
            </a:extLst>
          </p:cNvPr>
          <p:cNvCxnSpPr>
            <a:cxnSpLocks/>
          </p:cNvCxnSpPr>
          <p:nvPr/>
        </p:nvCxnSpPr>
        <p:spPr>
          <a:xfrm>
            <a:off x="475521" y="4941711"/>
            <a:ext cx="4803615" cy="519552"/>
          </a:xfrm>
          <a:prstGeom prst="bentConnector3">
            <a:avLst>
              <a:gd name="adj1" fmla="val 80457"/>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Arrow Connector 38">
            <a:extLst>
              <a:ext uri="{FF2B5EF4-FFF2-40B4-BE49-F238E27FC236}">
                <a16:creationId xmlns:a16="http://schemas.microsoft.com/office/drawing/2014/main" id="{5E0C9525-DCA8-0556-23D4-6EBB750F3ED6}"/>
              </a:ext>
            </a:extLst>
          </p:cNvPr>
          <p:cNvCxnSpPr>
            <a:cxnSpLocks/>
          </p:cNvCxnSpPr>
          <p:nvPr/>
        </p:nvCxnSpPr>
        <p:spPr>
          <a:xfrm flipV="1">
            <a:off x="475521" y="5766315"/>
            <a:ext cx="5023071" cy="69918"/>
          </a:xfrm>
          <a:prstGeom prst="bentConnector3">
            <a:avLst>
              <a:gd name="adj1" fmla="val 8665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88">
            <a:extLst>
              <a:ext uri="{FF2B5EF4-FFF2-40B4-BE49-F238E27FC236}">
                <a16:creationId xmlns:a16="http://schemas.microsoft.com/office/drawing/2014/main" id="{F1C86CCC-84D9-3E4F-45B3-2F41BF6048EA}"/>
              </a:ext>
            </a:extLst>
          </p:cNvPr>
          <p:cNvCxnSpPr>
            <a:cxnSpLocks/>
          </p:cNvCxnSpPr>
          <p:nvPr/>
        </p:nvCxnSpPr>
        <p:spPr>
          <a:xfrm flipH="1">
            <a:off x="6744129" y="1730997"/>
            <a:ext cx="4963396"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36353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306698-D6A5-8538-C7B9-14DCDE0C495A}"/>
              </a:ext>
            </a:extLst>
          </p:cNvPr>
          <p:cNvSpPr>
            <a:spLocks noGrp="1"/>
          </p:cNvSpPr>
          <p:nvPr>
            <p:ph type="body" sz="quarter" idx="18"/>
          </p:nvPr>
        </p:nvSpPr>
        <p:spPr>
          <a:xfrm>
            <a:off x="479426" y="1412875"/>
            <a:ext cx="5068968" cy="2760884"/>
          </a:xfrm>
        </p:spPr>
        <p:txBody>
          <a:bodyPr wrap="square" anchor="t" anchorCtr="0">
            <a:spAutoFit/>
          </a:bodyPr>
          <a:lstStyle/>
          <a:p>
            <a:pPr marL="0" indent="0">
              <a:buNone/>
            </a:pPr>
            <a:r>
              <a:rPr lang="en-US" spc="20">
                <a:latin typeface="+mj-lt"/>
              </a:rPr>
              <a:t>Skumsprayer</a:t>
            </a:r>
          </a:p>
          <a:p>
            <a:r>
              <a:rPr lang="nb-NO" sz="1300"/>
              <a:t>Den utvendige skumpistolen gir en fast dosering på 3 %, noe som gir et tykt og klebrig skum som øker rengjøringseffektiviteten.</a:t>
            </a:r>
          </a:p>
          <a:p>
            <a:r>
              <a:rPr lang="nb-NO" sz="1300"/>
              <a:t>Til rengjøring av biler og andre kjøretøy, verktøy eller alle vertikale flater er en skumsprayer overlegen sammenlignet med innvendige  rengjøringsmiddelsystemer, siden skummet fra den medfølgende skumsprayeren lager et tykt skum som fester seg til overflatene </a:t>
            </a:r>
            <a:br>
              <a:rPr lang="nb-NO" sz="1300"/>
            </a:br>
            <a:r>
              <a:rPr lang="nb-NO" sz="1300"/>
              <a:t>og gjør at rengjøringsmiddelets virketid blir lengre. Det gir </a:t>
            </a:r>
            <a:br>
              <a:rPr lang="nb-NO" sz="1300"/>
            </a:br>
            <a:r>
              <a:rPr lang="nb-NO" sz="1300"/>
              <a:t>mer effektiv rengjøring og mindre vann- og strømforbruk. </a:t>
            </a:r>
          </a:p>
          <a:p>
            <a:r>
              <a:rPr lang="nb-NO" sz="1300"/>
              <a:t>Modellen leveres med skumpistol og 2,5 liters tank som kan festes til sprøyteenheten.</a:t>
            </a:r>
          </a:p>
        </p:txBody>
      </p:sp>
      <p:sp>
        <p:nvSpPr>
          <p:cNvPr id="5" name="Footer Placeholder 4">
            <a:extLst>
              <a:ext uri="{FF2B5EF4-FFF2-40B4-BE49-F238E27FC236}">
                <a16:creationId xmlns:a16="http://schemas.microsoft.com/office/drawing/2014/main" id="{7B03E00C-AE96-3E74-0FDC-091928973EEA}"/>
              </a:ext>
            </a:extLst>
          </p:cNvPr>
          <p:cNvSpPr>
            <a:spLocks noGrp="1"/>
          </p:cNvSpPr>
          <p:nvPr>
            <p:ph type="ftr" sz="quarter" idx="21"/>
          </p:nvPr>
        </p:nvSpPr>
        <p:spPr/>
        <p:txBody>
          <a:bodyPr/>
          <a:lstStyle/>
          <a:p>
            <a:pPr algn="l"/>
            <a:r>
              <a:rPr lang="en-US"/>
              <a:t>KONFIDENSIELT</a:t>
            </a:r>
            <a:endParaRPr lang="en-US" dirty="0"/>
          </a:p>
        </p:txBody>
      </p:sp>
      <p:sp>
        <p:nvSpPr>
          <p:cNvPr id="6" name="Slide Number Placeholder 5">
            <a:extLst>
              <a:ext uri="{FF2B5EF4-FFF2-40B4-BE49-F238E27FC236}">
                <a16:creationId xmlns:a16="http://schemas.microsoft.com/office/drawing/2014/main" id="{B37690F0-A7F0-66DF-D420-2218B88683B4}"/>
              </a:ext>
            </a:extLst>
          </p:cNvPr>
          <p:cNvSpPr>
            <a:spLocks noGrp="1"/>
          </p:cNvSpPr>
          <p:nvPr>
            <p:ph type="sldNum" sz="quarter" idx="22"/>
          </p:nvPr>
        </p:nvSpPr>
        <p:spPr/>
        <p:txBody>
          <a:bodyPr/>
          <a:lstStyle/>
          <a:p>
            <a:fld id="{6C385236-B7BA-4938-9EA6-6DEC8CA653D7}" type="slidenum">
              <a:rPr lang="en-US" smtClean="0"/>
              <a:pPr/>
              <a:t>7</a:t>
            </a:fld>
            <a:endParaRPr lang="en-US"/>
          </a:p>
        </p:txBody>
      </p:sp>
      <p:sp>
        <p:nvSpPr>
          <p:cNvPr id="10" name="Text Placeholder 9">
            <a:extLst>
              <a:ext uri="{FF2B5EF4-FFF2-40B4-BE49-F238E27FC236}">
                <a16:creationId xmlns:a16="http://schemas.microsoft.com/office/drawing/2014/main" id="{F873FF5C-2650-098B-E76D-2DAF5B8CF8FB}"/>
              </a:ext>
            </a:extLst>
          </p:cNvPr>
          <p:cNvSpPr>
            <a:spLocks noGrp="1"/>
          </p:cNvSpPr>
          <p:nvPr>
            <p:ph type="body" sz="quarter" idx="14"/>
          </p:nvPr>
        </p:nvSpPr>
        <p:spPr/>
        <p:txBody>
          <a:bodyPr/>
          <a:lstStyle/>
          <a:p>
            <a:r>
              <a:rPr lang="en-US"/>
              <a:t>Skumsprayer er inkludert </a:t>
            </a:r>
          </a:p>
        </p:txBody>
      </p:sp>
      <p:sp>
        <p:nvSpPr>
          <p:cNvPr id="9" name="Title 8">
            <a:extLst>
              <a:ext uri="{FF2B5EF4-FFF2-40B4-BE49-F238E27FC236}">
                <a16:creationId xmlns:a16="http://schemas.microsoft.com/office/drawing/2014/main" id="{542B4638-6E62-7EAA-E715-F096D6D4A956}"/>
              </a:ext>
            </a:extLst>
          </p:cNvPr>
          <p:cNvSpPr>
            <a:spLocks noGrp="1"/>
          </p:cNvSpPr>
          <p:nvPr>
            <p:ph type="title"/>
          </p:nvPr>
        </p:nvSpPr>
        <p:spPr/>
        <p:txBody>
          <a:bodyPr/>
          <a:lstStyle/>
          <a:p>
            <a:r>
              <a:rPr lang="en-US"/>
              <a:t>MC2C</a:t>
            </a:r>
          </a:p>
        </p:txBody>
      </p:sp>
      <p:pic>
        <p:nvPicPr>
          <p:cNvPr id="13" name="Picture 12" descr="A close-up of a machine&#10;&#10;Description automatically generated with low confidence">
            <a:extLst>
              <a:ext uri="{FF2B5EF4-FFF2-40B4-BE49-F238E27FC236}">
                <a16:creationId xmlns:a16="http://schemas.microsoft.com/office/drawing/2014/main" id="{C8A88E97-1096-6E88-B71C-6B5A28D867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52164" y="4535425"/>
            <a:ext cx="1730210" cy="1747900"/>
          </a:xfrm>
          <a:prstGeom prst="rect">
            <a:avLst/>
          </a:prstGeom>
          <a:noFill/>
        </p:spPr>
      </p:pic>
      <p:pic>
        <p:nvPicPr>
          <p:cNvPr id="17" name="Picture Placeholder 16" descr="A person spraying a machine&#10;&#10;Description automatically generated">
            <a:extLst>
              <a:ext uri="{FF2B5EF4-FFF2-40B4-BE49-F238E27FC236}">
                <a16:creationId xmlns:a16="http://schemas.microsoft.com/office/drawing/2014/main" id="{5FD92C8E-1967-FFAB-7300-2D36BE0AAB43}"/>
              </a:ext>
            </a:extLst>
          </p:cNvPr>
          <p:cNvPicPr>
            <a:picLocks noGrp="1" noChangeAspect="1"/>
          </p:cNvPicPr>
          <p:nvPr>
            <p:ph type="pic" sz="quarter" idx="17"/>
          </p:nvPr>
        </p:nvPicPr>
        <p:blipFill rotWithShape="1">
          <a:blip r:embed="rId4" cstate="hqprint">
            <a:extLst>
              <a:ext uri="{28A0092B-C50C-407E-A947-70E740481C1C}">
                <a14:useLocalDpi xmlns:a14="http://schemas.microsoft.com/office/drawing/2010/main"/>
              </a:ext>
            </a:extLst>
          </a:blip>
          <a:srcRect/>
          <a:stretch/>
        </p:blipFill>
        <p:spPr>
          <a:xfrm>
            <a:off x="6205538" y="0"/>
            <a:ext cx="5986461" cy="6284890"/>
          </a:xfrm>
        </p:spPr>
      </p:pic>
      <p:sp>
        <p:nvSpPr>
          <p:cNvPr id="21" name="TextBox 20">
            <a:extLst>
              <a:ext uri="{FF2B5EF4-FFF2-40B4-BE49-F238E27FC236}">
                <a16:creationId xmlns:a16="http://schemas.microsoft.com/office/drawing/2014/main" id="{4AC98AB4-78FA-0D21-FB8C-478A7ADCB5F0}"/>
              </a:ext>
            </a:extLst>
          </p:cNvPr>
          <p:cNvSpPr txBox="1"/>
          <p:nvPr/>
        </p:nvSpPr>
        <p:spPr>
          <a:xfrm>
            <a:off x="506248" y="4884262"/>
            <a:ext cx="3625139" cy="1000402"/>
          </a:xfrm>
          <a:prstGeom prst="rect">
            <a:avLst/>
          </a:prstGeom>
          <a:noFill/>
        </p:spPr>
        <p:txBody>
          <a:bodyPr wrap="square" lIns="0" tIns="0" rIns="0" bIns="0" anchor="t" anchorCtr="0">
            <a:spAutoFit/>
          </a:bodyPr>
          <a:lstStyle/>
          <a:p>
            <a:pPr marL="0" marR="0" lvl="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sz="1400" b="0" i="0" u="none" strike="noStrike" kern="1200" cap="none" spc="20" normalizeH="0" baseline="0" noProof="0" dirty="0" err="1">
                <a:ln>
                  <a:noFill/>
                </a:ln>
                <a:solidFill>
                  <a:srgbClr val="28313F"/>
                </a:solidFill>
                <a:effectLst/>
                <a:uLnTx/>
                <a:uFillTx/>
                <a:latin typeface="Roboto Bold"/>
                <a:ea typeface="+mn-ea"/>
                <a:cs typeface="+mn-cs"/>
              </a:rPr>
              <a:t>Enkel</a:t>
            </a:r>
            <a:r>
              <a:rPr kumimoji="0" lang="en-US" sz="1400" b="0" i="0" u="none" strike="noStrike" kern="1200" cap="none" spc="20" normalizeH="0" baseline="0" noProof="0" dirty="0">
                <a:ln>
                  <a:noFill/>
                </a:ln>
                <a:solidFill>
                  <a:srgbClr val="28313F"/>
                </a:solidFill>
                <a:effectLst/>
                <a:uLnTx/>
                <a:uFillTx/>
                <a:latin typeface="Roboto Bold"/>
                <a:ea typeface="+mn-ea"/>
                <a:cs typeface="+mn-cs"/>
              </a:rPr>
              <a:t> </a:t>
            </a:r>
            <a:r>
              <a:rPr kumimoji="0" lang="en-US" sz="1400" b="0" i="0" u="none" strike="noStrike" kern="1200" cap="none" spc="20" normalizeH="0" baseline="0" noProof="0" dirty="0" err="1">
                <a:ln>
                  <a:noFill/>
                </a:ln>
                <a:solidFill>
                  <a:srgbClr val="28313F"/>
                </a:solidFill>
                <a:effectLst/>
                <a:uLnTx/>
                <a:uFillTx/>
                <a:latin typeface="Roboto Bold"/>
                <a:ea typeface="+mn-ea"/>
                <a:cs typeface="+mn-cs"/>
              </a:rPr>
              <a:t>oppbevaring</a:t>
            </a:r>
            <a:endParaRPr kumimoji="0" lang="en-US" sz="1400" b="0" i="0" u="none" strike="noStrike" kern="1200" cap="none" spc="20" normalizeH="0" baseline="0" noProof="0" dirty="0">
              <a:ln>
                <a:noFill/>
              </a:ln>
              <a:solidFill>
                <a:srgbClr val="28313F"/>
              </a:solidFill>
              <a:effectLst/>
              <a:uLnTx/>
              <a:uFillTx/>
              <a:latin typeface="Roboto Bold"/>
              <a:ea typeface="+mn-ea"/>
              <a:cs typeface="+mn-cs"/>
            </a:endParaRPr>
          </a:p>
          <a:p>
            <a:pPr marL="0" marR="0" lvl="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nb-NO" sz="1300" b="0" i="0" u="none" strike="noStrike" kern="1200" cap="none" spc="0" normalizeH="0" baseline="0" noProof="0" dirty="0">
                <a:ln>
                  <a:noFill/>
                </a:ln>
                <a:solidFill>
                  <a:srgbClr val="28313F"/>
                </a:solidFill>
                <a:effectLst/>
                <a:uLnTx/>
                <a:uFillTx/>
                <a:latin typeface="Roboto Light"/>
                <a:ea typeface="+mn-ea"/>
                <a:cs typeface="+mn-cs"/>
              </a:rPr>
              <a:t>Baksiden av MC2C har en sterk og enkel oppbevaringsløsning for den 2,5 l store rengjøringsmiddeltanken.</a:t>
            </a:r>
          </a:p>
        </p:txBody>
      </p:sp>
    </p:spTree>
    <p:extLst>
      <p:ext uri="{BB962C8B-B14F-4D97-AF65-F5344CB8AC3E}">
        <p14:creationId xmlns:p14="http://schemas.microsoft.com/office/powerpoint/2010/main" val="40182615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AD1AB-6F54-41BD-954A-50C6FC0CBC51}"/>
              </a:ext>
            </a:extLst>
          </p:cNvPr>
          <p:cNvSpPr>
            <a:spLocks noGrp="1"/>
          </p:cNvSpPr>
          <p:nvPr>
            <p:ph type="ftr" sz="quarter" idx="19"/>
          </p:nvPr>
        </p:nvSpPr>
        <p:spPr/>
        <p:txBody>
          <a:bodyPr/>
          <a:lstStyle/>
          <a:p>
            <a:pPr algn="l"/>
            <a:r>
              <a:rPr lang="en-US"/>
              <a:t>KONFIDENSIELT</a:t>
            </a:r>
            <a:endParaRPr lang="en-US" dirty="0"/>
          </a:p>
        </p:txBody>
      </p:sp>
      <p:sp>
        <p:nvSpPr>
          <p:cNvPr id="3" name="Slide Number Placeholder 2">
            <a:extLst>
              <a:ext uri="{FF2B5EF4-FFF2-40B4-BE49-F238E27FC236}">
                <a16:creationId xmlns:a16="http://schemas.microsoft.com/office/drawing/2014/main" id="{39C5CAE0-7900-468B-BC93-530655F39A7A}"/>
              </a:ext>
            </a:extLst>
          </p:cNvPr>
          <p:cNvSpPr>
            <a:spLocks noGrp="1"/>
          </p:cNvSpPr>
          <p:nvPr>
            <p:ph type="sldNum" sz="quarter" idx="20"/>
          </p:nvPr>
        </p:nvSpPr>
        <p:spPr/>
        <p:txBody>
          <a:bodyPr/>
          <a:lstStyle/>
          <a:p>
            <a:fld id="{6C385236-B7BA-4938-9EA6-6DEC8CA653D7}" type="slidenum">
              <a:rPr lang="en-US" smtClean="0"/>
              <a:pPr/>
              <a:t>8</a:t>
            </a:fld>
            <a:endParaRPr lang="en-US"/>
          </a:p>
        </p:txBody>
      </p:sp>
      <p:sp>
        <p:nvSpPr>
          <p:cNvPr id="5" name="Title 4">
            <a:extLst>
              <a:ext uri="{FF2B5EF4-FFF2-40B4-BE49-F238E27FC236}">
                <a16:creationId xmlns:a16="http://schemas.microsoft.com/office/drawing/2014/main" id="{69F206D0-998C-47C0-B308-6BD763724C39}"/>
              </a:ext>
            </a:extLst>
          </p:cNvPr>
          <p:cNvSpPr>
            <a:spLocks noGrp="1"/>
          </p:cNvSpPr>
          <p:nvPr>
            <p:ph type="title"/>
          </p:nvPr>
        </p:nvSpPr>
        <p:spPr/>
        <p:txBody>
          <a:bodyPr/>
          <a:lstStyle/>
          <a:p>
            <a:r>
              <a:rPr lang="en-US"/>
              <a:t>Produktvarianter </a:t>
            </a:r>
            <a:endParaRPr lang="en-US" dirty="0"/>
          </a:p>
        </p:txBody>
      </p:sp>
      <p:graphicFrame>
        <p:nvGraphicFramePr>
          <p:cNvPr id="6" name="Table 6">
            <a:extLst>
              <a:ext uri="{FF2B5EF4-FFF2-40B4-BE49-F238E27FC236}">
                <a16:creationId xmlns:a16="http://schemas.microsoft.com/office/drawing/2014/main" id="{F89A55A0-B66D-4937-BD10-1F9988EAEE18}"/>
              </a:ext>
            </a:extLst>
          </p:cNvPr>
          <p:cNvGraphicFramePr>
            <a:graphicFrameLocks noGrp="1"/>
          </p:cNvGraphicFramePr>
          <p:nvPr>
            <p:extLst>
              <p:ext uri="{D42A27DB-BD31-4B8C-83A1-F6EECF244321}">
                <p14:modId xmlns:p14="http://schemas.microsoft.com/office/powerpoint/2010/main" val="1152336054"/>
              </p:ext>
            </p:extLst>
          </p:nvPr>
        </p:nvGraphicFramePr>
        <p:xfrm>
          <a:off x="475521" y="3013257"/>
          <a:ext cx="11253062" cy="2953240"/>
        </p:xfrm>
        <a:graphic>
          <a:graphicData uri="http://schemas.openxmlformats.org/drawingml/2006/table">
            <a:tbl>
              <a:tblPr firstRow="1" bandRow="1">
                <a:tableStyleId>{2D5ABB26-0587-4C30-8999-92F81FD0307C}</a:tableStyleId>
              </a:tblPr>
              <a:tblGrid>
                <a:gridCol w="3498950">
                  <a:extLst>
                    <a:ext uri="{9D8B030D-6E8A-4147-A177-3AD203B41FA5}">
                      <a16:colId xmlns:a16="http://schemas.microsoft.com/office/drawing/2014/main" val="566453283"/>
                    </a:ext>
                  </a:extLst>
                </a:gridCol>
                <a:gridCol w="1938528">
                  <a:extLst>
                    <a:ext uri="{9D8B030D-6E8A-4147-A177-3AD203B41FA5}">
                      <a16:colId xmlns:a16="http://schemas.microsoft.com/office/drawing/2014/main" val="361268256"/>
                    </a:ext>
                  </a:extLst>
                </a:gridCol>
                <a:gridCol w="1938528">
                  <a:extLst>
                    <a:ext uri="{9D8B030D-6E8A-4147-A177-3AD203B41FA5}">
                      <a16:colId xmlns:a16="http://schemas.microsoft.com/office/drawing/2014/main" val="1617807959"/>
                    </a:ext>
                  </a:extLst>
                </a:gridCol>
                <a:gridCol w="1938528">
                  <a:extLst>
                    <a:ext uri="{9D8B030D-6E8A-4147-A177-3AD203B41FA5}">
                      <a16:colId xmlns:a16="http://schemas.microsoft.com/office/drawing/2014/main" val="3303092741"/>
                    </a:ext>
                  </a:extLst>
                </a:gridCol>
                <a:gridCol w="1938528">
                  <a:extLst>
                    <a:ext uri="{9D8B030D-6E8A-4147-A177-3AD203B41FA5}">
                      <a16:colId xmlns:a16="http://schemas.microsoft.com/office/drawing/2014/main" val="3822203327"/>
                    </a:ext>
                  </a:extLst>
                </a:gridCol>
              </a:tblGrid>
              <a:tr h="370840">
                <a:tc>
                  <a:txBody>
                    <a:bodyPr/>
                    <a:lstStyle/>
                    <a:p>
                      <a:r>
                        <a:rPr lang="en-US" sz="1600" b="0">
                          <a:solidFill>
                            <a:schemeClr val="tx1"/>
                          </a:solidFill>
                          <a:latin typeface="+mj-lt"/>
                        </a:rPr>
                        <a:t> </a:t>
                      </a:r>
                      <a:endParaRPr lang="en-US" sz="1600" b="0" dirty="0">
                        <a:solidFill>
                          <a:schemeClr val="tx1"/>
                        </a:solidFill>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US" sz="1600" b="0">
                          <a:solidFill>
                            <a:schemeClr val="tx1"/>
                          </a:solidFill>
                          <a:latin typeface="+mj-lt"/>
                        </a:rPr>
                        <a:t>MC1C</a:t>
                      </a:r>
                      <a:endParaRPr lang="en-US" sz="1600" b="0" dirty="0">
                        <a:solidFill>
                          <a:schemeClr val="tx1"/>
                        </a:solidFill>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US" sz="1600" b="0">
                          <a:solidFill>
                            <a:schemeClr val="tx1"/>
                          </a:solidFill>
                          <a:latin typeface="+mj-lt"/>
                        </a:rPr>
                        <a:t>MC2C</a:t>
                      </a:r>
                      <a:endParaRPr lang="en-US" sz="1600" b="0" dirty="0">
                        <a:solidFill>
                          <a:schemeClr val="tx1"/>
                        </a:solidFill>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US" sz="1600" b="0">
                          <a:solidFill>
                            <a:schemeClr val="tx1"/>
                          </a:solidFill>
                          <a:latin typeface="+mj-lt"/>
                        </a:rPr>
                        <a:t>MC2C T</a:t>
                      </a:r>
                      <a:endParaRPr lang="en-US" sz="1600" b="0" dirty="0">
                        <a:solidFill>
                          <a:schemeClr val="tx1"/>
                        </a:solidFill>
                        <a:latin typeface="+mj-lt"/>
                      </a:endParaRPr>
                    </a:p>
                  </a:txBody>
                  <a:tcPr>
                    <a:lnB w="12700" cap="flat" cmpd="sng" algn="ctr">
                      <a:solidFill>
                        <a:schemeClr val="tx1"/>
                      </a:solidFill>
                      <a:prstDash val="solid"/>
                      <a:round/>
                      <a:headEnd type="none" w="med" len="med"/>
                      <a:tailEnd type="none" w="med" len="med"/>
                    </a:lnB>
                  </a:tcPr>
                </a:tc>
                <a:tc>
                  <a:txBody>
                    <a:bodyPr/>
                    <a:lstStyle/>
                    <a:p>
                      <a:pPr algn="ctr"/>
                      <a:r>
                        <a:rPr lang="en-US" sz="1600" b="0" dirty="0">
                          <a:solidFill>
                            <a:schemeClr val="tx1"/>
                          </a:solidFill>
                          <a:latin typeface="+mj-lt"/>
                        </a:rPr>
                        <a:t>MC2C XT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2679006"/>
                  </a:ext>
                </a:extLst>
              </a:tr>
              <a:tr h="323595">
                <a:tc>
                  <a:txBody>
                    <a:bodyPr/>
                    <a:lstStyle/>
                    <a:p>
                      <a:r>
                        <a:rPr sz="1400"/>
                        <a:t>FlexoPower-dyse</a:t>
                      </a:r>
                      <a:endParaRPr lang="en-US" sz="1400" dirty="0"/>
                    </a:p>
                  </a:txBody>
                  <a:tcPr marT="72000" marB="72000" anchor="b">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400" dirty="0"/>
                    </a:p>
                  </a:txBody>
                  <a:tcPr marT="72000" marB="72000" anchor="b">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dirty="0"/>
                    </a:p>
                  </a:txBody>
                  <a:tcPr marT="72000" marB="72000" anchor="b">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dirty="0"/>
                    </a:p>
                  </a:txBody>
                  <a:tcPr marT="72000" marB="72000" anchor="b">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10344491"/>
                  </a:ext>
                </a:extLst>
              </a:tr>
              <a:tr h="370840">
                <a:tc>
                  <a:txBody>
                    <a:bodyPr/>
                    <a:lstStyle/>
                    <a:p>
                      <a:r>
                        <a:rPr sz="1400"/>
                        <a:t>4-i-1-dyse</a:t>
                      </a: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68059517"/>
                  </a:ext>
                </a:extLst>
              </a:tr>
              <a:tr h="370840">
                <a:tc>
                  <a:txBody>
                    <a:bodyPr/>
                    <a:lstStyle/>
                    <a:p>
                      <a:r>
                        <a:rPr sz="1400"/>
                        <a:t>Krok til slange</a:t>
                      </a: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34404485"/>
                  </a:ext>
                </a:extLst>
              </a:tr>
              <a:tr h="370840">
                <a:tc>
                  <a:txBody>
                    <a:bodyPr/>
                    <a:lstStyle/>
                    <a:p>
                      <a:r>
                        <a:rPr sz="1400"/>
                        <a:t>Slangetrommel</a:t>
                      </a: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6062661"/>
                  </a:ext>
                </a:extLst>
              </a:tr>
              <a:tr h="370840">
                <a:tc>
                  <a:txBody>
                    <a:bodyPr/>
                    <a:lstStyle/>
                    <a:p>
                      <a:r>
                        <a:rPr sz="1400"/>
                        <a:t>10 m slange</a:t>
                      </a: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048695"/>
                  </a:ext>
                </a:extLst>
              </a:tr>
              <a:tr h="370840">
                <a:tc>
                  <a:txBody>
                    <a:bodyPr/>
                    <a:lstStyle/>
                    <a:p>
                      <a:r>
                        <a:rPr sz="1400"/>
                        <a:t>15 m slange</a:t>
                      </a: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27440024"/>
                  </a:ext>
                </a:extLst>
              </a:tr>
              <a:tr h="370840">
                <a:tc>
                  <a:txBody>
                    <a:bodyPr/>
                    <a:lstStyle/>
                    <a:p>
                      <a:r>
                        <a:rPr sz="1400"/>
                        <a:t>Skumsprayer </a:t>
                      </a: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a:t>
                      </a:r>
                      <a:endParaRPr lang="en-US" sz="140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a:t>
                      </a:r>
                      <a:endParaRPr lang="en-US" sz="1400" dirty="0"/>
                    </a:p>
                  </a:txBody>
                  <a:tcPr marT="72000" marB="72000" anchor="b">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54930228"/>
                  </a:ext>
                </a:extLst>
              </a:tr>
            </a:tbl>
          </a:graphicData>
        </a:graphic>
      </p:graphicFrame>
      <p:pic>
        <p:nvPicPr>
          <p:cNvPr id="7" name="Picture 6">
            <a:extLst>
              <a:ext uri="{FF2B5EF4-FFF2-40B4-BE49-F238E27FC236}">
                <a16:creationId xmlns:a16="http://schemas.microsoft.com/office/drawing/2014/main" id="{9F702706-E92A-A5FC-89B1-9AE57C298F1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446691" y="1191529"/>
            <a:ext cx="983772" cy="2134855"/>
          </a:xfrm>
          <a:prstGeom prst="rect">
            <a:avLst/>
          </a:prstGeom>
        </p:spPr>
      </p:pic>
      <p:pic>
        <p:nvPicPr>
          <p:cNvPr id="16" name="Picture 15">
            <a:extLst>
              <a:ext uri="{FF2B5EF4-FFF2-40B4-BE49-F238E27FC236}">
                <a16:creationId xmlns:a16="http://schemas.microsoft.com/office/drawing/2014/main" id="{27DEE676-7098-9FA4-41BA-AD4B9B153A3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162146" y="921986"/>
            <a:ext cx="1079463" cy="2342513"/>
          </a:xfrm>
          <a:prstGeom prst="rect">
            <a:avLst/>
          </a:prstGeom>
        </p:spPr>
      </p:pic>
      <p:pic>
        <p:nvPicPr>
          <p:cNvPr id="10" name="Picture 9" descr="A black and blue vacuum cleaner&#10;&#10;Description automatically generated">
            <a:extLst>
              <a:ext uri="{FF2B5EF4-FFF2-40B4-BE49-F238E27FC236}">
                <a16:creationId xmlns:a16="http://schemas.microsoft.com/office/drawing/2014/main" id="{13354820-EB26-E4D8-1164-31DBE0C85FB5}"/>
              </a:ext>
            </a:extLst>
          </p:cNvPr>
          <p:cNvPicPr>
            <a:picLocks noChangeAspect="1"/>
          </p:cNvPicPr>
          <p:nvPr/>
        </p:nvPicPr>
        <p:blipFill>
          <a:blip r:embed="rId5"/>
          <a:stretch>
            <a:fillRect/>
          </a:stretch>
        </p:blipFill>
        <p:spPr>
          <a:xfrm>
            <a:off x="4895733" y="982658"/>
            <a:ext cx="3925952" cy="2208348"/>
          </a:xfrm>
          <a:prstGeom prst="rect">
            <a:avLst/>
          </a:prstGeom>
        </p:spPr>
      </p:pic>
      <p:pic>
        <p:nvPicPr>
          <p:cNvPr id="11" name="Picture 10" descr="A black and blue vacuum cleaner&#10;&#10;Description automatically generated">
            <a:extLst>
              <a:ext uri="{FF2B5EF4-FFF2-40B4-BE49-F238E27FC236}">
                <a16:creationId xmlns:a16="http://schemas.microsoft.com/office/drawing/2014/main" id="{76344A8C-3097-D023-591F-A6172351BFFC}"/>
              </a:ext>
            </a:extLst>
          </p:cNvPr>
          <p:cNvPicPr>
            <a:picLocks noChangeAspect="1"/>
          </p:cNvPicPr>
          <p:nvPr/>
        </p:nvPicPr>
        <p:blipFill>
          <a:blip r:embed="rId5"/>
          <a:stretch>
            <a:fillRect/>
          </a:stretch>
        </p:blipFill>
        <p:spPr>
          <a:xfrm>
            <a:off x="6858709" y="1010384"/>
            <a:ext cx="3925952" cy="2208348"/>
          </a:xfrm>
          <a:prstGeom prst="rect">
            <a:avLst/>
          </a:prstGeom>
        </p:spPr>
      </p:pic>
    </p:spTree>
    <p:extLst>
      <p:ext uri="{BB962C8B-B14F-4D97-AF65-F5344CB8AC3E}">
        <p14:creationId xmlns:p14="http://schemas.microsoft.com/office/powerpoint/2010/main" val="169326337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0FF1BF-0BFB-6C75-0523-C7B2F8404D07}"/>
              </a:ext>
            </a:extLst>
          </p:cNvPr>
          <p:cNvSpPr>
            <a:spLocks noGrp="1"/>
          </p:cNvSpPr>
          <p:nvPr>
            <p:ph sz="quarter" idx="23"/>
          </p:nvPr>
        </p:nvSpPr>
        <p:spPr>
          <a:xfrm>
            <a:off x="3361796" y="2822842"/>
            <a:ext cx="2586038" cy="3419269"/>
          </a:xfrm>
          <a:solidFill>
            <a:srgbClr val="F0F1F3"/>
          </a:solidFill>
          <a:ln>
            <a:noFill/>
          </a:ln>
          <a:effectLst/>
        </p:spPr>
        <p:txBody>
          <a:bodyPr tIns="1005840" bIns="182880">
            <a:noAutofit/>
          </a:bodyPr>
          <a:lstStyle/>
          <a:p>
            <a:pPr marL="162000" indent="-162000">
              <a:spcBef>
                <a:spcPts val="0"/>
              </a:spcBef>
            </a:pPr>
            <a:r>
              <a:rPr lang="en-US" sz="1100"/>
              <a:t>1-2 timer/dag</a:t>
            </a:r>
          </a:p>
          <a:p>
            <a:pPr marL="162000" indent="-162000">
              <a:spcBef>
                <a:spcPts val="0"/>
              </a:spcBef>
            </a:pPr>
            <a:r>
              <a:rPr lang="en-US" sz="1100"/>
              <a:t>1-fase</a:t>
            </a:r>
          </a:p>
          <a:p>
            <a:pPr marL="162000" indent="-162000">
              <a:spcBef>
                <a:spcPts val="0"/>
              </a:spcBef>
            </a:pPr>
            <a:r>
              <a:rPr lang="en-US" sz="1100"/>
              <a:t>1x rengjøringsmiddel</a:t>
            </a:r>
          </a:p>
          <a:p>
            <a:pPr marL="162000" indent="-162000">
              <a:spcBef>
                <a:spcPts val="0"/>
              </a:spcBef>
            </a:pPr>
            <a:r>
              <a:rPr lang="en-US" sz="1100"/>
              <a:t>2800 o/min motor</a:t>
            </a:r>
          </a:p>
          <a:p>
            <a:pPr marL="162000" indent="-162000">
              <a:spcBef>
                <a:spcPts val="0"/>
              </a:spcBef>
            </a:pPr>
            <a:r>
              <a:rPr lang="en-US" sz="1100"/>
              <a:t>3 rustfrie stempler</a:t>
            </a:r>
          </a:p>
          <a:p>
            <a:pPr marL="162000" indent="-162000">
              <a:spcBef>
                <a:spcPts val="0"/>
              </a:spcBef>
            </a:pPr>
            <a:r>
              <a:rPr lang="en-US" sz="1100"/>
              <a:t>Rustfrie stålstempler</a:t>
            </a:r>
          </a:p>
          <a:p>
            <a:pPr marL="162000" indent="-162000">
              <a:spcBef>
                <a:spcPts val="0"/>
              </a:spcBef>
            </a:pPr>
            <a:r>
              <a:rPr lang="en-US" sz="1100"/>
              <a:t>Direkte automatisk start/stopp</a:t>
            </a:r>
          </a:p>
          <a:p>
            <a:pPr marL="162000" indent="-162000">
              <a:spcBef>
                <a:spcPts val="0"/>
              </a:spcBef>
            </a:pPr>
            <a:r>
              <a:rPr lang="en-US" sz="1100"/>
              <a:t>Innløpstemp. 60ºC</a:t>
            </a:r>
          </a:p>
          <a:p>
            <a:pPr marL="162000" indent="-162000">
              <a:spcBef>
                <a:spcPts val="0"/>
              </a:spcBef>
            </a:pPr>
            <a:r>
              <a:rPr lang="en-US" sz="1100"/>
              <a:t>Trykkaktivering</a:t>
            </a:r>
          </a:p>
        </p:txBody>
      </p:sp>
      <p:sp>
        <p:nvSpPr>
          <p:cNvPr id="6" name="Content Placeholder 5">
            <a:extLst>
              <a:ext uri="{FF2B5EF4-FFF2-40B4-BE49-F238E27FC236}">
                <a16:creationId xmlns:a16="http://schemas.microsoft.com/office/drawing/2014/main" id="{224FE0BE-9FB1-E31C-4E6E-83269C15BDA8}"/>
              </a:ext>
            </a:extLst>
          </p:cNvPr>
          <p:cNvSpPr>
            <a:spLocks noGrp="1"/>
          </p:cNvSpPr>
          <p:nvPr>
            <p:ph sz="quarter" idx="25"/>
          </p:nvPr>
        </p:nvSpPr>
        <p:spPr>
          <a:xfrm>
            <a:off x="6244167" y="2822843"/>
            <a:ext cx="2586038" cy="3216137"/>
          </a:xfrm>
          <a:solidFill>
            <a:srgbClr val="F0F1F3"/>
          </a:solidFill>
          <a:effectLst/>
        </p:spPr>
        <p:txBody>
          <a:bodyPr tIns="1005840" bIns="182880">
            <a:spAutoFit/>
          </a:bodyPr>
          <a:lstStyle/>
          <a:p>
            <a:pPr marL="162000" indent="-162000">
              <a:spcBef>
                <a:spcPts val="0"/>
              </a:spcBef>
            </a:pPr>
            <a:r>
              <a:rPr lang="en-US" sz="1100" dirty="0"/>
              <a:t>1-3 timer/</a:t>
            </a:r>
            <a:r>
              <a:rPr lang="en-US" sz="1100" dirty="0" err="1"/>
              <a:t>dag</a:t>
            </a:r>
            <a:endParaRPr lang="en-US" sz="1100" dirty="0"/>
          </a:p>
          <a:p>
            <a:pPr marL="162000" indent="-162000">
              <a:spcBef>
                <a:spcPts val="0"/>
              </a:spcBef>
            </a:pPr>
            <a:r>
              <a:rPr lang="en-US" sz="1100" dirty="0"/>
              <a:t>1- </a:t>
            </a:r>
            <a:r>
              <a:rPr lang="en-US" sz="1100" dirty="0" err="1"/>
              <a:t>og</a:t>
            </a:r>
            <a:r>
              <a:rPr lang="en-US" sz="1100" dirty="0"/>
              <a:t> 3-fase</a:t>
            </a:r>
          </a:p>
          <a:p>
            <a:pPr marL="162000" indent="-162000">
              <a:spcBef>
                <a:spcPts val="0"/>
              </a:spcBef>
            </a:pPr>
            <a:r>
              <a:rPr lang="en-US" sz="1100" dirty="0" err="1"/>
              <a:t>Skumsprayer</a:t>
            </a:r>
            <a:endParaRPr lang="en-US" sz="1100" dirty="0"/>
          </a:p>
          <a:p>
            <a:pPr marL="162000" indent="-162000">
              <a:spcBef>
                <a:spcPts val="0"/>
              </a:spcBef>
            </a:pPr>
            <a:r>
              <a:rPr lang="en-US" sz="1100" dirty="0"/>
              <a:t>2800 o/min motor</a:t>
            </a:r>
          </a:p>
          <a:p>
            <a:pPr marL="162000" indent="-162000">
              <a:spcBef>
                <a:spcPts val="0"/>
              </a:spcBef>
            </a:pPr>
            <a:r>
              <a:rPr lang="en-US" sz="1100" dirty="0"/>
              <a:t>3 </a:t>
            </a:r>
            <a:r>
              <a:rPr lang="en-US" sz="1100" dirty="0" err="1"/>
              <a:t>rustfrie</a:t>
            </a:r>
            <a:r>
              <a:rPr lang="en-US" sz="1100" dirty="0"/>
              <a:t> </a:t>
            </a:r>
            <a:r>
              <a:rPr lang="en-US" sz="1100" dirty="0" err="1"/>
              <a:t>stempler</a:t>
            </a:r>
            <a:endParaRPr lang="en-US" sz="1100" dirty="0"/>
          </a:p>
          <a:p>
            <a:pPr marL="162000" indent="-162000">
              <a:spcBef>
                <a:spcPts val="0"/>
              </a:spcBef>
            </a:pPr>
            <a:r>
              <a:rPr lang="en-US" sz="1100" dirty="0" err="1"/>
              <a:t>Direkte</a:t>
            </a:r>
            <a:r>
              <a:rPr lang="en-US" sz="1100" dirty="0"/>
              <a:t> </a:t>
            </a:r>
            <a:r>
              <a:rPr lang="en-US" sz="1100" dirty="0" err="1"/>
              <a:t>automatisk</a:t>
            </a:r>
            <a:r>
              <a:rPr lang="en-US" sz="1100" dirty="0"/>
              <a:t> start/</a:t>
            </a:r>
            <a:r>
              <a:rPr lang="en-US" sz="1100" dirty="0" err="1"/>
              <a:t>stopp</a:t>
            </a:r>
            <a:endParaRPr lang="en-US" sz="1100" dirty="0"/>
          </a:p>
          <a:p>
            <a:pPr marL="162000" indent="-162000">
              <a:spcBef>
                <a:spcPts val="0"/>
              </a:spcBef>
            </a:pPr>
            <a:r>
              <a:rPr lang="en-US" sz="1100" dirty="0" err="1"/>
              <a:t>Innløpstemp</a:t>
            </a:r>
            <a:r>
              <a:rPr lang="en-US" sz="1100" dirty="0"/>
              <a:t>. 60ºC</a:t>
            </a:r>
          </a:p>
          <a:p>
            <a:pPr marL="162000" indent="-162000">
              <a:spcBef>
                <a:spcPts val="0"/>
              </a:spcBef>
            </a:pPr>
            <a:r>
              <a:rPr lang="en-US" sz="1100" dirty="0" err="1"/>
              <a:t>Pumpeoljetank</a:t>
            </a:r>
            <a:endParaRPr lang="en-US" sz="1100" dirty="0"/>
          </a:p>
          <a:p>
            <a:pPr marL="162000" indent="-162000">
              <a:spcBef>
                <a:spcPts val="0"/>
              </a:spcBef>
            </a:pPr>
            <a:r>
              <a:rPr lang="en-US" sz="1100" dirty="0" err="1"/>
              <a:t>Pistolgrep</a:t>
            </a:r>
            <a:endParaRPr lang="en-US" sz="1100" dirty="0"/>
          </a:p>
          <a:p>
            <a:pPr marL="162000" indent="-162000">
              <a:spcBef>
                <a:spcPts val="0"/>
              </a:spcBef>
            </a:pPr>
            <a:r>
              <a:rPr lang="en-US" sz="1100" dirty="0" err="1"/>
              <a:t>Trykkaktivering</a:t>
            </a:r>
            <a:endParaRPr lang="en-US" sz="1100" dirty="0"/>
          </a:p>
        </p:txBody>
      </p:sp>
      <p:sp>
        <p:nvSpPr>
          <p:cNvPr id="8" name="Content Placeholder 7">
            <a:extLst>
              <a:ext uri="{FF2B5EF4-FFF2-40B4-BE49-F238E27FC236}">
                <a16:creationId xmlns:a16="http://schemas.microsoft.com/office/drawing/2014/main" id="{FF7AA69F-08F4-34A1-253F-9137A2393CDE}"/>
              </a:ext>
            </a:extLst>
          </p:cNvPr>
          <p:cNvSpPr>
            <a:spLocks noGrp="1"/>
          </p:cNvSpPr>
          <p:nvPr>
            <p:ph sz="quarter" idx="27"/>
          </p:nvPr>
        </p:nvSpPr>
        <p:spPr>
          <a:xfrm>
            <a:off x="9126537" y="2822843"/>
            <a:ext cx="2586038" cy="3419269"/>
          </a:xfrm>
          <a:solidFill>
            <a:srgbClr val="F0F1F3"/>
          </a:solidFill>
          <a:effectLst/>
        </p:spPr>
        <p:txBody>
          <a:bodyPr tIns="1005840" bIns="182880">
            <a:spAutoFit/>
          </a:bodyPr>
          <a:lstStyle/>
          <a:p>
            <a:pPr marL="162000" indent="-162000">
              <a:spcBef>
                <a:spcPts val="0"/>
              </a:spcBef>
            </a:pPr>
            <a:r>
              <a:rPr lang="en-US" sz="1100" dirty="0"/>
              <a:t>1-4 timer/</a:t>
            </a:r>
            <a:r>
              <a:rPr lang="en-US" sz="1100" dirty="0" err="1"/>
              <a:t>dag</a:t>
            </a:r>
            <a:endParaRPr lang="en-US" sz="1100" dirty="0"/>
          </a:p>
          <a:p>
            <a:pPr marL="162000" indent="-162000">
              <a:spcBef>
                <a:spcPts val="0"/>
              </a:spcBef>
            </a:pPr>
            <a:r>
              <a:rPr lang="en-US" sz="1100" dirty="0"/>
              <a:t>1- </a:t>
            </a:r>
            <a:r>
              <a:rPr lang="en-US" sz="1100" dirty="0" err="1"/>
              <a:t>og</a:t>
            </a:r>
            <a:r>
              <a:rPr lang="en-US" sz="1100" dirty="0"/>
              <a:t> 3-fase</a:t>
            </a:r>
          </a:p>
          <a:p>
            <a:pPr marL="162000" indent="-162000">
              <a:spcBef>
                <a:spcPts val="0"/>
              </a:spcBef>
            </a:pPr>
            <a:r>
              <a:rPr lang="en-US" sz="1100" dirty="0" err="1"/>
              <a:t>Skumsprayer</a:t>
            </a:r>
            <a:endParaRPr lang="en-US" sz="1100" dirty="0"/>
          </a:p>
          <a:p>
            <a:pPr marL="162000" indent="-162000">
              <a:spcBef>
                <a:spcPts val="0"/>
              </a:spcBef>
            </a:pPr>
            <a:r>
              <a:rPr lang="en-US" sz="1100" dirty="0"/>
              <a:t>Motor med 1450 o/min</a:t>
            </a:r>
          </a:p>
          <a:p>
            <a:pPr marL="162000" indent="-162000">
              <a:spcBef>
                <a:spcPts val="0"/>
              </a:spcBef>
            </a:pPr>
            <a:r>
              <a:rPr lang="en-US" sz="1100" dirty="0"/>
              <a:t>3 </a:t>
            </a:r>
            <a:r>
              <a:rPr lang="en-US" sz="1100" dirty="0" err="1"/>
              <a:t>rustfrie</a:t>
            </a:r>
            <a:r>
              <a:rPr lang="en-US" sz="1100" dirty="0"/>
              <a:t> </a:t>
            </a:r>
            <a:r>
              <a:rPr lang="en-US" sz="1100" dirty="0" err="1"/>
              <a:t>stempler</a:t>
            </a:r>
            <a:endParaRPr lang="en-US" sz="1100" dirty="0"/>
          </a:p>
          <a:p>
            <a:pPr marL="162000" indent="-162000">
              <a:spcBef>
                <a:spcPts val="0"/>
              </a:spcBef>
            </a:pPr>
            <a:r>
              <a:rPr lang="en-US" sz="1100" dirty="0" err="1"/>
              <a:t>Keramiske</a:t>
            </a:r>
            <a:r>
              <a:rPr lang="en-US" sz="1100" dirty="0"/>
              <a:t> </a:t>
            </a:r>
            <a:r>
              <a:rPr lang="en-US" sz="1100" dirty="0" err="1"/>
              <a:t>stempler</a:t>
            </a:r>
            <a:endParaRPr lang="en-US" sz="1100" dirty="0"/>
          </a:p>
          <a:p>
            <a:pPr marL="162000" indent="-162000">
              <a:spcBef>
                <a:spcPts val="0"/>
              </a:spcBef>
            </a:pPr>
            <a:r>
              <a:rPr lang="en-US" sz="1100" dirty="0" err="1"/>
              <a:t>Direkte</a:t>
            </a:r>
            <a:r>
              <a:rPr lang="en-US" sz="1100" dirty="0"/>
              <a:t> </a:t>
            </a:r>
            <a:r>
              <a:rPr lang="en-US" sz="1100" dirty="0" err="1"/>
              <a:t>automatisk</a:t>
            </a:r>
            <a:r>
              <a:rPr lang="en-US" sz="1100" dirty="0"/>
              <a:t> start/</a:t>
            </a:r>
            <a:r>
              <a:rPr lang="en-US" sz="1100" dirty="0" err="1"/>
              <a:t>stopp</a:t>
            </a:r>
            <a:endParaRPr lang="en-US" sz="1100" dirty="0"/>
          </a:p>
          <a:p>
            <a:pPr marL="162000" indent="-162000">
              <a:spcBef>
                <a:spcPts val="0"/>
              </a:spcBef>
            </a:pPr>
            <a:r>
              <a:rPr lang="en-US" sz="1100" dirty="0" err="1"/>
              <a:t>Innløpstemp</a:t>
            </a:r>
            <a:r>
              <a:rPr lang="en-US" sz="1100" dirty="0"/>
              <a:t>. 60ºC</a:t>
            </a:r>
          </a:p>
          <a:p>
            <a:pPr marL="162000" indent="-162000">
              <a:spcBef>
                <a:spcPts val="0"/>
              </a:spcBef>
            </a:pPr>
            <a:r>
              <a:rPr lang="en-US" sz="1100" dirty="0" err="1"/>
              <a:t>Pumpeoljetank</a:t>
            </a:r>
            <a:endParaRPr lang="en-US" sz="1100" dirty="0"/>
          </a:p>
          <a:p>
            <a:pPr marL="162000" indent="-162000">
              <a:spcBef>
                <a:spcPts val="0"/>
              </a:spcBef>
            </a:pPr>
            <a:r>
              <a:rPr lang="en-US" sz="1100" dirty="0" err="1"/>
              <a:t>Pistolgrep</a:t>
            </a:r>
            <a:endParaRPr lang="en-US" sz="1100" dirty="0"/>
          </a:p>
          <a:p>
            <a:pPr marL="162000" indent="-162000">
              <a:spcBef>
                <a:spcPts val="0"/>
              </a:spcBef>
            </a:pPr>
            <a:r>
              <a:rPr lang="en-US" sz="1100" dirty="0" err="1"/>
              <a:t>Trykkaktivering</a:t>
            </a:r>
            <a:endParaRPr lang="en-US" sz="1100" dirty="0"/>
          </a:p>
        </p:txBody>
      </p:sp>
      <p:sp>
        <p:nvSpPr>
          <p:cNvPr id="2" name="Content Placeholder 1">
            <a:extLst>
              <a:ext uri="{FF2B5EF4-FFF2-40B4-BE49-F238E27FC236}">
                <a16:creationId xmlns:a16="http://schemas.microsoft.com/office/drawing/2014/main" id="{E5957676-273B-A742-5D99-3B89ECB9694A}"/>
              </a:ext>
            </a:extLst>
          </p:cNvPr>
          <p:cNvSpPr>
            <a:spLocks noGrp="1"/>
          </p:cNvSpPr>
          <p:nvPr>
            <p:ph sz="quarter" idx="18"/>
          </p:nvPr>
        </p:nvSpPr>
        <p:spPr>
          <a:xfrm>
            <a:off x="479425" y="2822843"/>
            <a:ext cx="2586038" cy="3419268"/>
          </a:xfrm>
          <a:solidFill>
            <a:srgbClr val="F0F1F3"/>
          </a:solidFill>
          <a:ln>
            <a:noFill/>
          </a:ln>
          <a:effectLst/>
        </p:spPr>
        <p:txBody>
          <a:bodyPr tIns="1005840" bIns="182880">
            <a:noAutofit/>
          </a:bodyPr>
          <a:lstStyle/>
          <a:p>
            <a:pPr marL="162000" indent="-162000">
              <a:spcBef>
                <a:spcPts val="0"/>
              </a:spcBef>
            </a:pPr>
            <a:r>
              <a:rPr lang="en-US" sz="1100"/>
              <a:t>Opptil 1 time/dag</a:t>
            </a:r>
          </a:p>
          <a:p>
            <a:pPr marL="162000" indent="-162000">
              <a:spcBef>
                <a:spcPts val="0"/>
              </a:spcBef>
            </a:pPr>
            <a:r>
              <a:rPr lang="en-US" sz="1100"/>
              <a:t>1-fase</a:t>
            </a:r>
          </a:p>
          <a:p>
            <a:pPr marL="162000" indent="-162000">
              <a:spcBef>
                <a:spcPts val="0"/>
              </a:spcBef>
            </a:pPr>
            <a:r>
              <a:rPr lang="en-US" sz="1100"/>
              <a:t>2800 o/min motor</a:t>
            </a:r>
          </a:p>
          <a:p>
            <a:pPr marL="162000" indent="-162000">
              <a:spcBef>
                <a:spcPts val="0"/>
              </a:spcBef>
            </a:pPr>
            <a:r>
              <a:rPr lang="en-US" sz="1100"/>
              <a:t>3 rustfrie stempler</a:t>
            </a:r>
          </a:p>
          <a:p>
            <a:pPr marL="162000" indent="-162000">
              <a:spcBef>
                <a:spcPts val="0"/>
              </a:spcBef>
            </a:pPr>
            <a:r>
              <a:rPr lang="en-US" sz="1100"/>
              <a:t>Rustfrie stålstempler</a:t>
            </a:r>
          </a:p>
          <a:p>
            <a:pPr marL="162000" indent="-162000">
              <a:spcBef>
                <a:spcPts val="0"/>
              </a:spcBef>
            </a:pPr>
            <a:r>
              <a:rPr lang="en-US" sz="1100"/>
              <a:t>Direkte automatisk start/stopp</a:t>
            </a:r>
          </a:p>
          <a:p>
            <a:pPr marL="162000" indent="-162000">
              <a:spcBef>
                <a:spcPts val="0"/>
              </a:spcBef>
            </a:pPr>
            <a:r>
              <a:rPr lang="en-US" sz="1100"/>
              <a:t>Innløpstemp. 40ºC</a:t>
            </a:r>
          </a:p>
          <a:p>
            <a:pPr marL="162000" indent="-162000">
              <a:spcBef>
                <a:spcPts val="0"/>
              </a:spcBef>
            </a:pPr>
            <a:r>
              <a:rPr lang="en-US" sz="1100"/>
              <a:t>Trykkaktivering</a:t>
            </a:r>
          </a:p>
        </p:txBody>
      </p:sp>
      <p:sp>
        <p:nvSpPr>
          <p:cNvPr id="3" name="Text Placeholder 2">
            <a:extLst>
              <a:ext uri="{FF2B5EF4-FFF2-40B4-BE49-F238E27FC236}">
                <a16:creationId xmlns:a16="http://schemas.microsoft.com/office/drawing/2014/main" id="{CF459E6A-0178-1489-28D1-E447CFD478DB}"/>
              </a:ext>
            </a:extLst>
          </p:cNvPr>
          <p:cNvSpPr>
            <a:spLocks noGrp="1"/>
          </p:cNvSpPr>
          <p:nvPr>
            <p:ph type="body" sz="quarter" idx="13"/>
          </p:nvPr>
        </p:nvSpPr>
        <p:spPr>
          <a:xfrm>
            <a:off x="479425" y="3258691"/>
            <a:ext cx="1213126" cy="642227"/>
          </a:xfrm>
        </p:spPr>
        <p:txBody>
          <a:bodyPr wrap="square" tIns="182880" bIns="182880">
            <a:spAutoFit/>
          </a:bodyPr>
          <a:lstStyle/>
          <a:p>
            <a:r>
              <a:rPr lang="en-US" sz="1600" spc="20"/>
              <a:t>MC1C</a:t>
            </a:r>
          </a:p>
        </p:txBody>
      </p:sp>
      <p:sp>
        <p:nvSpPr>
          <p:cNvPr id="5" name="Text Placeholder 4">
            <a:extLst>
              <a:ext uri="{FF2B5EF4-FFF2-40B4-BE49-F238E27FC236}">
                <a16:creationId xmlns:a16="http://schemas.microsoft.com/office/drawing/2014/main" id="{C114B921-B02D-A383-F486-760E88A73440}"/>
              </a:ext>
            </a:extLst>
          </p:cNvPr>
          <p:cNvSpPr>
            <a:spLocks noGrp="1"/>
          </p:cNvSpPr>
          <p:nvPr>
            <p:ph type="body" sz="quarter" idx="24"/>
          </p:nvPr>
        </p:nvSpPr>
        <p:spPr>
          <a:xfrm>
            <a:off x="3361796" y="3258691"/>
            <a:ext cx="1213126" cy="642227"/>
          </a:xfrm>
        </p:spPr>
        <p:txBody>
          <a:bodyPr wrap="square" tIns="182880" bIns="182880">
            <a:spAutoFit/>
          </a:bodyPr>
          <a:lstStyle/>
          <a:p>
            <a:r>
              <a:rPr lang="en-US" sz="1600" spc="20"/>
              <a:t>MC2C</a:t>
            </a:r>
          </a:p>
        </p:txBody>
      </p:sp>
      <p:sp>
        <p:nvSpPr>
          <p:cNvPr id="7" name="Text Placeholder 6">
            <a:extLst>
              <a:ext uri="{FF2B5EF4-FFF2-40B4-BE49-F238E27FC236}">
                <a16:creationId xmlns:a16="http://schemas.microsoft.com/office/drawing/2014/main" id="{1DA54061-049B-F30B-B2C0-831EFDD2E92B}"/>
              </a:ext>
            </a:extLst>
          </p:cNvPr>
          <p:cNvSpPr>
            <a:spLocks noGrp="1"/>
          </p:cNvSpPr>
          <p:nvPr>
            <p:ph type="body" sz="quarter" idx="26"/>
          </p:nvPr>
        </p:nvSpPr>
        <p:spPr>
          <a:xfrm>
            <a:off x="6244167" y="3258691"/>
            <a:ext cx="1213126" cy="642227"/>
          </a:xfrm>
        </p:spPr>
        <p:txBody>
          <a:bodyPr wrap="square" tIns="182880" bIns="182880">
            <a:spAutoFit/>
          </a:bodyPr>
          <a:lstStyle/>
          <a:p>
            <a:r>
              <a:rPr lang="en-US" sz="1600" spc="20">
                <a:solidFill>
                  <a:schemeClr val="tx1"/>
                </a:solidFill>
              </a:rPr>
              <a:t>MC3C</a:t>
            </a:r>
          </a:p>
        </p:txBody>
      </p:sp>
      <p:sp>
        <p:nvSpPr>
          <p:cNvPr id="9" name="Text Placeholder 8">
            <a:extLst>
              <a:ext uri="{FF2B5EF4-FFF2-40B4-BE49-F238E27FC236}">
                <a16:creationId xmlns:a16="http://schemas.microsoft.com/office/drawing/2014/main" id="{7A7BA1E8-30FF-9F90-8B1A-FBC31A1732AC}"/>
              </a:ext>
            </a:extLst>
          </p:cNvPr>
          <p:cNvSpPr>
            <a:spLocks noGrp="1"/>
          </p:cNvSpPr>
          <p:nvPr>
            <p:ph type="body" sz="quarter" idx="28"/>
          </p:nvPr>
        </p:nvSpPr>
        <p:spPr>
          <a:xfrm>
            <a:off x="9126537" y="3258691"/>
            <a:ext cx="1213126" cy="642227"/>
          </a:xfrm>
        </p:spPr>
        <p:txBody>
          <a:bodyPr wrap="square" tIns="182880" bIns="182880">
            <a:spAutoFit/>
          </a:bodyPr>
          <a:lstStyle/>
          <a:p>
            <a:r>
              <a:rPr lang="en-US" sz="1600" spc="20">
                <a:solidFill>
                  <a:schemeClr val="tx1"/>
                </a:solidFill>
              </a:rPr>
              <a:t>MC4M</a:t>
            </a:r>
          </a:p>
        </p:txBody>
      </p:sp>
      <p:sp>
        <p:nvSpPr>
          <p:cNvPr id="10" name="Footer Placeholder 9">
            <a:extLst>
              <a:ext uri="{FF2B5EF4-FFF2-40B4-BE49-F238E27FC236}">
                <a16:creationId xmlns:a16="http://schemas.microsoft.com/office/drawing/2014/main" id="{F31D06AF-8BB0-73DF-55FC-DDCCF2FACF2A}"/>
              </a:ext>
            </a:extLst>
          </p:cNvPr>
          <p:cNvSpPr>
            <a:spLocks noGrp="1"/>
          </p:cNvSpPr>
          <p:nvPr>
            <p:ph type="ftr" sz="quarter" idx="30"/>
          </p:nvPr>
        </p:nvSpPr>
        <p:spPr/>
        <p:txBody>
          <a:bodyPr/>
          <a:lstStyle/>
          <a:p>
            <a:pPr algn="l"/>
            <a:r>
              <a:rPr lang="en-US"/>
              <a:t>KONFIDENSIELT</a:t>
            </a:r>
            <a:endParaRPr lang="en-US" dirty="0"/>
          </a:p>
        </p:txBody>
      </p:sp>
      <p:sp>
        <p:nvSpPr>
          <p:cNvPr id="11" name="Slide Number Placeholder 10">
            <a:extLst>
              <a:ext uri="{FF2B5EF4-FFF2-40B4-BE49-F238E27FC236}">
                <a16:creationId xmlns:a16="http://schemas.microsoft.com/office/drawing/2014/main" id="{8F486F32-BF03-509A-DADA-A428EE601853}"/>
              </a:ext>
            </a:extLst>
          </p:cNvPr>
          <p:cNvSpPr>
            <a:spLocks noGrp="1"/>
          </p:cNvSpPr>
          <p:nvPr>
            <p:ph type="sldNum" sz="quarter" idx="31"/>
          </p:nvPr>
        </p:nvSpPr>
        <p:spPr/>
        <p:txBody>
          <a:bodyPr/>
          <a:lstStyle/>
          <a:p>
            <a:fld id="{6C385236-B7BA-4938-9EA6-6DEC8CA653D7}" type="slidenum">
              <a:rPr lang="en-US" smtClean="0"/>
              <a:pPr/>
              <a:t>9</a:t>
            </a:fld>
            <a:endParaRPr lang="en-US"/>
          </a:p>
        </p:txBody>
      </p:sp>
      <p:sp>
        <p:nvSpPr>
          <p:cNvPr id="12" name="Text Placeholder 11">
            <a:extLst>
              <a:ext uri="{FF2B5EF4-FFF2-40B4-BE49-F238E27FC236}">
                <a16:creationId xmlns:a16="http://schemas.microsoft.com/office/drawing/2014/main" id="{F967ED7D-6BD0-DD60-486A-008F49456D81}"/>
              </a:ext>
            </a:extLst>
          </p:cNvPr>
          <p:cNvSpPr>
            <a:spLocks noGrp="1"/>
          </p:cNvSpPr>
          <p:nvPr>
            <p:ph type="body" sz="quarter" idx="14"/>
          </p:nvPr>
        </p:nvSpPr>
        <p:spPr/>
        <p:txBody>
          <a:bodyPr/>
          <a:lstStyle/>
          <a:p>
            <a:r>
              <a:rPr lang="nb-NO"/>
              <a:t>Hvilket produkt er best for hvilket bruksområde? </a:t>
            </a:r>
          </a:p>
        </p:txBody>
      </p:sp>
      <p:sp>
        <p:nvSpPr>
          <p:cNvPr id="13" name="Title 12">
            <a:extLst>
              <a:ext uri="{FF2B5EF4-FFF2-40B4-BE49-F238E27FC236}">
                <a16:creationId xmlns:a16="http://schemas.microsoft.com/office/drawing/2014/main" id="{092427EF-7AC8-503A-F482-B673283644AF}"/>
              </a:ext>
            </a:extLst>
          </p:cNvPr>
          <p:cNvSpPr>
            <a:spLocks noGrp="1"/>
          </p:cNvSpPr>
          <p:nvPr>
            <p:ph type="title"/>
          </p:nvPr>
        </p:nvSpPr>
        <p:spPr/>
        <p:txBody>
          <a:bodyPr/>
          <a:lstStyle/>
          <a:p>
            <a:r>
              <a:rPr lang="en-US"/>
              <a:t>Kompakt/høytrykksvaskerserie på mellomnivå </a:t>
            </a:r>
          </a:p>
        </p:txBody>
      </p:sp>
      <p:pic>
        <p:nvPicPr>
          <p:cNvPr id="23" name="Picture 22">
            <a:extLst>
              <a:ext uri="{FF2B5EF4-FFF2-40B4-BE49-F238E27FC236}">
                <a16:creationId xmlns:a16="http://schemas.microsoft.com/office/drawing/2014/main" id="{C0DAAB27-A11B-8875-5845-E07F9BD36D9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120199" y="1194502"/>
            <a:ext cx="1069233" cy="2320307"/>
          </a:xfrm>
          <a:prstGeom prst="rect">
            <a:avLst/>
          </a:prstGeom>
        </p:spPr>
      </p:pic>
      <p:pic>
        <p:nvPicPr>
          <p:cNvPr id="28" name="Picture 27">
            <a:extLst>
              <a:ext uri="{FF2B5EF4-FFF2-40B4-BE49-F238E27FC236}">
                <a16:creationId xmlns:a16="http://schemas.microsoft.com/office/drawing/2014/main" id="{E9976D1C-22F3-D62C-77D8-C214C7A4CF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3095" y="1466919"/>
            <a:ext cx="1488183" cy="2153513"/>
          </a:xfrm>
          <a:prstGeom prst="rect">
            <a:avLst/>
          </a:prstGeom>
        </p:spPr>
      </p:pic>
      <p:pic>
        <p:nvPicPr>
          <p:cNvPr id="30" name="Picture 29">
            <a:extLst>
              <a:ext uri="{FF2B5EF4-FFF2-40B4-BE49-F238E27FC236}">
                <a16:creationId xmlns:a16="http://schemas.microsoft.com/office/drawing/2014/main" id="{9C1C121B-5E19-4A55-EF4A-B3DCC8FD4A0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37673" y="1429284"/>
            <a:ext cx="1469543" cy="2184678"/>
          </a:xfrm>
          <a:prstGeom prst="rect">
            <a:avLst/>
          </a:prstGeom>
        </p:spPr>
      </p:pic>
      <p:pic>
        <p:nvPicPr>
          <p:cNvPr id="31" name="Picture 30">
            <a:extLst>
              <a:ext uri="{FF2B5EF4-FFF2-40B4-BE49-F238E27FC236}">
                <a16:creationId xmlns:a16="http://schemas.microsoft.com/office/drawing/2014/main" id="{D3F0308C-1501-791F-225C-8C8E597AFA9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00984" y="1744246"/>
            <a:ext cx="1237144" cy="1652496"/>
          </a:xfrm>
          <a:prstGeom prst="rect">
            <a:avLst/>
          </a:prstGeom>
        </p:spPr>
      </p:pic>
    </p:spTree>
    <p:extLst>
      <p:ext uri="{BB962C8B-B14F-4D97-AF65-F5344CB8AC3E}">
        <p14:creationId xmlns:p14="http://schemas.microsoft.com/office/powerpoint/2010/main" val="1286185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nd_x0020_Date xmlns="a51901c0-0402-4d12-9849-aea77cadd7ee" xsi:nil="true"/>
    <TaxCatchAll xmlns="6957957d-4a92-4580-a2cf-b69d4e975ccd"/>
    <Start_x0020_Date xmlns="a51901c0-0402-4d12-9849-aea77cadd7ee">2015-12-13T16:03:17+00:00</Start_x0020_Date>
    <Ref_x0020_No xmlns="a51901c0-0402-4d12-9849-aea77cadd7ee" xsi:nil="true"/>
    <Short_x0020_Description xmlns="1b808c17-2139-49cd-a317-8fc80a969d6a" xsi:nil="true"/>
    <Business_x0020_Unit xmlns="a51901c0-0402-4d12-9849-aea77cadd7ee">Corporate</Business_x0020_Unit>
    <CountryTaxHTField4 xmlns="4CFF4DF0-C362-4CE3-BC8D-D55629784E08" xsi:nil="true"/>
    <Category xmlns="a51901c0-0402-4d12-9849-aea77cadd7ee" xsi:nil="true"/>
    <BusinessUnitTaxHTField4 xmlns="4CFF4DF0-C362-4CE3-BC8D-D55629784E08" xsi:nil="true"/>
    <Location xmlns="a51901c0-0402-4d12-9849-aea77cadd7ee">Group (Multi Regional)</Locati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10C45875EB9C45930C1340D32F4992" ma:contentTypeVersion="12" ma:contentTypeDescription="Create a new document." ma:contentTypeScope="" ma:versionID="ab61a0d07b159b33a70e1036829fe638">
  <xsd:schema xmlns:xsd="http://www.w3.org/2001/XMLSchema" xmlns:xs="http://www.w3.org/2001/XMLSchema" xmlns:p="http://schemas.microsoft.com/office/2006/metadata/properties" xmlns:ns2="a51901c0-0402-4d12-9849-aea77cadd7ee" xmlns:ns3="1b808c17-2139-49cd-a317-8fc80a969d6a" xmlns:ns4="4CFF4DF0-C362-4CE3-BC8D-D55629784E08" xmlns:ns5="6957957d-4a92-4580-a2cf-b69d4e975ccd" targetNamespace="http://schemas.microsoft.com/office/2006/metadata/properties" ma:root="true" ma:fieldsID="b079ea1a03d5db3d3d69ab606f044afe" ns2:_="" ns3:_="" ns4:_="" ns5:_="">
    <xsd:import namespace="a51901c0-0402-4d12-9849-aea77cadd7ee"/>
    <xsd:import namespace="1b808c17-2139-49cd-a317-8fc80a969d6a"/>
    <xsd:import namespace="4CFF4DF0-C362-4CE3-BC8D-D55629784E08"/>
    <xsd:import namespace="6957957d-4a92-4580-a2cf-b69d4e975ccd"/>
    <xsd:element name="properties">
      <xsd:complexType>
        <xsd:sequence>
          <xsd:element name="documentManagement">
            <xsd:complexType>
              <xsd:all>
                <xsd:element ref="ns2:Category" minOccurs="0"/>
                <xsd:element ref="ns2:Location" minOccurs="0"/>
                <xsd:element ref="ns2:Business_x0020_Unit" minOccurs="0"/>
                <xsd:element ref="ns2:Start_x0020_Date" minOccurs="0"/>
                <xsd:element ref="ns2:End_x0020_Date" minOccurs="0"/>
                <xsd:element ref="ns2:Ref_x0020_No" minOccurs="0"/>
                <xsd:element ref="ns3:Short_x0020_Description" minOccurs="0"/>
                <xsd:element ref="ns4:CountryTaxHTField4" minOccurs="0"/>
                <xsd:element ref="ns5:TaxCatchAll" minOccurs="0"/>
                <xsd:element ref="ns4:BusinessUnitTaxHTField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1901c0-0402-4d12-9849-aea77cadd7ee" elementFormDefault="qualified">
    <xsd:import namespace="http://schemas.microsoft.com/office/2006/documentManagement/types"/>
    <xsd:import namespace="http://schemas.microsoft.com/office/infopath/2007/PartnerControls"/>
    <xsd:element name="Category" ma:index="2" nillable="true" ma:displayName="Category" ma:description="Pricelist, quotation, user manual, guidelines, etc" ma:indexed="true" ma:internalName="Category">
      <xsd:simpleType>
        <xsd:restriction base="dms:Text">
          <xsd:maxLength value="100"/>
        </xsd:restriction>
      </xsd:simpleType>
    </xsd:element>
    <xsd:element name="Location" ma:index="3" nillable="true" ma:displayName="Location" ma:default="Group (Multi Regional)" ma:description="Regional or Subsidiary category document applies to" ma:format="Dropdown" ma:indexed="true" ma:internalName="Location">
      <xsd:simpleType>
        <xsd:restriction base="dms:Choice">
          <xsd:enumeration value="Group (Multi Regional)"/>
          <xsd:enumeration value="Americas (Regional)"/>
          <xsd:enumeration value="APAC (Regional)"/>
          <xsd:enumeration value="EMEA (Regional)"/>
          <xsd:enumeration value="Aalborg"/>
          <xsd:enumeration value="Almere"/>
          <xsd:enumeration value="Amal"/>
          <xsd:enumeration value="Athens"/>
          <xsd:enumeration value="Bangkok"/>
          <xsd:enumeration value="Barcelona"/>
          <xsd:enumeration value="Bellenberg"/>
          <xsd:enumeration value="Bruxelles"/>
          <xsd:enumeration value="Bury St. Edmonds"/>
          <xsd:enumeration value="Broendby"/>
          <xsd:enumeration value="Chu Hung Park"/>
          <xsd:enumeration value="Cour d'Alene"/>
          <xsd:enumeration value="Courtaboeuf Cedex"/>
          <xsd:enumeration value="Dublin"/>
          <xsd:enumeration value="Enkoping"/>
          <xsd:enumeration value="Entzheim"/>
          <xsd:enumeration value="Espoo"/>
          <xsd:enumeration value="Gelnhausen"/>
          <xsd:enumeration value="Guardamiglio"/>
          <xsd:enumeration value="Hadsund"/>
          <xsd:enumeration value="Istanbul"/>
          <xsd:enumeration value="Kuala Lumpur"/>
          <xsd:enumeration value="Kwai Chung"/>
          <xsd:enumeration value="Legnano"/>
          <xsd:enumeration value="Malvern"/>
          <xsd:enumeration value="Mexico City"/>
          <xsd:enumeration value="Molndal"/>
          <xsd:enumeration value="Moscow"/>
          <xsd:enumeration value="Nagy"/>
          <xsd:enumeration value="Ningbo"/>
          <xsd:enumeration value="Nississagua, Ontario"/>
          <xsd:enumeration value="Oslo"/>
          <xsd:enumeration value="Penrith"/>
          <xsd:enumeration value="Penrose"/>
          <xsd:enumeration value="Plymouth"/>
          <xsd:enumeration value="Praha"/>
          <xsd:enumeration value="Pruszkow"/>
          <xsd:enumeration value="Rellingen"/>
          <xsd:enumeration value="Remagen"/>
          <xsd:enumeration value="Rexdale, Ontario"/>
          <xsd:enumeration value="Saltzburg"/>
          <xsd:enumeration value="Shenzhen"/>
          <xsd:enumeration value="Silverwater"/>
          <xsd:enumeration value="Singapore"/>
          <xsd:enumeration value="Sintra"/>
          <xsd:enumeration value="Springdale"/>
          <xsd:enumeration value="Stockholm"/>
          <xsd:enumeration value="Suzhou"/>
          <xsd:enumeration value="Sziget"/>
          <xsd:enumeration value="Taipei"/>
          <xsd:enumeration value="Villepreux"/>
          <xsd:enumeration value="Wil"/>
          <xsd:enumeration value="Yokohama"/>
          <xsd:enumeration value="Zocca"/>
        </xsd:restriction>
      </xsd:simpleType>
    </xsd:element>
    <xsd:element name="Business_x0020_Unit" ma:index="4" nillable="true" ma:displayName="Business Unit" ma:default="Corporate" ma:description="Business Unit document applies to" ma:format="Dropdown" ma:indexed="true" ma:internalName="Business_x0020_Unit">
      <xsd:simpleType>
        <xsd:restriction base="dms:Choice">
          <xsd:enumeration value="Corporate"/>
          <xsd:enumeration value="Finance"/>
          <xsd:enumeration value="HR"/>
          <xsd:enumeration value="IT"/>
          <xsd:enumeration value="Logistics"/>
          <xsd:enumeration value="Management"/>
          <xsd:enumeration value="Marketing"/>
          <xsd:enumeration value="Production/Operations"/>
          <xsd:enumeration value="Sales"/>
          <xsd:enumeration value="Tech. Service"/>
        </xsd:restriction>
      </xsd:simpleType>
    </xsd:element>
    <xsd:element name="Start_x0020_Date" ma:index="5" nillable="true" ma:displayName="Start Date" ma:default="[today]" ma:description="Date document becomes effective" ma:format="DateOnly" ma:internalName="Start_x0020_Date">
      <xsd:simpleType>
        <xsd:restriction base="dms:DateTime"/>
      </xsd:simpleType>
    </xsd:element>
    <xsd:element name="End_x0020_Date" ma:index="6" nillable="true" ma:displayName="End Date" ma:description="Date document expires" ma:format="DateOnly" ma:internalName="End_x0020_Date">
      <xsd:simpleType>
        <xsd:restriction base="dms:DateTime"/>
      </xsd:simpleType>
    </xsd:element>
    <xsd:element name="Ref_x0020_No" ma:index="7" nillable="true" ma:displayName="Ref No" ma:description="Product no, customer no, project no, etc." ma:internalName="Ref_x0020_No">
      <xsd:simpleType>
        <xsd:restriction base="dms:Text">
          <xsd:maxLength value="100"/>
        </xsd:restriction>
      </xsd:simpleType>
    </xsd:element>
  </xsd:schema>
  <xsd:schema xmlns:xsd="http://www.w3.org/2001/XMLSchema" xmlns:xs="http://www.w3.org/2001/XMLSchema" xmlns:dms="http://schemas.microsoft.com/office/2006/documentManagement/types" xmlns:pc="http://schemas.microsoft.com/office/infopath/2007/PartnerControls" targetNamespace="1b808c17-2139-49cd-a317-8fc80a969d6a" elementFormDefault="qualified">
    <xsd:import namespace="http://schemas.microsoft.com/office/2006/documentManagement/types"/>
    <xsd:import namespace="http://schemas.microsoft.com/office/infopath/2007/PartnerControls"/>
    <xsd:element name="Short_x0020_Description" ma:index="14" nillable="true" ma:displayName="Short Description" ma:internalName="Short_x0020_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FF4DF0-C362-4CE3-BC8D-D55629784E08" elementFormDefault="qualified">
    <xsd:import namespace="http://schemas.microsoft.com/office/2006/documentManagement/types"/>
    <xsd:import namespace="http://schemas.microsoft.com/office/infopath/2007/PartnerControls"/>
    <xsd:element name="CountryTaxHTField4" ma:index="15" nillable="true" ma:displayName="Country_4" ma:internalName="m40bd53583c942d49d71f1b1fe49cc78" ma:readOnly="false">
      <xsd:simpleType>
        <xsd:restriction base="dms:Note">
          <xsd:maxLength value="255"/>
        </xsd:restriction>
      </xsd:simpleType>
    </xsd:element>
    <xsd:element name="BusinessUnitTaxHTField4" ma:index="17" nillable="true" ma:displayName="BusinessUnit_4" ma:internalName="h2ab4404e86040a487fa62c05e5079f5"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57957d-4a92-4580-a2cf-b69d4e975cc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15580aa-faea-413b-9f8b-1899b28ec469}" ma:internalName="TaxCatchAll" ma:showField="CatchAllData" ma:web="6957957d-4a92-4580-a2cf-b69d4e975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Short Descriptio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35D97F-54F6-4139-90B1-4BC360E16E53}">
  <ds:schemaRefs>
    <ds:schemaRef ds:uri="http://schemas.microsoft.com/office/2006/documentManagement/types"/>
    <ds:schemaRef ds:uri="http://purl.org/dc/elements/1.1/"/>
    <ds:schemaRef ds:uri="http://schemas.microsoft.com/office/2006/metadata/properties"/>
    <ds:schemaRef ds:uri="a51901c0-0402-4d12-9849-aea77cadd7ee"/>
    <ds:schemaRef ds:uri="http://purl.org/dc/terms/"/>
    <ds:schemaRef ds:uri="http://schemas.microsoft.com/office/infopath/2007/PartnerControls"/>
    <ds:schemaRef ds:uri="4CFF4DF0-C362-4CE3-BC8D-D55629784E08"/>
    <ds:schemaRef ds:uri="http://www.w3.org/XML/1998/namespace"/>
    <ds:schemaRef ds:uri="http://purl.org/dc/dcmitype/"/>
    <ds:schemaRef ds:uri="http://schemas.openxmlformats.org/package/2006/metadata/core-properties"/>
    <ds:schemaRef ds:uri="6957957d-4a92-4580-a2cf-b69d4e975ccd"/>
    <ds:schemaRef ds:uri="1b808c17-2139-49cd-a317-8fc80a969d6a"/>
  </ds:schemaRefs>
</ds:datastoreItem>
</file>

<file path=customXml/itemProps2.xml><?xml version="1.0" encoding="utf-8"?>
<ds:datastoreItem xmlns:ds="http://schemas.openxmlformats.org/officeDocument/2006/customXml" ds:itemID="{FBDEF237-6544-48C6-B50C-ACB1514395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1901c0-0402-4d12-9849-aea77cadd7ee"/>
    <ds:schemaRef ds:uri="1b808c17-2139-49cd-a317-8fc80a969d6a"/>
    <ds:schemaRef ds:uri="4CFF4DF0-C362-4CE3-BC8D-D55629784E08"/>
    <ds:schemaRef ds:uri="6957957d-4a92-4580-a2cf-b69d4e975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D9CF25-2968-4E35-9D7F-AFFFC6CD9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747</TotalTime>
  <Words>2368</Words>
  <Application>Microsoft Office PowerPoint</Application>
  <PresentationFormat>Widescreen</PresentationFormat>
  <Paragraphs>703</Paragraphs>
  <Slides>29</Slides>
  <Notes>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Arial</vt:lpstr>
      <vt:lpstr>Calibri</vt:lpstr>
      <vt:lpstr>Courier New</vt:lpstr>
      <vt:lpstr>Roboto Black</vt:lpstr>
      <vt:lpstr>Roboto Bold</vt:lpstr>
      <vt:lpstr>Roboto Light</vt:lpstr>
      <vt:lpstr>Roboto Light italic</vt:lpstr>
      <vt:lpstr>Nilfisk Toolbox_Standard_4-3</vt:lpstr>
      <vt:lpstr>think-cell Slide</vt:lpstr>
      <vt:lpstr>MC1C og MC2C Oppdatering</vt:lpstr>
      <vt:lpstr>Innhold </vt:lpstr>
      <vt:lpstr>1</vt:lpstr>
      <vt:lpstr>Bakgrunn </vt:lpstr>
      <vt:lpstr>Produktfordeler ved MC1C </vt:lpstr>
      <vt:lpstr>Produktfordeler med MC2C </vt:lpstr>
      <vt:lpstr>MC2C</vt:lpstr>
      <vt:lpstr>Produktvarianter </vt:lpstr>
      <vt:lpstr>Kompakt/høytrykksvaskerserie på mellomnivå </vt:lpstr>
      <vt:lpstr>2</vt:lpstr>
      <vt:lpstr>Segmenter</vt:lpstr>
      <vt:lpstr>Primære bruksområder </vt:lpstr>
      <vt:lpstr>Segmenter og bruksområder</vt:lpstr>
      <vt:lpstr>Segmenter og bruksområder</vt:lpstr>
      <vt:lpstr>Segmenter og bruksområder</vt:lpstr>
      <vt:lpstr>Segmenter og bruksområder</vt:lpstr>
      <vt:lpstr>3</vt:lpstr>
      <vt:lpstr>Tekniske spesifikasjoner </vt:lpstr>
      <vt:lpstr>Funksjoner</vt:lpstr>
      <vt:lpstr>4</vt:lpstr>
      <vt:lpstr>Tilbehør</vt:lpstr>
      <vt:lpstr>MC1C – egenskaper og fordeler </vt:lpstr>
      <vt:lpstr>MC1C – egenskaper og fordeler </vt:lpstr>
      <vt:lpstr>MC1C – egenskaper og fordeler </vt:lpstr>
      <vt:lpstr>MC1C – egenskaper og fordeler </vt:lpstr>
      <vt:lpstr>MC2C – egenskaper og fordeler </vt:lpstr>
      <vt:lpstr>MC2C – egenskaper og fordeler </vt:lpstr>
      <vt:lpstr>MC2C – egenskaper og fordeler </vt:lpstr>
      <vt:lpstr>MC2C – egenskaper og fordeler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 here</dc:title>
  <dc:creator>Marzena Hensel</dc:creator>
  <cp:lastModifiedBy>Julie Soerum</cp:lastModifiedBy>
  <cp:revision>122</cp:revision>
  <dcterms:created xsi:type="dcterms:W3CDTF">2022-08-08T12:28:10Z</dcterms:created>
  <dcterms:modified xsi:type="dcterms:W3CDTF">2024-10-07T13:22:21Z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ContentTypeId">
    <vt:lpwstr>0x0101009B10C45875EB9C45930C1340D32F4992</vt:lpwstr>
  </property>
  <property fmtid="{D5CDD505-2E9C-101B-9397-08002B2CF9AE}" pid="6" name="MSIP_Label_8af657d4-2045-4871-9872-e323e3545d60_Enabled">
    <vt:lpwstr>true</vt:lpwstr>
  </property>
  <property fmtid="{D5CDD505-2E9C-101B-9397-08002B2CF9AE}" pid="7" name="MSIP_Label_8af657d4-2045-4871-9872-e323e3545d60_SetDate">
    <vt:lpwstr>2022-03-07T09:52:37Z</vt:lpwstr>
  </property>
  <property fmtid="{D5CDD505-2E9C-101B-9397-08002B2CF9AE}" pid="8" name="MSIP_Label_8af657d4-2045-4871-9872-e323e3545d60_Method">
    <vt:lpwstr>Privileged</vt:lpwstr>
  </property>
  <property fmtid="{D5CDD505-2E9C-101B-9397-08002B2CF9AE}" pid="9" name="MSIP_Label_8af657d4-2045-4871-9872-e323e3545d60_Name">
    <vt:lpwstr>Open sublabel</vt:lpwstr>
  </property>
  <property fmtid="{D5CDD505-2E9C-101B-9397-08002B2CF9AE}" pid="10" name="MSIP_Label_8af657d4-2045-4871-9872-e323e3545d60_SiteId">
    <vt:lpwstr>753c5d99-05be-4237-b4c5-fdb2e6b32ab2</vt:lpwstr>
  </property>
  <property fmtid="{D5CDD505-2E9C-101B-9397-08002B2CF9AE}" pid="11" name="MSIP_Label_8af657d4-2045-4871-9872-e323e3545d60_ActionId">
    <vt:lpwstr>dc55aacb-2282-478e-992e-416176343d0e</vt:lpwstr>
  </property>
  <property fmtid="{D5CDD505-2E9C-101B-9397-08002B2CF9AE}" pid="12" name="MSIP_Label_8af657d4-2045-4871-9872-e323e3545d60_ContentBits">
    <vt:lpwstr>0</vt:lpwstr>
  </property>
</Properties>
</file>