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8" r:id="rId5"/>
  </p:sldMasterIdLst>
  <p:notesMasterIdLst>
    <p:notesMasterId r:id="rId38"/>
  </p:notesMasterIdLst>
  <p:sldIdLst>
    <p:sldId id="273" r:id="rId6"/>
    <p:sldId id="286" r:id="rId7"/>
    <p:sldId id="2147483440" r:id="rId8"/>
    <p:sldId id="295" r:id="rId9"/>
    <p:sldId id="289" r:id="rId10"/>
    <p:sldId id="300" r:id="rId11"/>
    <p:sldId id="2147483421" r:id="rId12"/>
    <p:sldId id="296" r:id="rId13"/>
    <p:sldId id="301" r:id="rId14"/>
    <p:sldId id="302" r:id="rId15"/>
    <p:sldId id="2147483424" r:id="rId16"/>
    <p:sldId id="2147483427" r:id="rId17"/>
    <p:sldId id="2147483428" r:id="rId18"/>
    <p:sldId id="290" r:id="rId19"/>
    <p:sldId id="2147481289" r:id="rId20"/>
    <p:sldId id="2147483425" r:id="rId21"/>
    <p:sldId id="2147483426" r:id="rId22"/>
    <p:sldId id="2147483429" r:id="rId23"/>
    <p:sldId id="2147483430" r:id="rId24"/>
    <p:sldId id="2147483432" r:id="rId25"/>
    <p:sldId id="2147483433" r:id="rId26"/>
    <p:sldId id="2147483434" r:id="rId27"/>
    <p:sldId id="2147483442" r:id="rId28"/>
    <p:sldId id="311" r:id="rId29"/>
    <p:sldId id="291" r:id="rId30"/>
    <p:sldId id="2147483438" r:id="rId31"/>
    <p:sldId id="2147483422" r:id="rId32"/>
    <p:sldId id="2147483437" r:id="rId33"/>
    <p:sldId id="292" r:id="rId34"/>
    <p:sldId id="315" r:id="rId35"/>
    <p:sldId id="2147483436" r:id="rId36"/>
    <p:sldId id="316" r:id="rId37"/>
  </p:sldIdLst>
  <p:sldSz cx="12192000" cy="6858000"/>
  <p:notesSz cx="6797675" cy="9872663"/>
  <p:custDataLst>
    <p:tags r:id="rId39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86"/>
            <p14:sldId id="2147483440"/>
            <p14:sldId id="295"/>
            <p14:sldId id="289"/>
            <p14:sldId id="300"/>
            <p14:sldId id="2147483421"/>
            <p14:sldId id="296"/>
            <p14:sldId id="301"/>
            <p14:sldId id="302"/>
            <p14:sldId id="2147483424"/>
            <p14:sldId id="2147483427"/>
            <p14:sldId id="2147483428"/>
            <p14:sldId id="290"/>
            <p14:sldId id="2147481289"/>
            <p14:sldId id="2147483425"/>
            <p14:sldId id="2147483426"/>
            <p14:sldId id="2147483429"/>
            <p14:sldId id="2147483430"/>
            <p14:sldId id="2147483432"/>
            <p14:sldId id="2147483433"/>
            <p14:sldId id="2147483434"/>
            <p14:sldId id="2147483442"/>
            <p14:sldId id="311"/>
            <p14:sldId id="291"/>
            <p14:sldId id="2147483438"/>
            <p14:sldId id="2147483422"/>
            <p14:sldId id="2147483437"/>
            <p14:sldId id="292"/>
            <p14:sldId id="315"/>
            <p14:sldId id="2147483436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90A06E89-F779-B871-2D47-CC82BD0308F6}" name="Anders Sandstrom" initials="AS" userId="S::asandstrom@nilfisk.com::56f87f27-b3c5-4c4a-b856-1e78615f87ab" providerId="AD"/>
  <p188:author id="{41597BBF-A003-4935-3E03-8438D0945FF6}" name="Tine Maribo" initials="TM" userId="S::tmaribo@nilfisk.com::541adeda-b521-4320-b16e-22c421cfdf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32C"/>
    <a:srgbClr val="E3E3E3"/>
    <a:srgbClr val="FF66FF"/>
    <a:srgbClr val="FF00FF"/>
    <a:srgbClr val="8997A4"/>
    <a:srgbClr val="7C878E"/>
    <a:srgbClr val="000000"/>
    <a:srgbClr val="979797"/>
    <a:srgbClr val="4B4F54"/>
    <a:srgbClr val="606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31" autoAdjust="0"/>
    <p:restoredTop sz="96242" autoAdjust="0"/>
  </p:normalViewPr>
  <p:slideViewPr>
    <p:cSldViewPr snapToGrid="0">
      <p:cViewPr varScale="1">
        <p:scale>
          <a:sx n="74" d="100"/>
          <a:sy n="74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CDD4F96-80A8-4465-995F-B02C7E2BE7A1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329ADF61-745F-4FB3-BBCD-01C981DCF034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D2187614-4AC0-49AE-861C-E352FB8D0328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141B4-573E-4176-B44B-129009F9DB72}" type="datetime1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8AF8EC-C76E-4110-B0CA-E6E211C05AD1}" type="datetime1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FFD9C04-0A47-4136-BF21-9275DB9920E8}" type="datetime1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264A77B-CE10-4C4A-B22A-EF9293E45C17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DAA23C-8292-42C1-B1DF-BD1F8D6992F8}" type="datetime1">
              <a:rPr lang="en-US" smtClean="0"/>
              <a:t>6/13/2025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91FEF2D5-9B94-4B93-BDA3-F588C59A6B33}" type="datetime1">
              <a:rPr lang="en-US" smtClean="0"/>
              <a:t>6/13/2025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>
          <a:xfrm>
            <a:off x="4323437" y="6529068"/>
            <a:ext cx="759950" cy="153888"/>
          </a:xfrm>
        </p:spPr>
        <p:txBody>
          <a:bodyPr/>
          <a:lstStyle/>
          <a:p>
            <a:fld id="{A3B82C5E-5787-4C94-8ED3-D7F7D2423061}" type="datetime1">
              <a:rPr lang="en-US" smtClean="0"/>
              <a:t>6/13/2025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5" y="6529068"/>
            <a:ext cx="3291840" cy="153888"/>
          </a:xfrm>
        </p:spPr>
        <p:txBody>
          <a:bodyPr/>
          <a:lstStyle/>
          <a:p>
            <a:pPr algn="l"/>
            <a:r>
              <a:rPr lang="el-GR" dirty="0"/>
              <a:t>ΕΜΠΙΣΤΕΥΤΙΚΕΣ ΠΛΗΡΟΦΟΡΙΕΣ ΕΤΑΙΡΕΙΑΣ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40575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243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185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402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754E6455-2A3F-41C2-A93D-F90CB74A8D56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0906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291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71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32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1221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23870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7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171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406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17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23634D5A-A0F1-46B5-AB0C-55BE9C3430EE}" type="datetime1">
              <a:rPr lang="en-US" smtClean="0"/>
              <a:t>6/13/2025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59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317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227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638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110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801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13 June 2025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122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DCB9ED51-7BD3-4B3A-BEFB-C4BF2673ABAC}" type="datetime1">
              <a:rPr lang="en-US" smtClean="0"/>
              <a:t>6/13/2025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F1727B-EB26-092F-96B7-946BF2109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0896" y="6527513"/>
            <a:ext cx="310615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ΕΜΠΙΣΤΕΥΤΙΚΕΣ ΠΛΗΡΟΦΟΡΙΕΣ ΕΤΑΙΡΕΙΑΣ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79A0AF-BB03-42CA-AF02-73C79DFF0E45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555E98-1272-4A9D-AC08-1322AE8B6CB4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7212B1-F65B-46CD-BFA2-6E03CB32B494}" type="datetime1">
              <a:rPr lang="en-US" smtClean="0"/>
              <a:t>6/13/2025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252E618-7E0B-40E5-8468-EB40E06C335B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5AD0A583-D34C-42C5-BD02-6107B44150C6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oleObject" Target="../embeddings/oleObject6.bin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tags" Target="../tags/tag1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image" Target="../media/image10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0669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440347-8019-4AA5-9F4C-5C05AAB99585}" type="datetime1">
              <a:rPr lang="en-US" smtClean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5" y="6529068"/>
            <a:ext cx="329184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25620414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8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B06B625-EA4A-6CF6-C330-BFDBD6F383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73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518393-3EFA-C8FC-8F45-365CAA4E8E5C}"/>
              </a:ext>
            </a:extLst>
          </p:cNvPr>
          <p:cNvSpPr/>
          <p:nvPr/>
        </p:nvSpPr>
        <p:spPr>
          <a:xfrm>
            <a:off x="0" y="-1"/>
            <a:ext cx="12192000" cy="627379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58000">
                <a:srgbClr val="28313F">
                  <a:alpha val="0"/>
                </a:srgbClr>
              </a:gs>
              <a:gs pos="100000">
                <a:schemeClr val="tx1">
                  <a:alpha val="90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2621"/>
            <a:ext cx="11233150" cy="1169582"/>
          </a:xfrm>
        </p:spPr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  <a:latin typeface="+mn-lt"/>
              </a:rPr>
              <a:t>SW3000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l-GR" dirty="0">
                <a:solidFill>
                  <a:schemeClr val="bg1"/>
                </a:solidFill>
              </a:rPr>
              <a:t>Επικαθήμενο σάρωθρο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81E04C-B3A9-C0B3-C5F5-74FC547541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sz="1800" b="0" dirty="0">
                <a:latin typeface="+mn-lt"/>
              </a:rPr>
              <a:t>Βασικά χαρακτηριστικά ROS1300 VS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E97419-365D-C410-F2CE-BC89AAD4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FBD65-B9C5-D6A9-3EE6-94FC36E30E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6FFF7-254C-F8A0-649B-EFAFAA567E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3" name="Tabella 17">
            <a:extLst>
              <a:ext uri="{FF2B5EF4-FFF2-40B4-BE49-F238E27FC236}">
                <a16:creationId xmlns:a16="http://schemas.microsoft.com/office/drawing/2014/main" id="{28892A86-A01A-6A7A-BBD3-CF9261B5F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544594"/>
              </p:ext>
            </p:extLst>
          </p:nvPr>
        </p:nvGraphicFramePr>
        <p:xfrm>
          <a:off x="484632" y="1417320"/>
          <a:ext cx="11228832" cy="302666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82219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Προδιαγραφές</a:t>
                      </a:r>
                      <a:endParaRPr lang="el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ROS1300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 έναντι ROS1300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Σύστημα έναρξης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Κλειδί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Κωδικός PIN ή FOB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Χοάνη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130L χάλυβας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Διπλές 50L πλαστικές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Οθόνη πληροφοριών LCD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 βασικό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 στάνταρ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Μπλε φως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Φως εργασίας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Προσαρμογή κύριας σκούπας από τον χειριστή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Δοχείο νερού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18L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18L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l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08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Ενσωματωμένο φορτιστή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l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με μπαταρία ιόντων λιθίου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l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036D-D23D-CCF3-5E0B-79698745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77FFE8-66C8-A7B3-80A7-5113E3E47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sz="1800" b="0" dirty="0">
                <a:latin typeface="+mn-lt"/>
              </a:rPr>
              <a:t>Βασικά χαρακτηριστικά SR1101 / Terra 4300 έναντι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9DB053-CC06-375C-C4FE-3506C7BA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98DE2-005D-1B91-B57D-5815351B9A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96D16-D459-595C-370B-C75852061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Tabella 17">
            <a:extLst>
              <a:ext uri="{FF2B5EF4-FFF2-40B4-BE49-F238E27FC236}">
                <a16:creationId xmlns:a16="http://schemas.microsoft.com/office/drawing/2014/main" id="{34528139-9CFD-10CF-C4A0-33933F442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219252"/>
              </p:ext>
            </p:extLst>
          </p:nvPr>
        </p:nvGraphicFramePr>
        <p:xfrm>
          <a:off x="484632" y="1417320"/>
          <a:ext cx="11228832" cy="420928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82219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Προδιαγραφές</a:t>
                      </a:r>
                      <a:endParaRPr lang="el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SR1101 / Terra 430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SR1101 έναντι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Σύστημα έναρξης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Κλειδί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Κωδικός PIN ή FOB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Χοάνη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70L χάλυβας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Διπλές 50L πλαστικές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Οθόνη πληροφοριών LCD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 προηγμένη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Μπλε φως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Φως εργασίας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Προσαρμογή κύριας σκούπας από τον χειριστή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Ενσωματωμένο φορτιστή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l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με μπαταρία ιόντων λιθίου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Χρωματιστά σημεία αφής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DustGuard™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Κουμπί έναρξης με ένα άγγιγμα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Έλεγχος ταχύτητας πλευρικής σκούπας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Θύρα φόρτισης USB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Όχι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Ναι</a:t>
                      </a:r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l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el" sz="1100" b="1" i="0" u="none" strike="noStrike" kern="1200" cap="none" spc="0" normalizeH="0" baseline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D7332-B2C2-B882-0416-F1D35782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rgbClr val="E3E3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51A666-3B6C-A379-7E2E-119B93EA7D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255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36E11-5903-8393-B4B2-A887DD55F8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E5911-7536-8FC0-A95C-59E2634226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8F364-181C-23D8-C48D-8D649535CC19}"/>
              </a:ext>
            </a:extLst>
          </p:cNvPr>
          <p:cNvSpPr txBox="1"/>
          <p:nvPr/>
        </p:nvSpPr>
        <p:spPr>
          <a:xfrm>
            <a:off x="484633" y="5050632"/>
            <a:ext cx="2130083" cy="1077218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el" sz="1600" b="0" i="0" u="none" baseline="0" dirty="0">
                <a:latin typeface="+mj-lt"/>
                <a:ea typeface="+mj-lt"/>
                <a:cs typeface="+mj-lt"/>
              </a:rPr>
              <a:t>Ενεργοποιήστε </a:t>
            </a:r>
            <a:br>
              <a:rPr lang="en-US" sz="1600" b="0" i="0" u="none" baseline="0" dirty="0">
                <a:latin typeface="+mj-lt"/>
                <a:ea typeface="+mj-lt"/>
                <a:cs typeface="+mj-lt"/>
              </a:rPr>
            </a:br>
            <a:r>
              <a:rPr lang="el" sz="1600" b="0" i="0" u="none" baseline="0" dirty="0"/>
              <a:t>το μηχάνημα </a:t>
            </a:r>
            <a:br>
              <a:rPr lang="en-US" sz="1600" b="0" i="0" u="none" baseline="0" dirty="0"/>
            </a:br>
            <a:r>
              <a:rPr lang="el" sz="1600" b="0" i="0" u="none" baseline="0" dirty="0"/>
              <a:t>πατώντας το </a:t>
            </a:r>
            <a:br>
              <a:rPr lang="en-US" sz="1600" b="0" i="0" u="none" baseline="0" dirty="0"/>
            </a:br>
            <a:r>
              <a:rPr lang="el" sz="1600" b="0" i="0" u="none" baseline="0" dirty="0"/>
              <a:t>κεντρικό κουμπί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A5FCCC-5594-EB36-ADC8-396F5CF64B35}"/>
              </a:ext>
            </a:extLst>
          </p:cNvPr>
          <p:cNvCxnSpPr>
            <a:cxnSpLocks/>
          </p:cNvCxnSpPr>
          <p:nvPr/>
        </p:nvCxnSpPr>
        <p:spPr>
          <a:xfrm flipV="1">
            <a:off x="2095500" y="4418091"/>
            <a:ext cx="2485553" cy="1211484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A57E02-4483-C503-1D67-E7FE30459320}"/>
              </a:ext>
            </a:extLst>
          </p:cNvPr>
          <p:cNvSpPr txBox="1"/>
          <p:nvPr/>
        </p:nvSpPr>
        <p:spPr>
          <a:xfrm>
            <a:off x="10096500" y="5050632"/>
            <a:ext cx="2130083" cy="1077218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el" sz="1600" b="0" i="0" u="none" baseline="0" dirty="0"/>
              <a:t>Εισαγάγετε τον κωδικό PIN για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ενεργοποίηση</a:t>
            </a:r>
            <a:r>
              <a:rPr lang="el" sz="1600" b="0" i="0" u="none" baseline="0" dirty="0"/>
              <a:t> </a:t>
            </a:r>
            <a:br>
              <a:rPr lang="en-US" sz="1600" b="0" i="0" u="none" baseline="0" dirty="0"/>
            </a:br>
            <a:r>
              <a:rPr lang="el" sz="1600" b="0" i="0" u="none" baseline="0" dirty="0"/>
              <a:t>του μηχανήματος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C4649A-8891-1436-0DD0-CCB81E42DE89}"/>
              </a:ext>
            </a:extLst>
          </p:cNvPr>
          <p:cNvCxnSpPr>
            <a:cxnSpLocks/>
          </p:cNvCxnSpPr>
          <p:nvPr/>
        </p:nvCxnSpPr>
        <p:spPr>
          <a:xfrm>
            <a:off x="7108860" y="4200525"/>
            <a:ext cx="2618797" cy="1388716"/>
          </a:xfrm>
          <a:prstGeom prst="line">
            <a:avLst/>
          </a:prstGeom>
          <a:ln w="1905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157"/>
          <a:stretch/>
        </p:blipFill>
        <p:spPr>
          <a:xfrm>
            <a:off x="3398292" y="0"/>
            <a:ext cx="879370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84632" y="1419645"/>
            <a:ext cx="2285865" cy="2554545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endParaRPr lang="el" sz="1600" dirty="0"/>
          </a:p>
          <a:p>
            <a:pPr algn="l" rtl="0"/>
            <a:r>
              <a:rPr lang="el" sz="1600" b="0" i="0" u="none" baseline="0" dirty="0"/>
              <a:t>Το εικονίδιο για τον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καθαρισμό OneTouch™</a:t>
            </a:r>
            <a:r>
              <a:rPr lang="el" sz="1600" b="0" i="0" u="none" baseline="0" dirty="0"/>
              <a:t> αναβοσβήνει, πατήστε το για να ξεκινήσετε την εργασία και το εικονίδιο θα παραμένει σταθερά αναμμένο. Όλες οι λειτουργίες είναι ενεργοποιημένες.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 / </a:t>
            </a:r>
            <a:r>
              <a:rPr lang="en-US" dirty="0"/>
              <a:t>UI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31E36D-BDD4-8D5D-61E3-8FEC1889D007}"/>
              </a:ext>
            </a:extLst>
          </p:cNvPr>
          <p:cNvCxnSpPr>
            <a:cxnSpLocks/>
          </p:cNvCxnSpPr>
          <p:nvPr/>
        </p:nvCxnSpPr>
        <p:spPr>
          <a:xfrm>
            <a:off x="2480650" y="1783533"/>
            <a:ext cx="1729211" cy="488887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Σύνοψη προϊόντος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85">
            <a:extLst>
              <a:ext uri="{FF2B5EF4-FFF2-40B4-BE49-F238E27FC236}">
                <a16:creationId xmlns:a16="http://schemas.microsoft.com/office/drawing/2014/main" id="{29299AD8-B880-B2F4-067B-ADCA63A3EE73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85F62C57-69FF-7EC9-9D35-036FF10144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108" y="1105290"/>
            <a:ext cx="6652314" cy="516850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76FA0-2501-66C2-4F22-2A30E2C4D2E4}"/>
              </a:ext>
            </a:extLst>
          </p:cNvPr>
          <p:cNvCxnSpPr>
            <a:cxnSpLocks/>
          </p:cNvCxnSpPr>
          <p:nvPr/>
        </p:nvCxnSpPr>
        <p:spPr>
          <a:xfrm flipV="1">
            <a:off x="475521" y="1509343"/>
            <a:ext cx="4266600" cy="535972"/>
          </a:xfrm>
          <a:prstGeom prst="bentConnector3">
            <a:avLst>
              <a:gd name="adj1" fmla="val 59719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F9BA24-59A3-7228-4CDF-6E3B4E83B5F0}"/>
              </a:ext>
            </a:extLst>
          </p:cNvPr>
          <p:cNvCxnSpPr>
            <a:cxnSpLocks/>
          </p:cNvCxnSpPr>
          <p:nvPr/>
        </p:nvCxnSpPr>
        <p:spPr>
          <a:xfrm flipV="1">
            <a:off x="475521" y="2015330"/>
            <a:ext cx="5174537" cy="589485"/>
          </a:xfrm>
          <a:prstGeom prst="bentConnector3">
            <a:avLst>
              <a:gd name="adj1" fmla="val 56299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1B51F-6677-567B-8A8F-F6C24B4A439E}"/>
              </a:ext>
            </a:extLst>
          </p:cNvPr>
          <p:cNvCxnSpPr>
            <a:cxnSpLocks/>
          </p:cNvCxnSpPr>
          <p:nvPr/>
        </p:nvCxnSpPr>
        <p:spPr>
          <a:xfrm flipV="1">
            <a:off x="475521" y="2549237"/>
            <a:ext cx="3299774" cy="627830"/>
          </a:xfrm>
          <a:prstGeom prst="bentConnector3">
            <a:avLst>
              <a:gd name="adj1" fmla="val 99936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34AEC-A240-DABD-5EF4-A01DC2CF8C31}"/>
              </a:ext>
            </a:extLst>
          </p:cNvPr>
          <p:cNvCxnSpPr>
            <a:cxnSpLocks/>
          </p:cNvCxnSpPr>
          <p:nvPr/>
        </p:nvCxnSpPr>
        <p:spPr>
          <a:xfrm flipV="1">
            <a:off x="475521" y="3310404"/>
            <a:ext cx="4140022" cy="627830"/>
          </a:xfrm>
          <a:prstGeom prst="bentConnector3">
            <a:avLst>
              <a:gd name="adj1" fmla="val 62671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761B5D-E420-C223-E28A-7A321A1C86BF}"/>
              </a:ext>
            </a:extLst>
          </p:cNvPr>
          <p:cNvCxnSpPr>
            <a:cxnSpLocks/>
          </p:cNvCxnSpPr>
          <p:nvPr/>
        </p:nvCxnSpPr>
        <p:spPr>
          <a:xfrm flipV="1">
            <a:off x="475521" y="3882655"/>
            <a:ext cx="3091544" cy="687815"/>
          </a:xfrm>
          <a:prstGeom prst="bentConnector3">
            <a:avLst>
              <a:gd name="adj1" fmla="val 10007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2A3762-E142-28E5-906C-93AADC571985}"/>
              </a:ext>
            </a:extLst>
          </p:cNvPr>
          <p:cNvCxnSpPr>
            <a:cxnSpLocks/>
          </p:cNvCxnSpPr>
          <p:nvPr/>
        </p:nvCxnSpPr>
        <p:spPr>
          <a:xfrm>
            <a:off x="7724946" y="1770953"/>
            <a:ext cx="3985677" cy="274310"/>
          </a:xfrm>
          <a:prstGeom prst="bentConnector3">
            <a:avLst>
              <a:gd name="adj1" fmla="val 17518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73E7FC-B0FB-E5A5-DA81-E37797BFE4B0}"/>
              </a:ext>
            </a:extLst>
          </p:cNvPr>
          <p:cNvCxnSpPr>
            <a:cxnSpLocks/>
          </p:cNvCxnSpPr>
          <p:nvPr/>
        </p:nvCxnSpPr>
        <p:spPr>
          <a:xfrm>
            <a:off x="7586804" y="1901769"/>
            <a:ext cx="4110784" cy="850270"/>
          </a:xfrm>
          <a:prstGeom prst="bentConnector3">
            <a:avLst>
              <a:gd name="adj1" fmla="val 9279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9B1468-6F30-E2CC-0012-8A8C6EC1BD29}"/>
              </a:ext>
            </a:extLst>
          </p:cNvPr>
          <p:cNvCxnSpPr>
            <a:cxnSpLocks/>
          </p:cNvCxnSpPr>
          <p:nvPr/>
        </p:nvCxnSpPr>
        <p:spPr>
          <a:xfrm>
            <a:off x="7659232" y="3458815"/>
            <a:ext cx="4038356" cy="0"/>
          </a:xfrm>
          <a:prstGeom prst="straightConnector1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E35B71-29FF-5C66-117B-886FBAC0187C}"/>
              </a:ext>
            </a:extLst>
          </p:cNvPr>
          <p:cNvCxnSpPr>
            <a:cxnSpLocks/>
          </p:cNvCxnSpPr>
          <p:nvPr/>
        </p:nvCxnSpPr>
        <p:spPr>
          <a:xfrm>
            <a:off x="7659232" y="3832413"/>
            <a:ext cx="4038356" cy="333178"/>
          </a:xfrm>
          <a:prstGeom prst="bentConnector3">
            <a:avLst>
              <a:gd name="adj1" fmla="val -217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E29F29-A9C9-C6A5-BCA5-2D8974776219}"/>
              </a:ext>
            </a:extLst>
          </p:cNvPr>
          <p:cNvSpPr txBox="1"/>
          <p:nvPr/>
        </p:nvSpPr>
        <p:spPr>
          <a:xfrm>
            <a:off x="8743084" y="4551890"/>
            <a:ext cx="2953016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en-US" sz="1400">
                <a:latin typeface="+mn-lt"/>
              </a:rPr>
              <a:t>DustGuard™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884872-94A5-4E0E-BE56-04970114CFB9}"/>
              </a:ext>
            </a:extLst>
          </p:cNvPr>
          <p:cNvCxnSpPr>
            <a:cxnSpLocks/>
          </p:cNvCxnSpPr>
          <p:nvPr/>
        </p:nvCxnSpPr>
        <p:spPr>
          <a:xfrm>
            <a:off x="6337426" y="4859667"/>
            <a:ext cx="5360162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78AEC67-DFA7-E0FB-CD1C-CEEDA26C1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l-GR" dirty="0"/>
              <a:t>Επισκόπηση του προϊόντος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A9D415-0432-5224-F30B-C4BA49DDF143}"/>
              </a:ext>
            </a:extLst>
          </p:cNvPr>
          <p:cNvCxnSpPr>
            <a:cxnSpLocks/>
          </p:cNvCxnSpPr>
          <p:nvPr/>
        </p:nvCxnSpPr>
        <p:spPr>
          <a:xfrm flipV="1">
            <a:off x="475521" y="4793257"/>
            <a:ext cx="4349398" cy="379958"/>
          </a:xfrm>
          <a:prstGeom prst="bentConnector3">
            <a:avLst>
              <a:gd name="adj1" fmla="val 999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259252-5494-3BC3-56DD-EC77B6C75EA4}"/>
              </a:ext>
            </a:extLst>
          </p:cNvPr>
          <p:cNvCxnSpPr>
            <a:cxnSpLocks/>
          </p:cNvCxnSpPr>
          <p:nvPr/>
        </p:nvCxnSpPr>
        <p:spPr>
          <a:xfrm>
            <a:off x="6400800" y="5781886"/>
            <a:ext cx="5296788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0656BDC-CA85-0903-1DAD-8D03F9710F91}"/>
              </a:ext>
            </a:extLst>
          </p:cNvPr>
          <p:cNvCxnSpPr>
            <a:cxnSpLocks/>
          </p:cNvCxnSpPr>
          <p:nvPr/>
        </p:nvCxnSpPr>
        <p:spPr>
          <a:xfrm flipV="1">
            <a:off x="475521" y="5396002"/>
            <a:ext cx="4457986" cy="385884"/>
          </a:xfrm>
          <a:prstGeom prst="bentConnector3">
            <a:avLst>
              <a:gd name="adj1" fmla="val 88638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F3179EF-9B61-3C23-B4DE-F0C2E7F57555}"/>
              </a:ext>
            </a:extLst>
          </p:cNvPr>
          <p:cNvCxnSpPr>
            <a:cxnSpLocks/>
          </p:cNvCxnSpPr>
          <p:nvPr/>
        </p:nvCxnSpPr>
        <p:spPr>
          <a:xfrm>
            <a:off x="8456183" y="4531833"/>
            <a:ext cx="849239" cy="331798"/>
          </a:xfrm>
          <a:prstGeom prst="bentConnector3">
            <a:avLst>
              <a:gd name="adj1" fmla="val 100105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19">
            <a:extLst>
              <a:ext uri="{FF2B5EF4-FFF2-40B4-BE49-F238E27FC236}">
                <a16:creationId xmlns:a16="http://schemas.microsoft.com/office/drawing/2014/main" id="{C509D8DD-171E-9365-3866-FF98C39DFE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02008" y="5316996"/>
            <a:ext cx="519258" cy="402594"/>
          </a:xfrm>
          <a:prstGeom prst="bentConnector3">
            <a:avLst>
              <a:gd name="adj1" fmla="val 118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2C7634-B5DC-15B6-4D53-B6077AB91867}"/>
              </a:ext>
            </a:extLst>
          </p:cNvPr>
          <p:cNvSpPr txBox="1"/>
          <p:nvPr/>
        </p:nvSpPr>
        <p:spPr>
          <a:xfrm>
            <a:off x="479425" y="1758243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l" sz="1400" b="0" i="0" u="none" baseline="0" dirty="0">
                <a:latin typeface="+mn-lt"/>
                <a:ea typeface="+mn-lt"/>
                <a:cs typeface="+mn-lt"/>
              </a:rPr>
              <a:t>Φάρος προειδοποίησης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66ACC-EF36-CAAE-846F-99E353A68CD8}"/>
              </a:ext>
            </a:extLst>
          </p:cNvPr>
          <p:cNvSpPr txBox="1"/>
          <p:nvPr/>
        </p:nvSpPr>
        <p:spPr>
          <a:xfrm>
            <a:off x="479425" y="2330495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l" sz="1400" b="0" i="0" u="none" baseline="0">
                <a:latin typeface="+mn-lt"/>
                <a:ea typeface="+mn-lt"/>
                <a:cs typeface="+mn-lt"/>
              </a:rPr>
              <a:t>Ρυθμιζόμενο κάθισμα με κλίση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7E2E3D-8465-9B5A-7A9A-AD45BB83C0B9}"/>
              </a:ext>
            </a:extLst>
          </p:cNvPr>
          <p:cNvSpPr txBox="1"/>
          <p:nvPr/>
        </p:nvSpPr>
        <p:spPr>
          <a:xfrm>
            <a:off x="479425" y="290274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l" sz="1400" b="0" i="0" u="none" baseline="0">
                <a:latin typeface="+mn-lt"/>
                <a:ea typeface="+mn-lt"/>
                <a:cs typeface="+mn-lt"/>
              </a:rPr>
              <a:t>Σήματα φλας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7DA8F-5BC6-3AD2-3D7D-7F464AFFDD49}"/>
              </a:ext>
            </a:extLst>
          </p:cNvPr>
          <p:cNvSpPr txBox="1"/>
          <p:nvPr/>
        </p:nvSpPr>
        <p:spPr>
          <a:xfrm>
            <a:off x="479425" y="3411214"/>
            <a:ext cx="2173683" cy="523220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/>
            <a:r>
              <a:rPr lang="el" sz="1400" b="0" i="0" u="none" baseline="0" dirty="0">
                <a:solidFill>
                  <a:srgbClr val="14181F"/>
                </a:solidFill>
              </a:rPr>
              <a:t>Μπαταρίες μολύβδου-οξέος ή λιθίου (LFP)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7582B8-9172-2F57-F75A-878C003B2B41}"/>
              </a:ext>
            </a:extLst>
          </p:cNvPr>
          <p:cNvSpPr txBox="1"/>
          <p:nvPr/>
        </p:nvSpPr>
        <p:spPr>
          <a:xfrm>
            <a:off x="9088466" y="1509343"/>
            <a:ext cx="2607634" cy="523220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 rtl="0"/>
            <a:r>
              <a:rPr lang="el" sz="1400" b="0" i="0" u="none" baseline="0"/>
              <a:t>Έγχρωμο περιβάλλον εργασίας χρήστη με LED, με καθοδήγηση </a:t>
            </a:r>
            <a:br>
              <a:rPr lang="el" sz="1400"/>
            </a:br>
            <a:r>
              <a:rPr lang="el" sz="1400" b="0" i="0" u="none" baseline="0"/>
              <a:t>και εισαγωγή κωδικού PIN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C6A2DF-4668-D0BE-A7F4-AF7F2C333B37}"/>
              </a:ext>
            </a:extLst>
          </p:cNvPr>
          <p:cNvSpPr txBox="1"/>
          <p:nvPr/>
        </p:nvSpPr>
        <p:spPr>
          <a:xfrm>
            <a:off x="8560340" y="2431562"/>
            <a:ext cx="3135760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 rtl="0"/>
            <a:r>
              <a:rPr lang="el" sz="1400" b="0" i="0" u="none" baseline="0">
                <a:latin typeface="+mn-lt"/>
                <a:ea typeface="+mn-lt"/>
                <a:cs typeface="+mn-lt"/>
              </a:rPr>
              <a:t>Προαιρετικό μπλε φως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D226B-76C0-847F-8AF8-95302FB374B4}"/>
              </a:ext>
            </a:extLst>
          </p:cNvPr>
          <p:cNvSpPr txBox="1"/>
          <p:nvPr/>
        </p:nvSpPr>
        <p:spPr>
          <a:xfrm>
            <a:off x="9088466" y="3138338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 rtl="0"/>
            <a:r>
              <a:rPr lang="el" sz="1400" b="0" i="0" u="none" baseline="0">
                <a:latin typeface="+mn-lt"/>
                <a:ea typeface="+mn-lt"/>
                <a:cs typeface="+mn-lt"/>
              </a:rPr>
              <a:t>Φως εργασίας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3DE03-C7FF-4EE2-9567-3EC3017FDB50}"/>
              </a:ext>
            </a:extLst>
          </p:cNvPr>
          <p:cNvSpPr txBox="1"/>
          <p:nvPr/>
        </p:nvSpPr>
        <p:spPr>
          <a:xfrm>
            <a:off x="9088466" y="3845114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 rtl="0"/>
            <a:r>
              <a:rPr lang="el" sz="1400" b="0" i="0" u="none" baseline="0">
                <a:latin typeface="+mn-lt"/>
                <a:ea typeface="+mn-lt"/>
                <a:cs typeface="+mn-lt"/>
              </a:rPr>
              <a:t>Ενδεικτική λυχνία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818989-77FE-9D3B-DE20-BF418748B1C7}"/>
              </a:ext>
            </a:extLst>
          </p:cNvPr>
          <p:cNvSpPr txBox="1"/>
          <p:nvPr/>
        </p:nvSpPr>
        <p:spPr>
          <a:xfrm>
            <a:off x="479425" y="4868402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el" sz="1400" b="0" i="0" u="none" baseline="0">
                <a:solidFill>
                  <a:srgbClr val="14181F"/>
                </a:solidFill>
              </a:rPr>
              <a:t>Εύκολη αφαίρεση σκούπας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FB3A93-680F-6E78-C9AA-2639DBD8B8FE}"/>
              </a:ext>
            </a:extLst>
          </p:cNvPr>
          <p:cNvSpPr txBox="1"/>
          <p:nvPr/>
        </p:nvSpPr>
        <p:spPr>
          <a:xfrm>
            <a:off x="9104942" y="5043222"/>
            <a:ext cx="2591157" cy="738664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 rtl="0"/>
            <a:r>
              <a:rPr lang="el" sz="1400" b="0" i="0" u="none" baseline="0" dirty="0">
                <a:latin typeface="+mn-lt"/>
                <a:ea typeface="+mn-lt"/>
                <a:cs typeface="+mn-lt"/>
              </a:rPr>
              <a:t>Διπλές πλευρικές σκούπες με προστατευτικά − διαδρομή </a:t>
            </a:r>
            <a:br>
              <a:rPr lang="en-US" sz="1400" b="0" i="0" u="none" baseline="0" dirty="0">
                <a:latin typeface="+mn-lt"/>
                <a:ea typeface="+mn-lt"/>
                <a:cs typeface="+mn-lt"/>
              </a:rPr>
            </a:br>
            <a:r>
              <a:rPr lang="el" sz="1400" b="0" i="0" u="none" baseline="0" dirty="0">
                <a:latin typeface="+mn-lt"/>
                <a:ea typeface="+mn-lt"/>
                <a:cs typeface="+mn-lt"/>
              </a:rPr>
              <a:t>καθαρισμού 1350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44E239-4616-9379-6B39-B716DFCF3823}"/>
              </a:ext>
            </a:extLst>
          </p:cNvPr>
          <p:cNvSpPr txBox="1"/>
          <p:nvPr/>
        </p:nvSpPr>
        <p:spPr>
          <a:xfrm>
            <a:off x="479425" y="5474109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el" sz="1400" b="0" i="0" u="none" baseline="0">
                <a:solidFill>
                  <a:srgbClr val="14181F"/>
                </a:solidFill>
              </a:rPr>
              <a:t>Κύρια σκούπα 700 mm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FCC164-B8D3-5494-B8DA-0ABFDC7817DB}"/>
              </a:ext>
            </a:extLst>
          </p:cNvPr>
          <p:cNvSpPr txBox="1"/>
          <p:nvPr/>
        </p:nvSpPr>
        <p:spPr>
          <a:xfrm>
            <a:off x="479425" y="4262693"/>
            <a:ext cx="2907242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el" sz="1400" b="0" i="0" u="none" baseline="0" dirty="0">
                <a:solidFill>
                  <a:srgbClr val="14181F"/>
                </a:solidFill>
              </a:rPr>
              <a:t>Διπλές ελαφριές χοάνες</a:t>
            </a:r>
            <a:r>
              <a:rPr lang="en-US" sz="1400" b="0" i="0" u="none" baseline="0" dirty="0">
                <a:solidFill>
                  <a:srgbClr val="14181F"/>
                </a:solidFill>
              </a:rPr>
              <a:t> </a:t>
            </a:r>
            <a:r>
              <a:rPr lang="el" sz="1400" b="0" i="0" u="none" baseline="0" dirty="0">
                <a:solidFill>
                  <a:srgbClr val="14181F"/>
                </a:solidFill>
              </a:rPr>
              <a:t>50 l x2</a:t>
            </a:r>
          </a:p>
        </p:txBody>
      </p:sp>
    </p:spTree>
    <p:extLst>
      <p:ext uri="{BB962C8B-B14F-4D97-AF65-F5344CB8AC3E}">
        <p14:creationId xmlns:p14="http://schemas.microsoft.com/office/powerpoint/2010/main" val="2470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9218-AEFA-FC7C-3011-8FA0F9B0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09D1EB-DEED-1492-5CD0-C20059424D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62" y="0"/>
            <a:ext cx="8870138" cy="62727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808BF-F095-6A52-0C44-9AA27387A3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1926-AC59-E44D-BCA7-8123A0AB3D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1A1C0-1B45-9484-C584-DF81A27ACDDC}"/>
              </a:ext>
            </a:extLst>
          </p:cNvPr>
          <p:cNvSpPr txBox="1"/>
          <p:nvPr/>
        </p:nvSpPr>
        <p:spPr>
          <a:xfrm>
            <a:off x="484633" y="1419645"/>
            <a:ext cx="2473056" cy="1815882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endParaRPr lang="el" sz="1600" dirty="0"/>
          </a:p>
          <a:p>
            <a:pPr algn="l" rtl="0"/>
            <a:r>
              <a:rPr lang="el" sz="1600" b="0" i="0" u="none" baseline="0" dirty="0"/>
              <a:t>Η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αριστερή</a:t>
            </a:r>
            <a:r>
              <a:rPr lang="el" sz="1600" b="0" i="0" u="none" baseline="0" dirty="0"/>
              <a:t> πλευρά αφορά τον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καθαρισμό</a:t>
            </a:r>
            <a:r>
              <a:rPr lang="el" sz="1600" b="0" i="0" u="none" baseline="0" dirty="0"/>
              <a:t>. Όλες οι λειτουργίες καθαρισμού είναι ομαδοποιημένες και τοποθετημένες δίπλα στο σημείο πλήρωσης νερού.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7C8D51-A906-BD80-01D8-DD8B377D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D66F4DA-B884-E907-8AA1-8C90D2CFF1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 / </a:t>
            </a:r>
            <a:r>
              <a:rPr lang="en-US" dirty="0"/>
              <a:t>UI</a:t>
            </a:r>
          </a:p>
        </p:txBody>
      </p:sp>
    </p:spTree>
    <p:extLst>
      <p:ext uri="{BB962C8B-B14F-4D97-AF65-F5344CB8AC3E}">
        <p14:creationId xmlns:p14="http://schemas.microsoft.com/office/powerpoint/2010/main" val="18268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9483-EF7D-DF5B-ACCA-9ABAD5AD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64BE3-C354-57AD-977B-93749F0859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62" y="0"/>
            <a:ext cx="8870138" cy="627278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D0C7BE1-9173-26C8-5569-A9023371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8E8E6-E84E-CBA2-C837-668ED189DA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B49A2-4AB2-4083-9EBC-194C3D996F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7DE783-C5ED-D114-EB2F-6DE50B5BF1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 dirty="0"/>
              <a:t>Σχεδιασμός / UI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615B7-DECE-14A2-D276-2F3AAD1EB362}"/>
              </a:ext>
            </a:extLst>
          </p:cNvPr>
          <p:cNvSpPr txBox="1"/>
          <p:nvPr/>
        </p:nvSpPr>
        <p:spPr>
          <a:xfrm>
            <a:off x="479425" y="1417320"/>
            <a:ext cx="2250127" cy="1815882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endParaRPr lang="el" sz="1600" dirty="0"/>
          </a:p>
          <a:p>
            <a:pPr algn="l" rtl="0"/>
            <a:r>
              <a:rPr lang="el" sz="1600" b="0" i="0" u="none" baseline="0" dirty="0"/>
              <a:t>Η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δεξιά</a:t>
            </a:r>
            <a:r>
              <a:rPr lang="el" sz="1600" b="0" i="0" u="none" baseline="0" dirty="0"/>
              <a:t> πλευρά αφορά την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οδήγηση</a:t>
            </a:r>
            <a:r>
              <a:rPr lang="el" sz="1600" b="0" i="0" u="none" baseline="0" dirty="0"/>
              <a:t>. Το κουμπί διακοπής έκτακτης ανάγκης βρίσκεται δίπλα στα χειριστήρια οδήγησης.</a:t>
            </a:r>
          </a:p>
        </p:txBody>
      </p:sp>
    </p:spTree>
    <p:extLst>
      <p:ext uri="{BB962C8B-B14F-4D97-AF65-F5344CB8AC3E}">
        <p14:creationId xmlns:p14="http://schemas.microsoft.com/office/powerpoint/2010/main" val="15098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C304FE-5FF2-2D8E-82ED-BC457C26E7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292" y="0"/>
            <a:ext cx="879370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72AAE-4EA9-A9A2-A4E4-739E4056EBBE}"/>
              </a:ext>
            </a:extLst>
          </p:cNvPr>
          <p:cNvSpPr txBox="1"/>
          <p:nvPr/>
        </p:nvSpPr>
        <p:spPr>
          <a:xfrm>
            <a:off x="484631" y="1295466"/>
            <a:ext cx="2443844" cy="3046988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>
                <a:latin typeface="+mj-lt"/>
                <a:ea typeface="+mj-lt"/>
                <a:cs typeface="+mj-lt"/>
              </a:rPr>
              <a:t>Θύρα USB </a:t>
            </a:r>
            <a:r>
              <a:rPr lang="el" sz="1600" b="0" i="0" u="none" baseline="0" dirty="0"/>
              <a:t>με υποδοχή τηλεφώνου</a:t>
            </a:r>
            <a:br>
              <a:rPr lang="el" sz="1600" dirty="0"/>
            </a:br>
            <a:endParaRPr lang="el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/>
              <a:t>Ρύθμιση κύριας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σκούπας </a:t>
            </a:r>
            <a:br>
              <a:rPr lang="el" sz="1600" dirty="0">
                <a:latin typeface="+mj-lt"/>
              </a:rPr>
            </a:br>
            <a:endParaRPr lang="el" sz="1600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>
                <a:latin typeface="+mj-lt"/>
                <a:ea typeface="+mj-lt"/>
                <a:cs typeface="+mj-lt"/>
              </a:rPr>
              <a:t>Ένδειξη στάθμης νερού </a:t>
            </a:r>
            <a:r>
              <a:rPr lang="el" sz="1600" b="0" i="0" u="none" baseline="0" dirty="0"/>
              <a:t>για προστα</a:t>
            </a:r>
            <a:r>
              <a:rPr lang="en-US" sz="1600" b="0" i="0" u="none" baseline="0" dirty="0"/>
              <a:t>-</a:t>
            </a:r>
            <a:r>
              <a:rPr lang="el" sz="1600" b="0" i="0" u="none" baseline="0" dirty="0"/>
              <a:t>τευτικό σκόνης, νέφος σταγονιδίων στις πλευρικές σκούπες</a:t>
            </a:r>
            <a:endParaRPr lang="el" sz="160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 dirty="0"/>
              <a:t>Σχεδιασμός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56FB60-E652-AFD1-BC54-718081FDAA25}"/>
              </a:ext>
            </a:extLst>
          </p:cNvPr>
          <p:cNvCxnSpPr>
            <a:cxnSpLocks/>
          </p:cNvCxnSpPr>
          <p:nvPr/>
        </p:nvCxnSpPr>
        <p:spPr>
          <a:xfrm>
            <a:off x="2788920" y="2468880"/>
            <a:ext cx="6238122" cy="1312254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20B365-8D42-3E2B-DC4B-71F9E0FCE2AA}"/>
              </a:ext>
            </a:extLst>
          </p:cNvPr>
          <p:cNvCxnSpPr>
            <a:cxnSpLocks/>
          </p:cNvCxnSpPr>
          <p:nvPr/>
        </p:nvCxnSpPr>
        <p:spPr>
          <a:xfrm>
            <a:off x="2928475" y="1645920"/>
            <a:ext cx="5483520" cy="1461084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5960DF-546F-DD4B-E885-66E3DC923CAA}"/>
              </a:ext>
            </a:extLst>
          </p:cNvPr>
          <p:cNvCxnSpPr>
            <a:cxnSpLocks/>
          </p:cNvCxnSpPr>
          <p:nvPr/>
        </p:nvCxnSpPr>
        <p:spPr>
          <a:xfrm>
            <a:off x="2682240" y="3107004"/>
            <a:ext cx="4186393" cy="2613312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6F8124-5F6F-2EA4-82CC-80923A9DA27A}"/>
              </a:ext>
            </a:extLst>
          </p:cNvPr>
          <p:cNvSpPr/>
          <p:nvPr/>
        </p:nvSpPr>
        <p:spPr>
          <a:xfrm>
            <a:off x="3386840" y="0"/>
            <a:ext cx="88051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5542A-B1E0-3AB3-5B38-1822310068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52" y="62961"/>
            <a:ext cx="7974419" cy="62108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4630" y="1295466"/>
            <a:ext cx="2664970" cy="2554545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/>
              <a:t>Προαιρετικό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μπλε φως ασφαλείας</a:t>
            </a:r>
            <a:r>
              <a:rPr lang="el" sz="1600" b="0" i="0" u="none" baseline="0" dirty="0"/>
              <a:t>, δημιουργεί </a:t>
            </a:r>
            <a:br>
              <a:rPr lang="en-US" sz="1600" b="0" i="0" u="none" baseline="0" dirty="0"/>
            </a:br>
            <a:r>
              <a:rPr lang="el" sz="1600" b="0" i="0" u="none" baseline="0" dirty="0"/>
              <a:t>ένα μπλε σημείο στο </a:t>
            </a:r>
            <a:r>
              <a:rPr lang="el" sz="1600" b="0" i="0" u="none" spc="-20" dirty="0"/>
              <a:t>δάπεδο, 6 m / 20 ft μπρο</a:t>
            </a:r>
            <a:r>
              <a:rPr lang="en-US" sz="1600" b="0" i="0" u="none" spc="-20" dirty="0"/>
              <a:t>-</a:t>
            </a:r>
            <a:r>
              <a:rPr lang="el" sz="1600" b="0" i="0" u="none" spc="-20" dirty="0"/>
              <a:t>στά </a:t>
            </a:r>
            <a:r>
              <a:rPr lang="el" sz="1600" b="0" i="0" u="none" baseline="0" dirty="0"/>
              <a:t>από το μηχάνημα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spc="-20" dirty="0"/>
              <a:t>Ενεργοποίηση/απενεργοποίηση με</a:t>
            </a:r>
            <a:r>
              <a:rPr lang="en-US" sz="1600" b="0" i="0" u="none" spc="-20" dirty="0"/>
              <a:t> </a:t>
            </a:r>
            <a:r>
              <a:rPr lang="el" sz="1600" b="0" i="0" u="none" spc="-20" dirty="0"/>
              <a:t>παρατεταμένο πάτημα του κουμπιού φωτός 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F359A4-8231-A575-44A3-CA9DF914B323}"/>
              </a:ext>
            </a:extLst>
          </p:cNvPr>
          <p:cNvCxnSpPr>
            <a:cxnSpLocks/>
          </p:cNvCxnSpPr>
          <p:nvPr/>
        </p:nvCxnSpPr>
        <p:spPr>
          <a:xfrm flipV="1">
            <a:off x="2788356" y="2881423"/>
            <a:ext cx="3048918" cy="1351910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 flipV="1">
            <a:off x="3070578" y="882503"/>
            <a:ext cx="2513099" cy="810830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908B6C-15B8-4EB7-12AC-23A857344D41}"/>
              </a:ext>
            </a:extLst>
          </p:cNvPr>
          <p:cNvCxnSpPr>
            <a:cxnSpLocks/>
          </p:cNvCxnSpPr>
          <p:nvPr/>
        </p:nvCxnSpPr>
        <p:spPr>
          <a:xfrm flipV="1">
            <a:off x="3294812" y="3248842"/>
            <a:ext cx="2454235" cy="2224946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21165-960C-65E3-180A-08BB6B87B225}"/>
              </a:ext>
            </a:extLst>
          </p:cNvPr>
          <p:cNvSpPr txBox="1"/>
          <p:nvPr/>
        </p:nvSpPr>
        <p:spPr>
          <a:xfrm>
            <a:off x="484631" y="3850011"/>
            <a:ext cx="2664969" cy="132343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>
                <a:solidFill>
                  <a:srgbClr val="14181F"/>
                </a:solidFill>
              </a:rPr>
              <a:t>Φως εργασίας στο μπροστινό μέρος, ενεργο</a:t>
            </a:r>
            <a:r>
              <a:rPr lang="en-US" sz="1600" b="0" i="0" u="none" baseline="0" dirty="0">
                <a:solidFill>
                  <a:srgbClr val="14181F"/>
                </a:solidFill>
              </a:rPr>
              <a:t>-</a:t>
            </a:r>
            <a:r>
              <a:rPr lang="el" sz="1600" b="0" i="0" u="none" baseline="0" dirty="0">
                <a:solidFill>
                  <a:srgbClr val="14181F"/>
                </a:solidFill>
              </a:rPr>
              <a:t>ποίηση/απενεργοποίηση με το κουμπί φωτός</a:t>
            </a:r>
            <a:endParaRPr lang="el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B0A65-D4D0-EDB6-777C-253671B17DE8}"/>
              </a:ext>
            </a:extLst>
          </p:cNvPr>
          <p:cNvSpPr txBox="1"/>
          <p:nvPr/>
        </p:nvSpPr>
        <p:spPr>
          <a:xfrm>
            <a:off x="484631" y="5173450"/>
            <a:ext cx="2810181" cy="1077218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l" sz="1600" b="0" i="0" u="none" baseline="0" dirty="0">
                <a:solidFill>
                  <a:srgbClr val="14181F"/>
                </a:solidFill>
              </a:rPr>
              <a:t>Λυχνία ενδείξεων, υποδει</a:t>
            </a:r>
            <a:r>
              <a:rPr lang="en-US" sz="1600" b="0" i="0" u="none" baseline="0" dirty="0">
                <a:solidFill>
                  <a:srgbClr val="14181F"/>
                </a:solidFill>
              </a:rPr>
              <a:t>-</a:t>
            </a:r>
            <a:r>
              <a:rPr lang="el" sz="1600" b="0" i="0" u="none" baseline="0" dirty="0">
                <a:solidFill>
                  <a:srgbClr val="14181F"/>
                </a:solidFill>
              </a:rPr>
              <a:t>κνύει την κατάσταση του μηχανήματος με χρώματα</a:t>
            </a:r>
          </a:p>
        </p:txBody>
      </p:sp>
    </p:spTree>
    <p:extLst>
      <p:ext uri="{BB962C8B-B14F-4D97-AF65-F5344CB8AC3E}">
        <p14:creationId xmlns:p14="http://schemas.microsoft.com/office/powerpoint/2010/main" val="11846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D36BC6B-9851-1320-B667-1C877BA620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678708" y="0"/>
            <a:ext cx="5513292" cy="6273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Ατζέντα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17600" y="2063440"/>
            <a:ext cx="698400" cy="698238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939470"/>
            <a:ext cx="698400" cy="698238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815500"/>
            <a:ext cx="698400" cy="69823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CE94A0-EF79-4011-8AF4-C263AF19729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691530"/>
            <a:ext cx="698400" cy="698238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ECDD9B-83F9-4C79-A91C-A8CE741C51C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67562"/>
            <a:ext cx="698400" cy="698238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 dirty="0"/>
              <a:t>ΕΜΠΙΣΤΕΥΤΙΚΕΣ ΠΛΗΡΟΦΟΡΙΕΣ ΕΤΑΙΡΕΙΑΣ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64A2284-4E14-A435-451D-D19048BCC4F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063440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Αρχική εφαρμογή και χρήση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5BDD2AA-2597-BFF3-4534-884AA4C502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939470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Βασικά χαρακτηριστικά και οφέλη</a:t>
            </a:r>
            <a:endParaRPr lang="el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32E7CAC9-993A-C2EE-FF9E-06B63B60D91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815500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Σύνοψη προϊόντος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AABFD95-350E-FEC2-9CE7-29247B3C78A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691530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Εξαρτήματα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0714168-D3ED-DD2D-2D35-4669C72AACF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67562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 dirty="0"/>
              <a:t>Τεχνικές προδιαγραφές</a:t>
            </a:r>
          </a:p>
        </p:txBody>
      </p:sp>
    </p:spTree>
    <p:extLst>
      <p:ext uri="{BB962C8B-B14F-4D97-AF65-F5344CB8AC3E}">
        <p14:creationId xmlns:p14="http://schemas.microsoft.com/office/powerpoint/2010/main" val="3673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3386842" y="0"/>
            <a:ext cx="88051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A99ED-EE88-D211-A180-5AC778AE0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082" y="0"/>
            <a:ext cx="800891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8A25F-C811-62D0-B5D0-10C7E2CECB12}"/>
              </a:ext>
            </a:extLst>
          </p:cNvPr>
          <p:cNvSpPr txBox="1"/>
          <p:nvPr/>
        </p:nvSpPr>
        <p:spPr>
          <a:xfrm>
            <a:off x="484631" y="1419645"/>
            <a:ext cx="2523920" cy="584775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l-GR" sz="1600" dirty="0"/>
              <a:t>Θύρα φόρτισης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F9FB5D-4923-7405-0D9E-5F9053BE30F3}"/>
              </a:ext>
            </a:extLst>
          </p:cNvPr>
          <p:cNvCxnSpPr>
            <a:cxnSpLocks/>
          </p:cNvCxnSpPr>
          <p:nvPr/>
        </p:nvCxnSpPr>
        <p:spPr>
          <a:xfrm>
            <a:off x="2095500" y="1798320"/>
            <a:ext cx="5411086" cy="881085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9C44EE-177A-0EC7-920C-B4BF6DA0D7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841" y="0"/>
            <a:ext cx="8805157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9A05F-201D-1FCB-5716-C55DB64B8EAC}"/>
              </a:ext>
            </a:extLst>
          </p:cNvPr>
          <p:cNvSpPr txBox="1"/>
          <p:nvPr/>
        </p:nvSpPr>
        <p:spPr>
          <a:xfrm>
            <a:off x="484631" y="1419645"/>
            <a:ext cx="2268297" cy="1077218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algn="l" rtl="0"/>
            <a:r>
              <a:rPr lang="el" sz="1600" b="0" i="0" u="none" baseline="0" dirty="0"/>
              <a:t>Διπλές πλαστικές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χοάνες</a:t>
            </a:r>
            <a:r>
              <a:rPr lang="el" sz="1600" b="0" i="0" u="none" baseline="0" dirty="0"/>
              <a:t> για ευκολότερη εκκένωση 2 x 50L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6A87B5-F848-A323-F293-4CBB0451AED3}"/>
              </a:ext>
            </a:extLst>
          </p:cNvPr>
          <p:cNvCxnSpPr>
            <a:cxnSpLocks/>
          </p:cNvCxnSpPr>
          <p:nvPr/>
        </p:nvCxnSpPr>
        <p:spPr>
          <a:xfrm>
            <a:off x="2752928" y="1809345"/>
            <a:ext cx="4381519" cy="1327555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with a roof&#10;&#10;Description automatically generated">
            <a:extLst>
              <a:ext uri="{FF2B5EF4-FFF2-40B4-BE49-F238E27FC236}">
                <a16:creationId xmlns:a16="http://schemas.microsoft.com/office/drawing/2014/main" id="{95E2803C-3D4D-F6AC-7318-293028605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842" y="0"/>
            <a:ext cx="880515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7C89E-DD1C-9B5F-BA50-5172EF42FE54}"/>
              </a:ext>
            </a:extLst>
          </p:cNvPr>
          <p:cNvSpPr txBox="1"/>
          <p:nvPr/>
        </p:nvSpPr>
        <p:spPr>
          <a:xfrm>
            <a:off x="484631" y="1419645"/>
            <a:ext cx="1826769" cy="1077218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el" sz="1600" dirty="0"/>
          </a:p>
          <a:p>
            <a:pPr algn="l" rtl="0"/>
            <a:r>
              <a:rPr lang="el" sz="1600" b="0" i="0" u="none" baseline="0" dirty="0"/>
              <a:t>Προστατευτικό κάλυμμα </a:t>
            </a:r>
            <a:r>
              <a:rPr lang="el" sz="1600" b="0" i="0" u="none" baseline="0" dirty="0">
                <a:latin typeface="+mj-lt"/>
                <a:ea typeface="+mj-lt"/>
                <a:cs typeface="+mj-lt"/>
              </a:rPr>
              <a:t>οροφής με έγκριση FOPS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l-GR" dirty="0"/>
              <a:t>Σχεδιασμός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956821-5E1A-9C3D-D186-8F88D604DFBE}"/>
              </a:ext>
            </a:extLst>
          </p:cNvPr>
          <p:cNvCxnSpPr>
            <a:cxnSpLocks/>
          </p:cNvCxnSpPr>
          <p:nvPr/>
        </p:nvCxnSpPr>
        <p:spPr>
          <a:xfrm flipV="1">
            <a:off x="2169268" y="1419645"/>
            <a:ext cx="3838127" cy="388013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5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AC8C3F-C6B6-9A59-584F-DCA80C81847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694944"/>
          </a:xfrm>
          <a:solidFill>
            <a:schemeClr val="bg2"/>
          </a:solidFill>
        </p:spPr>
        <p:txBody>
          <a:bodyPr tIns="0" rIns="219456" bIns="0" anchor="ctr" anchorCtr="0"/>
          <a:lstStyle/>
          <a:p>
            <a:pPr marL="0" indent="0" algn="ctr">
              <a:buNone/>
            </a:pPr>
            <a:r>
              <a:rPr lang="el-GR" dirty="0">
                <a:latin typeface="+mj-lt"/>
                <a:ea typeface="Roboto Light"/>
              </a:rPr>
              <a:t>Σύζευξη </a:t>
            </a:r>
            <a:r>
              <a:rPr lang="en-US" dirty="0">
                <a:latin typeface="+mj-lt"/>
                <a:ea typeface="Roboto Light"/>
              </a:rPr>
              <a:t>FOB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673A97B-964E-D420-3BF3-0EE2884E031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694944"/>
          </a:xfrm>
          <a:solidFill>
            <a:schemeClr val="bg2"/>
          </a:solidFill>
        </p:spPr>
        <p:txBody>
          <a:bodyPr tIns="0" rIns="219456" bIns="0" anchor="ctr" anchorCtr="0"/>
          <a:lstStyle/>
          <a:p>
            <a:pPr marL="0" indent="0" algn="ctr">
              <a:buNone/>
            </a:pPr>
            <a:r>
              <a:rPr lang="el-GR" sz="1400" dirty="0">
                <a:latin typeface="+mj-lt"/>
                <a:ea typeface="Roboto Light"/>
                <a:cs typeface="Roboto Light"/>
              </a:rPr>
              <a:t>Γενική χρήση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6D426BF-3CA5-C922-FFCF-D2C18A4668E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694944"/>
          </a:xfrm>
          <a:solidFill>
            <a:schemeClr val="bg2"/>
          </a:solidFill>
        </p:spPr>
        <p:txBody>
          <a:bodyPr tIns="0" rIns="219456" bIns="0" anchor="ctr" anchorCtr="0"/>
          <a:lstStyle/>
          <a:p>
            <a:pPr marL="0" indent="0" algn="ctr">
              <a:buNone/>
            </a:pPr>
            <a:r>
              <a:rPr lang="el-GR" dirty="0">
                <a:latin typeface="+mj-lt"/>
                <a:ea typeface="Roboto Light"/>
              </a:rPr>
              <a:t>Προειδοποίηση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DBDEEF-3BD4-786B-6799-530ED714D73E}"/>
              </a:ext>
            </a:extLst>
          </p:cNvPr>
          <p:cNvSpPr/>
          <p:nvPr/>
        </p:nvSpPr>
        <p:spPr>
          <a:xfrm>
            <a:off x="8153400" y="2219284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7E6F3E-C9CE-38CE-A3EF-732789387D52}"/>
              </a:ext>
            </a:extLst>
          </p:cNvPr>
          <p:cNvSpPr/>
          <p:nvPr/>
        </p:nvSpPr>
        <p:spPr>
          <a:xfrm>
            <a:off x="4316412" y="2219284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3DB0EE-504A-5401-F2D4-DD4356803B39}"/>
              </a:ext>
            </a:extLst>
          </p:cNvPr>
          <p:cNvSpPr/>
          <p:nvPr/>
        </p:nvSpPr>
        <p:spPr>
          <a:xfrm>
            <a:off x="479248" y="2219284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ADA4845D-3DD6-EB55-B28B-977CD5AFBDE6}"/>
              </a:ext>
            </a:extLst>
          </p:cNvPr>
          <p:cNvSpPr txBox="1">
            <a:spLocks/>
          </p:cNvSpPr>
          <p:nvPr/>
        </p:nvSpPr>
        <p:spPr>
          <a:xfrm>
            <a:off x="8153400" y="4022244"/>
            <a:ext cx="3559175" cy="691715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0" rIns="219456" bIns="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+mj-lt"/>
                <a:ea typeface="Roboto Light"/>
              </a:rPr>
              <a:t>Μηχάνημα σταθμευμένο </a:t>
            </a:r>
            <a:br>
              <a:rPr lang="en-US" dirty="0">
                <a:latin typeface="+mj-lt"/>
                <a:ea typeface="Roboto Light"/>
              </a:rPr>
            </a:br>
            <a:r>
              <a:rPr lang="el-GR" dirty="0">
                <a:latin typeface="+mj-lt"/>
                <a:ea typeface="Roboto Light"/>
              </a:rPr>
              <a:t>με φρένο στάθμευσης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141140-13EB-572E-28EC-1AC41A063CB0}"/>
              </a:ext>
            </a:extLst>
          </p:cNvPr>
          <p:cNvSpPr/>
          <p:nvPr/>
        </p:nvSpPr>
        <p:spPr>
          <a:xfrm>
            <a:off x="8153400" y="4713967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4" name="Content Placeholder 14">
            <a:extLst>
              <a:ext uri="{FF2B5EF4-FFF2-40B4-BE49-F238E27FC236}">
                <a16:creationId xmlns:a16="http://schemas.microsoft.com/office/drawing/2014/main" id="{126520A8-E2D1-C3F5-DAA2-A78F15F5E3B3}"/>
              </a:ext>
            </a:extLst>
          </p:cNvPr>
          <p:cNvSpPr txBox="1">
            <a:spLocks/>
          </p:cNvSpPr>
          <p:nvPr/>
        </p:nvSpPr>
        <p:spPr>
          <a:xfrm>
            <a:off x="4316412" y="4022244"/>
            <a:ext cx="3559175" cy="694944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0" rIns="219456" bIns="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+mj-lt"/>
                <a:ea typeface="Roboto Light"/>
              </a:rPr>
              <a:t>Σφάλμα</a:t>
            </a:r>
            <a:endParaRPr lang="en-US" dirty="0">
              <a:latin typeface="+mj-lt"/>
              <a:ea typeface="Roboto Ligh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301BBB-A134-9C1E-5B79-DA68BD8604B3}"/>
              </a:ext>
            </a:extLst>
          </p:cNvPr>
          <p:cNvSpPr/>
          <p:nvPr/>
        </p:nvSpPr>
        <p:spPr>
          <a:xfrm>
            <a:off x="4316412" y="4721541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32D63B9F-1A03-7369-46EF-CF506D0462C3}"/>
              </a:ext>
            </a:extLst>
          </p:cNvPr>
          <p:cNvSpPr txBox="1">
            <a:spLocks/>
          </p:cNvSpPr>
          <p:nvPr/>
        </p:nvSpPr>
        <p:spPr>
          <a:xfrm>
            <a:off x="479425" y="4022244"/>
            <a:ext cx="3559175" cy="694944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0" rIns="219456" bIns="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latin typeface="+mj-lt"/>
                <a:ea typeface="Roboto Light"/>
              </a:rPr>
              <a:t>Φόρτιση</a:t>
            </a:r>
            <a:endParaRPr lang="en-US" dirty="0">
              <a:latin typeface="+mj-lt"/>
              <a:ea typeface="Roboto Ligh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BE15E3-5F6A-3739-47C8-690183D37A86}"/>
              </a:ext>
            </a:extLst>
          </p:cNvPr>
          <p:cNvSpPr/>
          <p:nvPr/>
        </p:nvSpPr>
        <p:spPr>
          <a:xfrm>
            <a:off x="479248" y="4721541"/>
            <a:ext cx="3559175" cy="1463040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Λυχνίες ενδείξεων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r>
              <a:rPr lang="el-GR" altLang="zh-CN" dirty="0"/>
              <a:t>Μπροστινό φως </a:t>
            </a:r>
            <a:r>
              <a:rPr lang="en-US" altLang="zh-CN" dirty="0"/>
              <a:t>SW3000</a:t>
            </a:r>
            <a:endParaRPr lang="zh-CN" alt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FE4EAE-AE69-EE54-29ED-6B770A14D122}"/>
              </a:ext>
            </a:extLst>
          </p:cNvPr>
          <p:cNvGrpSpPr>
            <a:grpSpLocks noChangeAspect="1"/>
          </p:cNvGrpSpPr>
          <p:nvPr/>
        </p:nvGrpSpPr>
        <p:grpSpPr>
          <a:xfrm>
            <a:off x="949659" y="4737574"/>
            <a:ext cx="2618352" cy="1415826"/>
            <a:chOff x="492708" y="3756749"/>
            <a:chExt cx="2375703" cy="12846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5531801-A5CA-850B-BFCC-870456A1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08" y="3756749"/>
              <a:ext cx="484718" cy="128461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9F51826-EE14-8F4B-DE47-4EDE375E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4419" y="3756749"/>
              <a:ext cx="484719" cy="128461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65F5AB1-1721-15F4-0803-E42168D8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38135" y="3756749"/>
              <a:ext cx="472666" cy="128461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06B5A44-EC21-DF9E-01F8-94E13F7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373" y="3756749"/>
              <a:ext cx="484719" cy="128461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E8DFA84-586D-9A6E-4419-36130483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05514" y="3756749"/>
              <a:ext cx="462897" cy="1284616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E0564A3-EB67-8931-B052-BD4F307F5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682" y="2243095"/>
            <a:ext cx="500307" cy="141541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D57DEED-BFB9-E45F-F954-D56A0FF6647A}"/>
              </a:ext>
            </a:extLst>
          </p:cNvPr>
          <p:cNvGrpSpPr>
            <a:grpSpLocks noChangeAspect="1"/>
          </p:cNvGrpSpPr>
          <p:nvPr/>
        </p:nvGrpSpPr>
        <p:grpSpPr>
          <a:xfrm>
            <a:off x="4810464" y="4737574"/>
            <a:ext cx="2571071" cy="1415826"/>
            <a:chOff x="4286275" y="3756742"/>
            <a:chExt cx="2332813" cy="1284623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5BEA1EBA-D3B3-9D58-285D-C17CC2C4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275" y="3756746"/>
              <a:ext cx="472316" cy="1284616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E15A6165-713A-6C3C-8FFE-1E1E97A7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224" y="3756746"/>
              <a:ext cx="472316" cy="1284616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62C2ED6A-822E-0C4A-F989-B6130AD29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487" y="3756746"/>
              <a:ext cx="472317" cy="1284619"/>
            </a:xfrm>
            <a:prstGeom prst="rect">
              <a:avLst/>
            </a:prstGeom>
          </p:spPr>
        </p:pic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BCCF68BC-8DCF-CAC2-4A8D-7088EE61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6427" y="3756742"/>
              <a:ext cx="469996" cy="1278305"/>
            </a:xfrm>
            <a:prstGeom prst="rect">
              <a:avLst/>
            </a:prstGeom>
          </p:spPr>
        </p:pic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id="{1CCD6722-7B74-7D47-5A9F-2511836CC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093" y="3756742"/>
              <a:ext cx="469995" cy="127830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882FBF-138F-18B5-F989-AE3006712784}"/>
              </a:ext>
            </a:extLst>
          </p:cNvPr>
          <p:cNvGrpSpPr>
            <a:grpSpLocks noChangeAspect="1"/>
          </p:cNvGrpSpPr>
          <p:nvPr/>
        </p:nvGrpSpPr>
        <p:grpSpPr>
          <a:xfrm>
            <a:off x="4808564" y="2246373"/>
            <a:ext cx="2574871" cy="1408862"/>
            <a:chOff x="4274171" y="1869619"/>
            <a:chExt cx="2347796" cy="1284616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064FD933-9021-353C-F1A8-A6B5200F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3585" y="1869619"/>
              <a:ext cx="472316" cy="1284616"/>
            </a:xfrm>
            <a:prstGeom prst="rect">
              <a:avLst/>
            </a:prstGeom>
          </p:spPr>
        </p:pic>
        <p:pic>
          <p:nvPicPr>
            <p:cNvPr id="25" name="图片 26">
              <a:extLst>
                <a:ext uri="{FF2B5EF4-FFF2-40B4-BE49-F238E27FC236}">
                  <a16:creationId xmlns:a16="http://schemas.microsoft.com/office/drawing/2014/main" id="{6308E5A6-6B54-5B13-8315-C3A203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651" y="1869619"/>
              <a:ext cx="472316" cy="1284616"/>
            </a:xfrm>
            <a:prstGeom prst="rect">
              <a:avLst/>
            </a:prstGeom>
          </p:spPr>
        </p:pic>
        <p:pic>
          <p:nvPicPr>
            <p:cNvPr id="26" name="图片 5">
              <a:extLst>
                <a:ext uri="{FF2B5EF4-FFF2-40B4-BE49-F238E27FC236}">
                  <a16:creationId xmlns:a16="http://schemas.microsoft.com/office/drawing/2014/main" id="{00543CAF-2A83-8451-11B6-EDEB37CD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171" y="1869619"/>
              <a:ext cx="472316" cy="1284616"/>
            </a:xfrm>
            <a:prstGeom prst="rect">
              <a:avLst/>
            </a:prstGeom>
          </p:spPr>
        </p:pic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1195995E-583E-AD98-C85D-2FBA93770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359" y="1869619"/>
              <a:ext cx="472316" cy="1284616"/>
            </a:xfrm>
            <a:prstGeom prst="rect">
              <a:avLst/>
            </a:prstGeom>
          </p:spPr>
        </p:pic>
        <p:pic>
          <p:nvPicPr>
            <p:cNvPr id="28" name="图片 17">
              <a:extLst>
                <a:ext uri="{FF2B5EF4-FFF2-40B4-BE49-F238E27FC236}">
                  <a16:creationId xmlns:a16="http://schemas.microsoft.com/office/drawing/2014/main" id="{05601730-BCFA-AEB7-1648-4059ACDF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328" y="1869619"/>
              <a:ext cx="472316" cy="128461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A846F8-51A1-6F44-7E41-2C6719657CF9}"/>
              </a:ext>
            </a:extLst>
          </p:cNvPr>
          <p:cNvGrpSpPr>
            <a:grpSpLocks noChangeAspect="1"/>
          </p:cNvGrpSpPr>
          <p:nvPr/>
        </p:nvGrpSpPr>
        <p:grpSpPr>
          <a:xfrm>
            <a:off x="8635273" y="2242891"/>
            <a:ext cx="2595429" cy="1415825"/>
            <a:chOff x="8165983" y="1869618"/>
            <a:chExt cx="2386468" cy="1301835"/>
          </a:xfrm>
        </p:grpSpPr>
        <p:pic>
          <p:nvPicPr>
            <p:cNvPr id="30" name="图片 2">
              <a:extLst>
                <a:ext uri="{FF2B5EF4-FFF2-40B4-BE49-F238E27FC236}">
                  <a16:creationId xmlns:a16="http://schemas.microsoft.com/office/drawing/2014/main" id="{A1B2ECB0-40A3-42D8-3812-8E280E7C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5983" y="1869619"/>
              <a:ext cx="478646" cy="1301832"/>
            </a:xfrm>
            <a:prstGeom prst="rect">
              <a:avLst/>
            </a:prstGeom>
          </p:spPr>
        </p:pic>
        <p:pic>
          <p:nvPicPr>
            <p:cNvPr id="31" name="图片 8">
              <a:extLst>
                <a:ext uri="{FF2B5EF4-FFF2-40B4-BE49-F238E27FC236}">
                  <a16:creationId xmlns:a16="http://schemas.microsoft.com/office/drawing/2014/main" id="{12809119-D4B5-760B-7692-8269E8B3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4979" y="1869619"/>
              <a:ext cx="478646" cy="1301832"/>
            </a:xfrm>
            <a:prstGeom prst="rect">
              <a:avLst/>
            </a:prstGeom>
          </p:spPr>
        </p:pic>
        <p:pic>
          <p:nvPicPr>
            <p:cNvPr id="32" name="图片 13">
              <a:extLst>
                <a:ext uri="{FF2B5EF4-FFF2-40B4-BE49-F238E27FC236}">
                  <a16:creationId xmlns:a16="http://schemas.microsoft.com/office/drawing/2014/main" id="{E612ABFF-EEF4-8004-EFAA-213E78A2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9894" y="1869619"/>
              <a:ext cx="478646" cy="1301834"/>
            </a:xfrm>
            <a:prstGeom prst="rect">
              <a:avLst/>
            </a:prstGeom>
          </p:spPr>
        </p:pic>
        <p:pic>
          <p:nvPicPr>
            <p:cNvPr id="33" name="图片 20">
              <a:extLst>
                <a:ext uri="{FF2B5EF4-FFF2-40B4-BE49-F238E27FC236}">
                  <a16:creationId xmlns:a16="http://schemas.microsoft.com/office/drawing/2014/main" id="{D76E03EE-D7DC-E089-C2E4-4626CC39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4809" y="1869619"/>
              <a:ext cx="478646" cy="1301834"/>
            </a:xfrm>
            <a:prstGeom prst="rect">
              <a:avLst/>
            </a:prstGeom>
          </p:spPr>
        </p:pic>
        <p:pic>
          <p:nvPicPr>
            <p:cNvPr id="34" name="图片 25">
              <a:extLst>
                <a:ext uri="{FF2B5EF4-FFF2-40B4-BE49-F238E27FC236}">
                  <a16:creationId xmlns:a16="http://schemas.microsoft.com/office/drawing/2014/main" id="{9A083C2E-1A1B-A455-5859-22C30E32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05" y="1869618"/>
              <a:ext cx="478646" cy="130183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418243-F627-BC1C-458B-0F578D497AD8}"/>
              </a:ext>
            </a:extLst>
          </p:cNvPr>
          <p:cNvGrpSpPr>
            <a:grpSpLocks noChangeAspect="1"/>
          </p:cNvGrpSpPr>
          <p:nvPr/>
        </p:nvGrpSpPr>
        <p:grpSpPr>
          <a:xfrm>
            <a:off x="8632288" y="4737579"/>
            <a:ext cx="2601399" cy="1415817"/>
            <a:chOff x="8182818" y="3756739"/>
            <a:chExt cx="2348742" cy="1278308"/>
          </a:xfrm>
        </p:grpSpPr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C4220E29-190D-2632-4F06-B71697C6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182818" y="3756739"/>
              <a:ext cx="481982" cy="1278300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1002AE37-175D-6DFD-B8B0-162BF3DCC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544" y="3756741"/>
              <a:ext cx="469996" cy="1278305"/>
            </a:xfrm>
            <a:prstGeom prst="rect">
              <a:avLst/>
            </a:prstGeom>
          </p:spPr>
        </p:pic>
        <p:pic>
          <p:nvPicPr>
            <p:cNvPr id="37" name="图片 14">
              <a:extLst>
                <a:ext uri="{FF2B5EF4-FFF2-40B4-BE49-F238E27FC236}">
                  <a16:creationId xmlns:a16="http://schemas.microsoft.com/office/drawing/2014/main" id="{3473E0DF-4EAF-A09A-C7E1-643701E6D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097433" y="3756747"/>
              <a:ext cx="481982" cy="1278300"/>
            </a:xfrm>
            <a:prstGeom prst="rect">
              <a:avLst/>
            </a:prstGeom>
          </p:spPr>
        </p:pic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05C361F6-A648-C002-ABC0-6049600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5003" y="3756744"/>
              <a:ext cx="469993" cy="1278300"/>
            </a:xfrm>
            <a:prstGeom prst="rect">
              <a:avLst/>
            </a:prstGeom>
          </p:spPr>
        </p:pic>
        <p:pic>
          <p:nvPicPr>
            <p:cNvPr id="39" name="图片 18">
              <a:extLst>
                <a:ext uri="{FF2B5EF4-FFF2-40B4-BE49-F238E27FC236}">
                  <a16:creationId xmlns:a16="http://schemas.microsoft.com/office/drawing/2014/main" id="{45B2C25D-AD7C-D19E-BB3B-ED2075EDC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H="1">
              <a:off x="10049578" y="3756741"/>
              <a:ext cx="481982" cy="12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EB10-7CCC-C447-EE07-AEC3738B84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8BEBE-8AE2-83B3-D1DF-6EF7E47038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BCEFC-ADBB-15F8-5230-C2FFAF76DF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SR1101 / Terra 4300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5B88E-B7B9-E781-6A66-117097A5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Σταδιακή κατάργηση / Διακοπή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15308-EE97-4337-A810-FB444BAEC078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sz="1200" i="1" dirty="0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Εσωτερική χρήση</a:t>
            </a:r>
          </a:p>
        </p:txBody>
      </p:sp>
      <p:graphicFrame>
        <p:nvGraphicFramePr>
          <p:cNvPr id="11" name="Tabella 17">
            <a:extLst>
              <a:ext uri="{FF2B5EF4-FFF2-40B4-BE49-F238E27FC236}">
                <a16:creationId xmlns:a16="http://schemas.microsoft.com/office/drawing/2014/main" id="{502B5E95-72EB-9B6A-AB79-0EF141BC4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9427"/>
              </p:ext>
            </p:extLst>
          </p:nvPr>
        </p:nvGraphicFramePr>
        <p:xfrm>
          <a:off x="484632" y="1417320"/>
          <a:ext cx="3657600" cy="162763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EDC</a:t>
                      </a: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PN μηχανήματος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Περιγραφή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9084310010</a:t>
                      </a:r>
                    </a:p>
                  </a:txBody>
                  <a:tcPr marL="73152" marR="0" marT="54864" marB="5486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SR 1101 B</a:t>
                      </a:r>
                    </a:p>
                  </a:txBody>
                  <a:tcPr marL="9525" marR="0" marT="54864" marB="5486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954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9084312010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SR 1101 P</a:t>
                      </a:r>
                    </a:p>
                  </a:txBody>
                  <a:tcPr marL="9525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Όλες οι παραλλαγές CM στα παραπάνω βασικά μηχανήματα θα διακοπούν επίσης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152" marR="9525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</a:tbl>
          </a:graphicData>
        </a:graphic>
      </p:graphicFrame>
      <p:graphicFrame>
        <p:nvGraphicFramePr>
          <p:cNvPr id="12" name="Tabella 17">
            <a:extLst>
              <a:ext uri="{FF2B5EF4-FFF2-40B4-BE49-F238E27FC236}">
                <a16:creationId xmlns:a16="http://schemas.microsoft.com/office/drawing/2014/main" id="{C3C922DB-560C-978E-14B4-9464BA8CE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54160"/>
              </p:ext>
            </p:extLst>
          </p:nvPr>
        </p:nvGraphicFramePr>
        <p:xfrm>
          <a:off x="484632" y="3264534"/>
          <a:ext cx="3657600" cy="14173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USDC</a:t>
                      </a: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PN μηχανήματος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Περιγραφή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9084317010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Terra 4300BS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954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56100785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Terra 4300B Μπαταρίες AGM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56100787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Terra 4300B Μπαταρίες υγρού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</a:tbl>
          </a:graphicData>
        </a:graphic>
      </p:graphicFrame>
      <p:graphicFrame>
        <p:nvGraphicFramePr>
          <p:cNvPr id="13" name="Tabella 17">
            <a:extLst>
              <a:ext uri="{FF2B5EF4-FFF2-40B4-BE49-F238E27FC236}">
                <a16:creationId xmlns:a16="http://schemas.microsoft.com/office/drawing/2014/main" id="{7A3F1CA0-2B90-A475-29FC-C18BA8BEE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267790"/>
              </p:ext>
            </p:extLst>
          </p:nvPr>
        </p:nvGraphicFramePr>
        <p:xfrm>
          <a:off x="4551045" y="1417320"/>
          <a:ext cx="3383280" cy="46177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PN μηχανήματος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Περιγραφή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SR 1101 B CONFIG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954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CM9084310010-02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9478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CM9084310010-03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482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CM9084310010-04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919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CM9084310010-05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449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CM9084310010-07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2704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CM9084310010-09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0172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CM9084310010-10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5448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CM9084310010-13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133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CM9084310010-14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8941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CM9084310010-16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1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CM9084310010-17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187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CM9084310010-18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1684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CM9084310010-19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9173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CM9084310010-23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448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CM9084310010-24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0628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CM9084310010-26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</a:tbl>
          </a:graphicData>
        </a:graphic>
      </p:graphicFrame>
      <p:graphicFrame>
        <p:nvGraphicFramePr>
          <p:cNvPr id="14" name="Tabella 17">
            <a:extLst>
              <a:ext uri="{FF2B5EF4-FFF2-40B4-BE49-F238E27FC236}">
                <a16:creationId xmlns:a16="http://schemas.microsoft.com/office/drawing/2014/main" id="{9508FE54-9B54-8969-E481-FD915D580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388704"/>
              </p:ext>
            </p:extLst>
          </p:nvPr>
        </p:nvGraphicFramePr>
        <p:xfrm>
          <a:off x="8329295" y="1417320"/>
          <a:ext cx="3383280" cy="46177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PN μηχανήματος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Περιγραφή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SR 1101 B CONFIG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621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CM9084310010-27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482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CM9084310010-28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919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CM9084310010-29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449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CM9084310010-30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2704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CM9084310010-31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0172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CM9084310010-32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5448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CM9084310010-33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133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CM9084310010-34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8941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CM9084310010-35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1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CM9084310010-36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187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CM9084310010-37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Μπαταρία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1684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9173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CM9084312010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Σάρωθρο SR 1101 P CONFIG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9448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CM9084312010-02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SR1101 Βενζίνη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0628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CM9084312010-03</a:t>
                      </a:r>
                    </a:p>
                  </a:txBody>
                  <a:tcPr marL="73152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SR 1101 P</a:t>
                      </a:r>
                    </a:p>
                  </a:txBody>
                  <a:tcPr marL="7600" marR="7600" marT="760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2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Εξαρτήματα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Προεπιλεγμένα εξαρτήματα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Περιλαμβανόμενα εξαρτήματα </a:t>
            </a:r>
            <a:endParaRPr lang="en-US" dirty="0"/>
          </a:p>
        </p:txBody>
      </p:sp>
      <p:graphicFrame>
        <p:nvGraphicFramePr>
          <p:cNvPr id="7" name="Tabella 17">
            <a:extLst>
              <a:ext uri="{FF2B5EF4-FFF2-40B4-BE49-F238E27FC236}">
                <a16:creationId xmlns:a16="http://schemas.microsoft.com/office/drawing/2014/main" id="{03819FF4-370A-33BD-51D5-2CE4F74AE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278039"/>
              </p:ext>
            </p:extLst>
          </p:nvPr>
        </p:nvGraphicFramePr>
        <p:xfrm>
          <a:off x="484632" y="1417320"/>
          <a:ext cx="8174736" cy="23317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rtl="0" fontAlgn="ctr"/>
                      <a:endParaRPr lang="el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l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Περιγραφή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Μονάδες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</a:t>
                      </a:r>
                      <a:b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LI-ION ΕΕ/ΗΒ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endParaRPr lang="el" sz="900" b="0" i="0" u="none" strike="noStrike">
                        <a:effectLst/>
                        <a:latin typeface="+mn-lt"/>
                      </a:endParaRP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  <a:endParaRPr lang="el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  <a:endParaRPr lang="el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954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55940587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πλευρικής σκούπας 300x500 PPL 0.8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55940604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κύριας σκούπας 300x700 PPL 0.5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55945984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προειδοποιητικής λυχνίας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55945906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φίλτρου 580x401x80 πολυεστέρας 3,5 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55945450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Μπαταρία ιόντων λιθίου 24i-ion μπαταρία 24V 50AH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55945990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Φορτιστής 24V 27A ιόντων λιθίου ACE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Προαιρετικά εξαρτήματα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Εξαρτήματα </a:t>
            </a:r>
            <a:endParaRPr lang="en-US" dirty="0"/>
          </a:p>
        </p:txBody>
      </p:sp>
      <p:graphicFrame>
        <p:nvGraphicFramePr>
          <p:cNvPr id="7" name="Tabella 17">
            <a:extLst>
              <a:ext uri="{FF2B5EF4-FFF2-40B4-BE49-F238E27FC236}">
                <a16:creationId xmlns:a16="http://schemas.microsoft.com/office/drawing/2014/main" id="{2F637DB9-E26E-069F-DD9E-DE0996968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717203"/>
              </p:ext>
            </p:extLst>
          </p:nvPr>
        </p:nvGraphicFramePr>
        <p:xfrm>
          <a:off x="484632" y="1402080"/>
          <a:ext cx="8174736" cy="489204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Εξάρτημα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Ποσότητα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Ομάδα εξαρτημάτων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</a:t>
                      </a:r>
                      <a:b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LI-ION ΕΕ/ΗΒ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2192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55945984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προειδοποιητικής λυχνίας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55940587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πλευρικής σκούπας 300x500 PPL 0.8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55940604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κύριας σκούπας 300x700 PPL 0.5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55945906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φίλτρου 580x401x80 pes 3,5 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55940638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Λεπίδα εμπρός NR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55940934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Λεπίδα πλευρικά NBR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55940330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Λεπίδα πίσω NBR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55940757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πλευρικής σκούπας, μίγμα χάλυβα 300x500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55940756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κύριας σκούπας, μίγμα χάλυβα 300x700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55940589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Πλευρική σκούπα, φυσικές ίνες 300x500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Κύρια σκούπα, φυσικές ίνες 300x700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55945047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μπρελόκ (περιλαμβάνονται δύο κλειδιά)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55945951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προειδοποιητικού μπλε φωτός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cs typeface="Arial" panose="020B0604020202020204" pitchFamily="34" charset="0"/>
                        </a:rPr>
                        <a:t>55940412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προστατευτικού καλύμματος οροφής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cs typeface="Arial" panose="020B0604020202020204" pitchFamily="34" charset="0"/>
                        </a:rPr>
                        <a:t>55945837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Σετ συναρμολόγησης υποβραχιόνιου καθίσματος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cs typeface="Arial" panose="020B0604020202020204" pitchFamily="34" charset="0"/>
                        </a:rPr>
                        <a:t>55945830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ζώνης ασφαλείας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cs typeface="Arial" panose="020B0604020202020204" pitchFamily="34" charset="0"/>
                        </a:rPr>
                        <a:t>55945835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φίλτρου Η13 580x401x80 pes 3,5 m²</a:t>
                      </a: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71CC9-0678-436B-0233-02687D89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C6AABC-7814-661D-46BA-551C1083C7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68EA4-75C8-5BC2-60C1-D7CEB6DB8D2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37B0-965B-5F28-07FF-E79B6CCBE8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Προαιρετικά εξαρτήματα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E0E4B9-B3CE-FDF6-7B77-75A3389F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Εξαρτήματα </a:t>
            </a:r>
            <a:endParaRPr lang="en-US" dirty="0"/>
          </a:p>
        </p:txBody>
      </p:sp>
      <p:graphicFrame>
        <p:nvGraphicFramePr>
          <p:cNvPr id="7" name="Tabella 17">
            <a:extLst>
              <a:ext uri="{FF2B5EF4-FFF2-40B4-BE49-F238E27FC236}">
                <a16:creationId xmlns:a16="http://schemas.microsoft.com/office/drawing/2014/main" id="{4C9915FF-E9F0-9699-3D9F-7F422596E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36489"/>
              </p:ext>
            </p:extLst>
          </p:nvPr>
        </p:nvGraphicFramePr>
        <p:xfrm>
          <a:off x="484632" y="1402080"/>
          <a:ext cx="8174736" cy="37033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ΕΕ &amp; ΗΒ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Εξάρτημα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Ποσότητα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Ομάδα εξαρτημάτων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</a:t>
                      </a:r>
                      <a:b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Σάρωθρο SW3000 LI-ION ΕΕ/ΗΒ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1830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Ενσωματωμένοι φορτιστές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140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55945990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Φορτιστής 24V 27A ιόντων λιθίου ACE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55945991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Κιτ φορτιστή 24V 25A μολύβδου-οξέος F ΕΕ/ΗΒ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559505802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Κιτ φορτιστή 24V 25A μολύβδου-οξέος F ΗΠΑ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Εξωτερική φόρτιση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80542426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Φορτιστής HF 24V 25A SB175R EΕ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Αξεσουάρ μπαταρίας και φορτιστή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55945450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Μπαταρία ιόντων λιθίου 25,6V 50AH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VF89725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Καλώδιο ρεύματος ΕΕ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VF89726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Καλώδιο ρεύματος ΗΒ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VF89724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Καλώδιο ρεύματος ΗΠΑ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55940320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Κιτ δίσκου μπαταρίας μολύβδου-οξέος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7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Τεχνικές προδιαγραφές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8F63-FB65-B904-326D-5E12FDE9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3C04E4-358C-4E5A-4D36-ED0BD3DE5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7A0AB7C-2F1F-9A36-780C-F95708ED9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Αρχική εφαρμογή και χρήση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60ABBE-A3E6-5748-67A2-EA04C507C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D6F26B-F404-58A9-F92C-F7C1B1E40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EB10-7CCC-C447-EE07-AEC3738B84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8BEBE-8AE2-83B3-D1DF-6EF7E47038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5B88E-B7B9-E781-6A66-117097A5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τεχνικές προδιαγραφές </a:t>
            </a:r>
            <a:endParaRPr lang="en-US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BEA530F0-1F04-3928-FE05-D67B78541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49557"/>
              </p:ext>
            </p:extLst>
          </p:nvPr>
        </p:nvGraphicFramePr>
        <p:xfrm>
          <a:off x="484632" y="1356360"/>
          <a:ext cx="11247120" cy="487375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Τεχνικές παράμετροι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μολύβδου οξέος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ιόντων λιθίου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Μήκος μηχανήματος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1620 mm/63,8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Πλάτος μηχανήματος (χωρίς πλευρικές σκούπες)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1055 mm/41,5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Ύψος μηχανήματος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1260 mm/49,6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Ύψος μηχανήματος με προστατευτικό κάλυμμα οροφής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1986 mm/78,2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Πλάτος εργασίας (χωρίς πλευρικές σκούπες)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700 mm/27,6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Πλάτος εργασίας (με δύο πλευρικές σκούπες)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1350 mm /53,1 in</a:t>
                      </a:r>
                      <a:endParaRPr lang="el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Ελάχιστη απόσταση από το έδαφος (χωρίς λεπίδες)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60 mm / 2,4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Μέγεθος κύριας σκούπας (διάμετρος x μήκος)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300x700 mm/11,8x27,6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Μέγεθος πλευρικής σκούπας (mm/in)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500 mm / 19,7 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Ταχύτητα κύριας σκούπας (rpm)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600 rpm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Ταχύτητα πλευρικής σκούπας (rpm)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0~98 rpm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Πίεση μπροστινού τροχού στο έδαφος ανά μονάδα επιφάνειας (N/mm²)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0,588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0,486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Πίεση πίσω τροχού στο έδαφος ανά μονάδα επιφάνειας (N/mm²)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0,447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0,357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Βάρος μηχανήματος (χωρίς μπαταρίες) (kg/lbs.)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350 kg/771,6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354 kg/780,4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Συνιστώμενο μέγιστο βάρος χειριστή μηχανήματος (kg/lbs.)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120 Kg/265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Μικτό βάρος μηχανήματος χωρίς χειριστή (GVW) (kg/lbs.)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563 kg/1241,2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 kg/895,1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Όγκος χοάνης (l/gal.)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100 L/26,4 Gal.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endParaRPr lang="el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3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63E9D-1BE7-2567-95B0-B3D74A67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D75990-B803-70CB-4D80-A03FC1AC03D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925E8-1F39-5F1F-2936-CB57B23EA0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FDBE79-6F34-8272-4BAB-7A9F134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τεχνικές προδιαγραφές </a:t>
            </a:r>
            <a:endParaRPr lang="en-US" dirty="0"/>
          </a:p>
        </p:txBody>
      </p:sp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BC53C2B3-9580-E8EF-281B-BF662F3B1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72840"/>
              </p:ext>
            </p:extLst>
          </p:nvPr>
        </p:nvGraphicFramePr>
        <p:xfrm>
          <a:off x="484632" y="1356360"/>
          <a:ext cx="11247120" cy="39319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Τεχνικές παράμετροι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μολύβδου οξέος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ιόντων λιθίου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Μοτέρ κύριας σκούπας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Είσοδος 624W Έξοδος 500W / Είσοδος 0,85HP Έξοδος 0,68HP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Μοτέρ πλευρικής σκούπας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Είσοδος 280W Έξοδος 100W / Είσοδος 0,38HP Έξοδος 0,14HP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Μοτέρ μετάδοσης κίνησης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Είσοδος 936W Έξοδος 650W / Είσοδος 1,2HP Έξοδος 0,88HP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Μοτέρ αναρρόφησης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Είσοδος 168W Έξοδος 139W / Είσοδος 0,23HP Έξοδος 0,19HP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Μοτέρ δόνησης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Είσοδος 144W Έξοδος 100W / Είσοδος 0,2HP Έξοδος 0,14HP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Ονομαστική ισχύς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2640W/3,6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Κατανάλωση ρεύματος (W/HP)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948 W/1,3 HP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 W/1,1HP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Στάθμη θορύβου (ISO 11201, ISO 4871) (LpA)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72±3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Ηχητική ισχύς (ISO 3744, ISO 4871) (LwA)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86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Επίπεδο κραδασμών στους βραχίονες του χειριστή (ISO 5349-1) (*)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&lt;2,5 m/s²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Επίπεδο κραδασμών στο σώμα του χειριστή (ISO 2631-1) (*)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＜0,5 m/s²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Διαβάθμιση προστασίας μοτέρ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IP24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(*) Παράμετροι απόδοσης υπό κανονικές συνθήκες εργασίας σε επίπεδη επιφάνεια ασφάλτου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EB10-7CCC-C447-EE07-AEC3738B84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8BEBE-8AE2-83B3-D1DF-6EF7E47038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5B88E-B7B9-E781-6A66-117097A5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τεχνικές προδιαγραφές </a:t>
            </a:r>
            <a:endParaRPr lang="en-US" dirty="0"/>
          </a:p>
        </p:txBody>
      </p:sp>
      <p:graphicFrame>
        <p:nvGraphicFramePr>
          <p:cNvPr id="4" name="Tabella 17">
            <a:extLst>
              <a:ext uri="{FF2B5EF4-FFF2-40B4-BE49-F238E27FC236}">
                <a16:creationId xmlns:a16="http://schemas.microsoft.com/office/drawing/2014/main" id="{0F5D3C6E-199D-EF3D-7C64-D27CF6476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57545"/>
              </p:ext>
            </p:extLst>
          </p:nvPr>
        </p:nvGraphicFramePr>
        <p:xfrm>
          <a:off x="484632" y="1356360"/>
          <a:ext cx="11247120" cy="365760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Τεχνικές παράμετροι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μολύβδου οξέος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SW3000 με μπαταρία ιόντων λιθίου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Απόδοση</a:t>
                      </a:r>
                    </a:p>
                  </a:txBody>
                  <a:tcPr marL="72000" marR="0" marT="36576" marB="36576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Μέγιστη ταχύτητα οδήγησης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 km/h / 5 μίλια ανά ώρα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Μέγιστη ταχύτητα οπισθοπορείας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 km/h / 2,5 μίλια ανά ώρα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Δυνατότητα κίνησης σε κλίση (L=140 μέτρα)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Ελάχιστο πλάτος ακτίνας στροφής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2550 mm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Μπαταρία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Τάση μπαταρίας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DC 24 V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Διαστάσεις διαμερίσματος μπαταριών (mm) (μήκος x πλάτος x ύψος) 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770 x 340 x 300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Συλλογή και φιλτράρισμα σκόνης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Εμβαδόν φίλτρου 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3,5 m²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Μέγιστη υποπίεση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8,8 mm H</a:t>
                      </a:r>
                      <a:r>
                        <a:rPr lang="el" sz="1000" b="0" i="0" u="none" strike="noStrike" kern="1200" cap="none" spc="0" normalizeH="0" baseline="-250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Μέθοδος ανακίνησης φίλτρου</a:t>
                      </a:r>
                    </a:p>
                  </a:txBody>
                  <a:tcPr marL="73152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Ηλεκτρικό</a:t>
                      </a:r>
                    </a:p>
                  </a:txBody>
                  <a:tcPr marL="0" marR="0" marT="36576" marB="36576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6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person standing in a warehouse&#10;&#10;AI-generated content may be incorrect.">
            <a:extLst>
              <a:ext uri="{FF2B5EF4-FFF2-40B4-BE49-F238E27FC236}">
                <a16:creationId xmlns:a16="http://schemas.microsoft.com/office/drawing/2014/main" id="{23948C7E-0EA1-C8C5-4C16-DFF2F4DD200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540" y="0"/>
            <a:ext cx="5509871" cy="6273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372735" cy="38472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250" dirty="0">
                <a:latin typeface="Roboto Light" panose="02000000000000000000" pitchFamily="2" charset="0"/>
              </a:rPr>
              <a:t>Η Nilfisk παρουσιάζει ένα επικαθήμενο σάρωθρο με χειροκίνητη εκκένωση –SW3000: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SW3000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Εφαρμογές και χρήση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479424" y="3635546"/>
            <a:ext cx="6173623" cy="246221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l" sz="1250" b="0" i="0" u="none" baseline="0" dirty="0">
                <a:latin typeface="+mj-lt"/>
                <a:ea typeface="SimSun" pitchFamily="2" charset="-122"/>
              </a:rPr>
              <a:t>Κύριες κατηγορίες πελατών: 	</a:t>
            </a:r>
          </a:p>
          <a:p>
            <a:pPr algn="l" rtl="0"/>
            <a:r>
              <a:rPr lang="el" sz="1250" b="0" i="0" u="none" baseline="0" dirty="0"/>
              <a:t>Βασικοί: CC, Λιανική, Κέντρα εφοδιαστικής, Ελαφριά βιομηχανία,</a:t>
            </a:r>
          </a:p>
          <a:p>
            <a:pPr algn="l" rtl="0"/>
            <a:r>
              <a:rPr lang="el" sz="1250" b="0" i="0" u="none" baseline="0" dirty="0"/>
              <a:t>Δευτερεύοντες: ABCA, Εκπαίδευση</a:t>
            </a:r>
          </a:p>
          <a:p>
            <a:endParaRPr lang="el" altLang="zh-CN" sz="1250" dirty="0">
              <a:ea typeface="SimSun" pitchFamily="2" charset="-122"/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l" sz="1250" b="0" i="0" u="none" baseline="0" dirty="0">
                <a:latin typeface="+mj-lt"/>
                <a:ea typeface="SimSun" pitchFamily="2" charset="-122"/>
              </a:rPr>
              <a:t>Κύριες εργασίες προς εκτέλεση/Εφαρμογές: 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el" sz="1250" b="0" i="0" u="none" baseline="0" dirty="0"/>
              <a:t>Καθαρισμός εγκαταστάσεων περίπου 2000 – 15000 τμ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el" sz="1250" b="0" i="0" u="none" baseline="0" dirty="0"/>
              <a:t>Καθημερινός καθαρισμός 4 ώρες την ημέρα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el" sz="1250" b="0" i="0" u="none" baseline="0" dirty="0"/>
              <a:t>Κέντρα εφοδιαστικής αλυσίδας, αποθήκες, χώροι παραγωγής, δημόσιοι χώροι,κά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el" sz="1250" b="0" i="0" u="none" spc="-20" baseline="0" dirty="0"/>
              <a:t>Διάφορα σκληρά δάπεδα: άσφαλτος, τσιμέντο, πέτρα, πλαστικό, εποξειδικό, κ.λπ.</a:t>
            </a:r>
            <a:endParaRPr lang="el" sz="1250" spc="-20" dirty="0"/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el" sz="1250" b="0" i="0" u="none" baseline="0" dirty="0"/>
              <a:t>Τύπος υπολειμμάτων: άμμος, πέτρες, διαρροές από παλέτες, φύλλα και άλλα ελεύθερα υπολείμματα, κ.λπ.</a:t>
            </a:r>
            <a:endParaRPr lang="el" sz="1250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B3C8E44-7FCB-B5CC-4213-A186C9D4F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21" y="2054809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0" y="2073366"/>
            <a:ext cx="2610709" cy="384721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50" dirty="0"/>
              <a:t>135 cm </a:t>
            </a:r>
            <a:r>
              <a:rPr lang="el-GR" sz="1250" dirty="0"/>
              <a:t>διαδρομή καθαρισμού</a:t>
            </a:r>
            <a:br>
              <a:rPr lang="en-US" sz="1250" dirty="0"/>
            </a:br>
            <a:r>
              <a:rPr lang="el-GR" sz="1250" dirty="0">
                <a:solidFill>
                  <a:schemeClr val="tx2"/>
                </a:solidFill>
              </a:rPr>
              <a:t>διπλή σκούπα</a:t>
            </a:r>
            <a:endParaRPr lang="en-US" sz="125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6D690CA7-57B8-1F5E-CB41-47AA496BFB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521" y="2736238"/>
            <a:ext cx="468000" cy="46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754795"/>
            <a:ext cx="1653007" cy="384721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250" b="0" i="0" u="none" baseline="0" dirty="0"/>
              <a:t>70 cm </a:t>
            </a:r>
            <a:br>
              <a:rPr lang="el" sz="1250" dirty="0"/>
            </a:br>
            <a:r>
              <a:rPr lang="el" sz="1250" b="0" i="0" u="none" baseline="0" dirty="0">
                <a:solidFill>
                  <a:schemeClr val="tx2"/>
                </a:solidFill>
              </a:rPr>
              <a:t>κύρια σκούπα</a:t>
            </a:r>
            <a:endParaRPr lang="el" sz="1250" dirty="0">
              <a:solidFill>
                <a:schemeClr val="tx2"/>
              </a:solidFill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15EC144A-685E-37D2-635F-611AA9A583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6682" y="2054809"/>
            <a:ext cx="468000" cy="46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968093" y="2073366"/>
            <a:ext cx="1653007" cy="384721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250" b="0" i="0" u="none" baseline="0" dirty="0"/>
              <a:t>50/50L</a:t>
            </a:r>
            <a:br>
              <a:rPr lang="el" sz="1250" dirty="0"/>
            </a:br>
            <a:r>
              <a:rPr lang="el" sz="1250" b="0" i="0" u="none" baseline="0" dirty="0">
                <a:solidFill>
                  <a:schemeClr val="tx2"/>
                </a:solidFill>
              </a:rPr>
              <a:t>διπλές χοάνες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D8833815-4837-164A-AEF8-12F9390DF3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16682" y="2736238"/>
            <a:ext cx="468000" cy="46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968093" y="2754795"/>
            <a:ext cx="2427470" cy="384721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250" b="0" i="0" u="none" baseline="0" dirty="0"/>
              <a:t>Εκδόσεις με μπαταρία οξέος μολύβδου ή ιόντων λιθίου</a:t>
            </a:r>
            <a:endParaRPr lang="el" sz="12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3452495" cy="3355393"/>
          </a:xfrm>
        </p:spPr>
        <p:txBody>
          <a:bodyPr/>
          <a:lstStyle/>
          <a:p>
            <a:r>
              <a:rPr lang="el-GR" dirty="0"/>
              <a:t>Βασικά χαρακτηριστικά και οφέλη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6C55F9D-1524-6E56-CA92-E692B363E585}"/>
              </a:ext>
            </a:extLst>
          </p:cNvPr>
          <p:cNvSpPr txBox="1">
            <a:spLocks/>
          </p:cNvSpPr>
          <p:nvPr/>
        </p:nvSpPr>
        <p:spPr>
          <a:xfrm>
            <a:off x="6259347" y="1520455"/>
            <a:ext cx="5453230" cy="44636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360000" tIns="360000" rIns="356616" bIns="360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2400" dirty="0">
                <a:solidFill>
                  <a:schemeClr val="accent3"/>
                </a:solidFill>
                <a:latin typeface="Roboto Light"/>
              </a:rPr>
              <a:t>Έκδοση με μπαταρία </a:t>
            </a:r>
            <a:br>
              <a:rPr lang="en-US" sz="2400" dirty="0">
                <a:solidFill>
                  <a:schemeClr val="accent3"/>
                </a:solidFill>
                <a:latin typeface="Roboto Light"/>
              </a:rPr>
            </a:br>
            <a:r>
              <a:rPr lang="el-GR" sz="2400" dirty="0">
                <a:solidFill>
                  <a:schemeClr val="accent3"/>
                </a:solidFill>
                <a:latin typeface="Roboto Light"/>
              </a:rPr>
              <a:t>ιόντων λιθίου</a:t>
            </a:r>
            <a:endParaRPr lang="fr-FR" sz="2400" dirty="0">
              <a:solidFill>
                <a:schemeClr val="accent3"/>
              </a:solidFill>
              <a:latin typeface="Roboto Ligh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rgbClr val="28313F"/>
              </a:solidFill>
              <a:latin typeface="Roboto Ligh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dirty="0">
                <a:solidFill>
                  <a:schemeClr val="tx2"/>
                </a:solidFill>
                <a:latin typeface="Roboto Thin" panose="02000000000000000000" pitchFamily="2" charset="0"/>
              </a:rPr>
              <a:t>Λειτουργεί με μπαταρίες ACE με εγγύηση 5 ετών </a:t>
            </a:r>
            <a:br>
              <a:rPr lang="en-US" dirty="0">
                <a:solidFill>
                  <a:schemeClr val="tx2"/>
                </a:solidFill>
                <a:latin typeface="Roboto Thin" panose="02000000000000000000" pitchFamily="2" charset="0"/>
              </a:rPr>
            </a:br>
            <a:r>
              <a:rPr lang="el-GR" dirty="0">
                <a:solidFill>
                  <a:schemeClr val="tx2"/>
                </a:solidFill>
                <a:latin typeface="Roboto Thin" panose="02000000000000000000" pitchFamily="2" charset="0"/>
              </a:rPr>
              <a:t>ή 1500 πλήρεις κύκλους, όποιο από τα δύο συμβεί πρώτο</a:t>
            </a:r>
            <a:br>
              <a:rPr lang="en-US" dirty="0">
                <a:solidFill>
                  <a:schemeClr val="tx2"/>
                </a:solidFill>
                <a:latin typeface="Roboto Thin" panose="02000000000000000000" pitchFamily="2" charset="0"/>
              </a:rPr>
            </a:br>
            <a:endParaRPr lang="el-GR" dirty="0">
              <a:solidFill>
                <a:schemeClr val="tx2"/>
              </a:solidFill>
              <a:latin typeface="Roboto Thin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198755" indent="-198755" algn="l" rtl="0"/>
            <a:r>
              <a:rPr lang="el" sz="1100" b="0" i="0" u="none" baseline="0" dirty="0"/>
              <a:t>Ενσωματωμένος φορτιστής</a:t>
            </a:r>
            <a:endParaRPr lang="el" sz="110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/>
              <a:t>3 μπαταρίες ιόντων λιθίου ACE 50Ah 25,6V</a:t>
            </a:r>
            <a:endParaRPr lang="el" sz="110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/>
              <a:t>Χρόνος λειτουργίας έως 4 ώρες</a:t>
            </a:r>
            <a:endParaRPr lang="el" sz="110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>
                <a:solidFill>
                  <a:schemeClr val="accent5"/>
                </a:solidFill>
              </a:rPr>
              <a:t>Ευκαιριακή φόρτιση σημαίνει φόρτιση </a:t>
            </a:r>
            <a:br>
              <a:rPr lang="el" sz="1100" dirty="0"/>
            </a:br>
            <a:r>
              <a:rPr lang="el" sz="1100" b="0" i="0" u="none" baseline="0" dirty="0">
                <a:solidFill>
                  <a:schemeClr val="accent5"/>
                </a:solidFill>
              </a:rPr>
              <a:t>όταν μπορείτε</a:t>
            </a:r>
            <a:endParaRPr lang="el" sz="1100" dirty="0">
              <a:solidFill>
                <a:schemeClr val="accent5"/>
              </a:solidFill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>
                <a:solidFill>
                  <a:schemeClr val="accent5"/>
                </a:solidFill>
              </a:rPr>
              <a:t>Φόρτιση από 50% σε 90% 2,5 ώρες </a:t>
            </a:r>
            <a:br>
              <a:rPr lang="el" sz="1100" dirty="0"/>
            </a:br>
            <a:r>
              <a:rPr lang="el" sz="1100" b="0" i="0" u="none" baseline="0" dirty="0">
                <a:solidFill>
                  <a:schemeClr val="accent5"/>
                </a:solidFill>
              </a:rPr>
              <a:t>από 0 σε 100% 6,5 ώρες</a:t>
            </a:r>
            <a:endParaRPr lang="el" sz="1100" dirty="0">
              <a:solidFill>
                <a:schemeClr val="accent5"/>
              </a:solidFill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>
                <a:solidFill>
                  <a:schemeClr val="accent5"/>
                </a:solidFill>
              </a:rPr>
              <a:t>1500+ κύκλοι</a:t>
            </a:r>
            <a:endParaRPr lang="el" sz="1100" dirty="0">
              <a:solidFill>
                <a:schemeClr val="accent5"/>
              </a:solidFill>
              <a:ea typeface="Roboto Light"/>
              <a:cs typeface="Roboto Light"/>
            </a:endParaRPr>
          </a:p>
          <a:p>
            <a:pPr marL="198755" indent="-198755" algn="l" rtl="0"/>
            <a:r>
              <a:rPr lang="el" sz="1100" b="0" i="0" u="none" baseline="0" dirty="0">
                <a:solidFill>
                  <a:schemeClr val="accent5"/>
                </a:solidFill>
              </a:rPr>
              <a:t>Εγγύηση 5 ετών</a:t>
            </a:r>
            <a:endParaRPr lang="el" sz="1100" dirty="0">
              <a:solidFill>
                <a:schemeClr val="accent5"/>
              </a:solidFill>
              <a:ea typeface="Roboto Light"/>
              <a:cs typeface="Roboto Light"/>
            </a:endParaRPr>
          </a:p>
          <a:p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3D615-5620-0C8D-DFF2-302427183B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323" y="3682721"/>
            <a:ext cx="2512300" cy="23014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6F5ED-525D-6628-4F5E-B49482373FB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A4960-DF55-A95B-9AAC-882A348C52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9BB066-53E4-F04E-A38A-C07C2FE2A22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463667"/>
          </a:xfrm>
        </p:spPr>
        <p:txBody>
          <a:bodyPr lIns="360000" tIns="360000" rIns="182880" bIns="360000"/>
          <a:lstStyle/>
          <a:p>
            <a:pPr marL="0" indent="0">
              <a:buNone/>
            </a:pPr>
            <a:r>
              <a:rPr kumimoji="0" lang="el-GR" sz="2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Έκδοση με μπαταρία 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l-GR" sz="2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μολύβδου-οξέος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buNone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buNone/>
            </a:pP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Μπορεί να χειριστεί τις περισσότερες κοινές μπαταρίες </a:t>
            </a:r>
            <a:b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</a:b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της αγοράς, συμπεριλαμβανομένων των μπαταριών </a:t>
            </a:r>
            <a:b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</a:b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υγρού τύπου, AGM, τζελ, TPPL</a:t>
            </a:r>
          </a:p>
          <a:p>
            <a:pPr marL="0" indent="0">
              <a:buNone/>
            </a:pPr>
            <a:endParaRPr lang="en-US" sz="1200" dirty="0"/>
          </a:p>
          <a:p>
            <a:pPr algn="l" rtl="0"/>
            <a:r>
              <a:rPr lang="el" sz="1100" b="0" i="0" u="none" baseline="0" dirty="0"/>
              <a:t>Μπορεί να χρησιμοποιηθεί ο ενσωματωμένος ή εξωτερικός φορτιστής</a:t>
            </a:r>
          </a:p>
          <a:p>
            <a:pPr algn="l" rtl="0"/>
            <a:r>
              <a:rPr lang="el" sz="1100" b="0" i="0" u="none" baseline="0" dirty="0"/>
              <a:t>Συνδέσεις φόρτισης και τροφοδοσίας στο πίσω μέρος του μηχανήματος</a:t>
            </a:r>
          </a:p>
          <a:p>
            <a:pPr algn="l" rtl="0"/>
            <a:r>
              <a:rPr lang="el" sz="1100" b="0" i="0" u="none" spc="-10" dirty="0"/>
              <a:t>Σε περίπτωση μπαταριών υγρού τύπου, προσθέστε τη λεκάνη μπαταρίας </a:t>
            </a:r>
            <a:r>
              <a:rPr lang="el" sz="1100" b="0" i="0" u="none" baseline="0" dirty="0"/>
              <a:t>υγρού για την αποφυγή διαρροής οξέος</a:t>
            </a:r>
          </a:p>
          <a:p>
            <a:pPr algn="l" rtl="0"/>
            <a:r>
              <a:rPr lang="el" sz="1100" b="0" i="0" u="none" spc="-20" dirty="0"/>
              <a:t>Χρόνος λειτουργίας έως και 5 ώρες (ανάλογα με το μέγεθος της</a:t>
            </a:r>
            <a:r>
              <a:rPr lang="en-US" sz="1100" b="0" i="0" u="none" spc="-20" dirty="0"/>
              <a:t> </a:t>
            </a:r>
            <a:r>
              <a:rPr lang="el" sz="1100" b="0" i="0" u="none" spc="-20" dirty="0"/>
              <a:t>μπαταρίας)</a:t>
            </a:r>
          </a:p>
          <a:p>
            <a:pPr algn="l" rtl="0"/>
            <a:r>
              <a:rPr lang="el" sz="1100" b="0" i="0" u="none" baseline="0" dirty="0">
                <a:solidFill>
                  <a:schemeClr val="accent6"/>
                </a:solidFill>
              </a:rPr>
              <a:t>Φόρτιση 10-12 ώρες μετά την καθημερινή χρήση</a:t>
            </a:r>
          </a:p>
          <a:p>
            <a:pPr algn="l" rtl="0"/>
            <a:r>
              <a:rPr lang="el" sz="1100" b="0" i="0" u="none" baseline="0" dirty="0">
                <a:solidFill>
                  <a:schemeClr val="accent6"/>
                </a:solidFill>
              </a:rPr>
              <a:t>Χωρίς ευκαιριακή φόρτιση</a:t>
            </a:r>
          </a:p>
          <a:p>
            <a:pPr algn="l" rtl="0"/>
            <a:r>
              <a:rPr lang="el" sz="1100" b="0" i="0" u="none" baseline="0" dirty="0">
                <a:solidFill>
                  <a:schemeClr val="accent6"/>
                </a:solidFill>
              </a:rPr>
              <a:t>500-700 κύκλοι </a:t>
            </a:r>
          </a:p>
          <a:p>
            <a:pPr algn="l" rtl="0"/>
            <a:r>
              <a:rPr lang="el" sz="1100" b="0" i="0" u="none" baseline="0" dirty="0">
                <a:solidFill>
                  <a:schemeClr val="accent6"/>
                </a:solidFill>
              </a:rPr>
              <a:t>Περιορισμένη εγγύηση</a:t>
            </a:r>
          </a:p>
          <a:p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915752-8F1B-A3BE-9C34-63E199DDB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Διαχείριση ισχύος για αυξημένο χρόνο λειτουργίας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01E81F9-CCDB-B72D-870B-FDD24733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1F524-83D2-E65C-7ACD-B04D98FD0545}"/>
              </a:ext>
            </a:extLst>
          </p:cNvPr>
          <p:cNvSpPr txBox="1"/>
          <p:nvPr/>
        </p:nvSpPr>
        <p:spPr>
          <a:xfrm>
            <a:off x="475521" y="6142425"/>
            <a:ext cx="3563079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Υπολογιστής χρόνου λειτουργίας στο αρχείο MDF</a:t>
            </a:r>
          </a:p>
        </p:txBody>
      </p:sp>
    </p:spTree>
    <p:extLst>
      <p:ext uri="{BB962C8B-B14F-4D97-AF65-F5344CB8AC3E}">
        <p14:creationId xmlns:p14="http://schemas.microsoft.com/office/powerpoint/2010/main" val="3635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8A315AB-3BD7-7815-4090-9736468B11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378" y="3957429"/>
            <a:ext cx="2158736" cy="146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F4C589-3C0C-D923-30C0-023FE27E3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673" y="3957429"/>
            <a:ext cx="2158736" cy="1466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06C61-B821-8D30-455A-7E60AD86ED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121" y="3957429"/>
            <a:ext cx="2158736" cy="1466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0590E-6E93-C9B6-ABA5-E9DA1C3606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38" y="3957429"/>
            <a:ext cx="2158736" cy="14661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Χαρακτηριστικά του </a:t>
            </a:r>
            <a:r>
              <a:rPr lang="en-US" dirty="0"/>
              <a:t>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580842" cy="388013"/>
          </a:xfrm>
        </p:spPr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11055030" cy="2292935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altLang="zh-CN" dirty="0">
                <a:latin typeface="+mj-lt"/>
                <a:ea typeface="SimSun" pitchFamily="2" charset="-122"/>
              </a:rPr>
              <a:t>Κύρια χαρακτηριστικά</a:t>
            </a:r>
            <a:r>
              <a:rPr lang="en-US" altLang="zh-CN" dirty="0">
                <a:latin typeface="+mj-lt"/>
                <a:ea typeface="SimSun" pitchFamily="2" charset="-122"/>
              </a:rPr>
              <a:t>:	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Κλείδωμα με κωδικό PIN, (δεν χρειάζεται κλειδί, δεν υπάρχει φόβος απώλειας κλειδιού)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Πλαστικά δοχεία 2 x 50L με λαβή και τροχούς μεταφοράς, με εύκολο άδειασμα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Νέφος σταγονιδίων νερού DustGuard™ για τον έλεγχο της σκόνης στις πλευρικές σκούπες ως στάνταρ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Ρύθμιση ταχύτητας πλευρικής σκούπας, αποτρέπει την ώθηση ελαφρών υπολειμμάτων πολύ μακριά ή τη δημιουργία περισσότερης σκόνης από ό,τι χρειάζεται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Ρύθμιση της κύριας σκούπας από τον χειριστή, εύκολη προσαρμογή της πίεσης της κύριας σκούπας εάν χρειάζεται (επιπλέον πίεση για βαριά ή λιγότερη για ελαφριά μικρά υπολείμματα)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9BBEC3B3-6D9F-715A-8338-AD81E86D2CEC}"/>
              </a:ext>
            </a:extLst>
          </p:cNvPr>
          <p:cNvSpPr txBox="1">
            <a:spLocks/>
          </p:cNvSpPr>
          <p:nvPr/>
        </p:nvSpPr>
        <p:spPr>
          <a:xfrm>
            <a:off x="7287144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4EA244ED-65AD-E008-A758-F4CBEBD48923}"/>
              </a:ext>
            </a:extLst>
          </p:cNvPr>
          <p:cNvSpPr txBox="1">
            <a:spLocks/>
          </p:cNvSpPr>
          <p:nvPr/>
        </p:nvSpPr>
        <p:spPr>
          <a:xfrm>
            <a:off x="475521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FE9F6EC-9817-6F26-28D8-39D977C04EED}"/>
              </a:ext>
            </a:extLst>
          </p:cNvPr>
          <p:cNvSpPr txBox="1">
            <a:spLocks/>
          </p:cNvSpPr>
          <p:nvPr/>
        </p:nvSpPr>
        <p:spPr>
          <a:xfrm>
            <a:off x="2742216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01719" y="5627710"/>
            <a:ext cx="1765249" cy="3877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DustGuard™</a:t>
            </a:r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20449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8609A8D9-4E6A-7745-732A-1AA1547EBAD2}"/>
              </a:ext>
            </a:extLst>
          </p:cNvPr>
          <p:cNvSpPr txBox="1">
            <a:spLocks/>
          </p:cNvSpPr>
          <p:nvPr/>
        </p:nvSpPr>
        <p:spPr>
          <a:xfrm>
            <a:off x="9553838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31" y="3957429"/>
            <a:ext cx="2158736" cy="146610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203DF8F-2D92-3F04-6534-31B304F62679}"/>
              </a:ext>
            </a:extLst>
          </p:cNvPr>
          <p:cNvSpPr txBox="1">
            <a:spLocks/>
          </p:cNvSpPr>
          <p:nvPr/>
        </p:nvSpPr>
        <p:spPr>
          <a:xfrm>
            <a:off x="7685637" y="5627710"/>
            <a:ext cx="1764147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Ρύθμιση ταχύτητας πλευρικής σκούπας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8B8C79B-FE05-D3C2-A8B7-6A1AAF12394D}"/>
              </a:ext>
            </a:extLst>
          </p:cNvPr>
          <p:cNvSpPr txBox="1">
            <a:spLocks/>
          </p:cNvSpPr>
          <p:nvPr/>
        </p:nvSpPr>
        <p:spPr>
          <a:xfrm>
            <a:off x="791810" y="5627710"/>
            <a:ext cx="1844606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 dirty="0"/>
              <a:t>Πρόσβαση με </a:t>
            </a:r>
            <a:br>
              <a:rPr lang="en-US" b="0" i="0" u="none" baseline="0" dirty="0"/>
            </a:br>
            <a:r>
              <a:rPr lang="el" b="0" i="0" u="none" baseline="0" dirty="0"/>
              <a:t>κωδικό PIN</a:t>
            </a:r>
            <a:endParaRPr lang="el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F71741D-B70D-4F18-692F-56948A242FCC}"/>
              </a:ext>
            </a:extLst>
          </p:cNvPr>
          <p:cNvSpPr txBox="1">
            <a:spLocks/>
          </p:cNvSpPr>
          <p:nvPr/>
        </p:nvSpPr>
        <p:spPr>
          <a:xfrm>
            <a:off x="3120512" y="5627710"/>
            <a:ext cx="1784345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Διπλά πλαστικά </a:t>
            </a:r>
            <a:br>
              <a:rPr lang="el"/>
            </a:br>
            <a:r>
              <a:rPr lang="el" b="0" i="0" u="none" baseline="0"/>
              <a:t>δοχεία</a:t>
            </a:r>
            <a:endParaRPr lang="el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0AF4CC-5661-A76E-99DE-FA454CC64AC1}"/>
              </a:ext>
            </a:extLst>
          </p:cNvPr>
          <p:cNvSpPr txBox="1">
            <a:spLocks/>
          </p:cNvSpPr>
          <p:nvPr/>
        </p:nvSpPr>
        <p:spPr>
          <a:xfrm>
            <a:off x="9947793" y="5627710"/>
            <a:ext cx="1776321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 dirty="0"/>
              <a:t>Ρύθμιση κύριας σκούπας </a:t>
            </a:r>
            <a:endParaRPr lang="el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B1F532-9EB4-8598-9A46-37D49662EB9C}"/>
              </a:ext>
            </a:extLst>
          </p:cNvPr>
          <p:cNvCxnSpPr>
            <a:cxnSpLocks/>
          </p:cNvCxnSpPr>
          <p:nvPr/>
        </p:nvCxnSpPr>
        <p:spPr>
          <a:xfrm flipH="1">
            <a:off x="475521" y="3647376"/>
            <a:ext cx="1123705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A9223D-AAA1-4ECD-8F18-530F671C36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12524"/>
            <a:ext cx="3559175" cy="4748363"/>
          </a:xfrm>
        </p:spPr>
        <p:txBody>
          <a:bodyPr lIns="252000" tIns="1872000" rIns="256032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l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Διαισθητικός σχεδιασμός και απλός χειρισμός 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Διαισθητικός </a:t>
            </a:r>
            <a:r>
              <a:rPr lang="el" sz="1000" b="0" i="0" u="none" baseline="0" dirty="0">
                <a:latin typeface="+mj-lt"/>
                <a:ea typeface="+mj-lt"/>
                <a:cs typeface="+mj-lt"/>
              </a:rPr>
              <a:t>πίνακας ελέγχου </a:t>
            </a:r>
            <a:r>
              <a:rPr lang="el" sz="1000" b="0" i="0" u="none" baseline="0" dirty="0"/>
              <a:t> χωρίς κλειδί, που λειτουργεί με κωδικό PIN, έναρξη με το πάτημα ενός κουμπιού και όλες τις κύριες λειτουργίες καθαρισμού ελεγχόμενες από τη θέση χειριστή</a:t>
            </a:r>
          </a:p>
          <a:p>
            <a:pPr algn="l" rtl="0"/>
            <a:r>
              <a:rPr lang="el" sz="1000" b="0" i="0" u="none" baseline="0" dirty="0">
                <a:latin typeface="+mj-lt"/>
                <a:ea typeface="+mj-lt"/>
                <a:cs typeface="+mj-lt"/>
              </a:rPr>
              <a:t>Οθόνη πληροφοριών </a:t>
            </a:r>
            <a:r>
              <a:rPr lang="el" sz="1000" b="0" i="0" u="none" baseline="0" dirty="0"/>
              <a:t>για εύκολη χρήση, παρέχει </a:t>
            </a:r>
            <a:br>
              <a:rPr lang="el" sz="1000" dirty="0"/>
            </a:br>
            <a:r>
              <a:rPr lang="el" sz="1000" b="0" i="0" u="none" baseline="0" dirty="0"/>
              <a:t>σαφή επικοινωνία με τον χειριστή σχετικά με τις κύριες λειτουργίες και πληροφορίες κατάστασης του μηχανήματος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>
                <a:latin typeface="+mj-lt"/>
                <a:ea typeface="+mj-lt"/>
                <a:cs typeface="+mj-lt"/>
              </a:rPr>
              <a:t>Ρυθμιζόμενη λαβή </a:t>
            </a:r>
            <a:r>
              <a:rPr lang="el" sz="1000" b="0" i="0" u="none" baseline="0" dirty="0"/>
              <a:t>για την προσαρμογή στο ύψος του κάθε χειριστή</a:t>
            </a:r>
            <a:endParaRPr lang="el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A1C3DB-093C-C8D1-A9E8-7EAB029C9667}"/>
              </a:ext>
            </a:extLst>
          </p:cNvPr>
          <p:cNvSpPr/>
          <p:nvPr/>
        </p:nvSpPr>
        <p:spPr>
          <a:xfrm>
            <a:off x="479425" y="1412524"/>
            <a:ext cx="3559175" cy="1712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0A4D3-B04B-0D33-366A-7A7545D4F4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19" y="1412525"/>
            <a:ext cx="3559175" cy="17127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CFD7B-EEB7-46FF-A83A-EF0C64F7465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412875"/>
            <a:ext cx="3559175" cy="4748363"/>
          </a:xfrm>
        </p:spPr>
        <p:txBody>
          <a:bodyPr lIns="252000" tIns="1872000" rIns="256032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l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Εύκολη συντήρηση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Δεν χρειάζονται εργαλεία για την καθημερινή συντήρηση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Δείκτης στάθμης νερού για το DustGuard™ 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Φίλτρο νερού για το DustGuard™ 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Ακροφύσια ταχείας σύνδεσης για το DustGuard™ 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Διπλά ελαφριά πλαστικά δοχεία, με εύκολο άδειασμα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Αφαίρεση με ένα κουμπί για πρόσβαση στην </a:t>
            </a:r>
            <a:br>
              <a:rPr lang="en-US" sz="1000" b="0" i="0" u="none" baseline="0" dirty="0"/>
            </a:br>
            <a:r>
              <a:rPr lang="el" sz="1000" b="0" i="0" u="none" baseline="0" dirty="0"/>
              <a:t>κύρια σκούπα</a:t>
            </a:r>
          </a:p>
          <a:p>
            <a:pPr algn="l" rtl="0">
              <a:lnSpc>
                <a:spcPct val="120000"/>
              </a:lnSpc>
            </a:pPr>
            <a:r>
              <a:rPr lang="el" sz="1000" b="0" i="0" u="none" baseline="0" dirty="0"/>
              <a:t>Εξωτερική πίσω θύρα φόρτισης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09FA-6BFD-4022-B0BC-DC83C974339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412875"/>
            <a:ext cx="3559175" cy="4748363"/>
          </a:xfrm>
        </p:spPr>
        <p:txBody>
          <a:bodyPr lIns="252000" tIns="1872000" rIns="256032"/>
          <a:lstStyle/>
          <a:p>
            <a:pPr marL="0" marR="0" lvl="0" indent="0" algn="l" rtl="0" fontAlgn="auto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r>
              <a:rPr lang="el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Παραγωγικό και αποδοτικό</a:t>
            </a:r>
          </a:p>
          <a:p>
            <a:pPr marL="198755" indent="-198755" algn="l" rtl="0">
              <a:lnSpc>
                <a:spcPct val="120000"/>
              </a:lnSpc>
            </a:pPr>
            <a:r>
              <a:rPr lang="el" sz="1000" b="0" i="0" u="none" baseline="0" dirty="0">
                <a:latin typeface="+mj-lt"/>
                <a:ea typeface="+mj-lt"/>
                <a:cs typeface="+mj-lt"/>
              </a:rPr>
              <a:t>Καθαρισμός φίλτρου </a:t>
            </a:r>
            <a:r>
              <a:rPr lang="el" sz="1000" b="0" i="0" u="none" baseline="0" dirty="0"/>
              <a:t>Ο ηλεκτρικός μηχανισμός ανακίνησης φίλτρου μπορεί να ρυθμιστεί σε χειροκίνητη ή αυτόματη λειτουργία, όπου </a:t>
            </a:r>
            <a:br>
              <a:rPr lang="en-US" sz="1000" b="0" i="0" u="none" baseline="0" dirty="0"/>
            </a:br>
            <a:r>
              <a:rPr lang="el" sz="1000" b="0" i="0" u="none" baseline="0" dirty="0"/>
              <a:t>ο χειριστής μπορεί να ορίσει το χρονικό σημείο ενεργοποίησης του καθαρισμού φίλτρου</a:t>
            </a:r>
            <a:endParaRPr lang="el" sz="100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120000"/>
              </a:lnSpc>
            </a:pPr>
            <a:r>
              <a:rPr lang="el" sz="1000" b="0" i="0" u="none" baseline="0" dirty="0">
                <a:latin typeface="+mj-lt"/>
                <a:ea typeface="+mj-lt"/>
                <a:cs typeface="+mj-lt"/>
              </a:rPr>
              <a:t>Η ρυθμιζόμενη κύρια σκούπα</a:t>
            </a:r>
            <a:r>
              <a:rPr lang="el" sz="1000" b="0" i="0" u="none" baseline="0" dirty="0"/>
              <a:t> μπορεί να ρυθμιστεί από τον χειριστή κατά τη διάρκεια της λειτουργίας για βέλτιστη απόδοση καθαρισμού </a:t>
            </a:r>
            <a:endParaRPr lang="el" sz="100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120000"/>
              </a:lnSpc>
            </a:pPr>
            <a:r>
              <a:rPr lang="el" sz="1000" b="0" i="0" u="none" baseline="0" dirty="0">
                <a:latin typeface="+mj-lt"/>
                <a:ea typeface="+mj-lt"/>
                <a:cs typeface="+mj-lt"/>
              </a:rPr>
              <a:t>Μπροστινό πτερύγιο </a:t>
            </a:r>
            <a:r>
              <a:rPr lang="el" sz="1000" b="0" i="0" u="none" baseline="0" dirty="0"/>
              <a:t>Ποδοκίνητο πτερύγιο για τη συλλογή μεγαλύτερων υπολειμμάτων, τα οποία θα μπορούσαν να ωθηθούν μπροστά από το μηχάνημα, βελτιστοποιώντας τη συλλογή σκόνης γύρω από την κύρια σκούπα </a:t>
            </a:r>
            <a:endParaRPr lang="el" sz="1000" dirty="0">
              <a:ea typeface="Roboto Light"/>
              <a:cs typeface="Roboto Ligh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4D89C-7D93-4D9F-A84C-4ABEA3541D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C754-E674-4461-BE79-4325CF0260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8ED91F6-D4FD-D7CB-9348-E341D7DBC4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n-US" dirty="0"/>
              <a:t>SW3000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F24F36C-47AA-F9A1-F3F1-96EA3AF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339536" cy="388013"/>
          </a:xfrm>
        </p:spPr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6CC3A-98C1-DAD6-F5F7-A3C5D59863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506" y="1412525"/>
            <a:ext cx="3559175" cy="1712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F0C00-E1FF-A6B6-A47F-9CD243A55F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b="5808"/>
          <a:stretch/>
        </p:blipFill>
        <p:spPr>
          <a:xfrm>
            <a:off x="8145587" y="1412524"/>
            <a:ext cx="3566988" cy="17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0A258-010E-DBDD-0465-D5738CA2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784" y="3963342"/>
            <a:ext cx="2147197" cy="1460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9E33D8-76EB-9E3E-2F13-DA783EF1A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31" y="3963341"/>
            <a:ext cx="2158736" cy="14601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F7F09C-C9B3-D373-ECFE-2F5D3B0BF3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673" y="3957429"/>
            <a:ext cx="2158736" cy="14661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B9B6A4-14EB-0A4C-5D27-4109CBA43E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9" y="3957429"/>
            <a:ext cx="2158736" cy="14661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F7D8C4-5269-261A-2542-8CE0AB9682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ΕΜΠΙΣΤΕΥΤΙΚΕΣ ΠΛΗΡΟΦΟΡΙΕΣ ΕΤΑΙΡΕΙΑΣ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FE88D-6F98-E3D1-982D-7831EF712D4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3CBF2B-012B-FF88-C4B5-6966B12787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Επιλογές εξαρτημάτων </a:t>
            </a:r>
            <a:r>
              <a:rPr lang="en-US" dirty="0"/>
              <a:t>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64E7C6-E43A-0BD2-5B36-4DE2CF29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034558" cy="388013"/>
          </a:xfrm>
        </p:spPr>
        <p:txBody>
          <a:bodyPr/>
          <a:lstStyle/>
          <a:p>
            <a:r>
              <a:rPr lang="el-GR" dirty="0"/>
              <a:t>Βασικά χαρακτηριστικά και οφέλη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4F3CC0D-3032-E7D8-C57F-72DCF8C678AD}"/>
              </a:ext>
            </a:extLst>
          </p:cNvPr>
          <p:cNvSpPr txBox="1">
            <a:spLocks/>
          </p:cNvSpPr>
          <p:nvPr/>
        </p:nvSpPr>
        <p:spPr>
          <a:xfrm>
            <a:off x="479424" y="3651682"/>
            <a:ext cx="5616575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altLang="zh-CN" dirty="0">
                <a:latin typeface="+mj-lt"/>
                <a:ea typeface="SimSun" pitchFamily="2" charset="-122"/>
              </a:rPr>
              <a:t>Επιλογές</a:t>
            </a:r>
            <a:r>
              <a:rPr lang="en-US" altLang="zh-CN" dirty="0">
                <a:latin typeface="+mj-lt"/>
                <a:ea typeface="SimSun" pitchFamily="2" charset="-122"/>
              </a:rPr>
              <a:t>: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C10270-C328-AAFF-4FEC-FE3A55AA4D45}"/>
              </a:ext>
            </a:extLst>
          </p:cNvPr>
          <p:cNvCxnSpPr>
            <a:cxnSpLocks/>
          </p:cNvCxnSpPr>
          <p:nvPr/>
        </p:nvCxnSpPr>
        <p:spPr>
          <a:xfrm flipH="1">
            <a:off x="475521" y="3559089"/>
            <a:ext cx="1123705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C2511E1-31E1-A1C7-DA23-8CC995F7EABB}"/>
              </a:ext>
            </a:extLst>
          </p:cNvPr>
          <p:cNvSpPr txBox="1">
            <a:spLocks/>
          </p:cNvSpPr>
          <p:nvPr/>
        </p:nvSpPr>
        <p:spPr>
          <a:xfrm>
            <a:off x="7287144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5A602D14-6B48-19F3-CED7-7BDE648E389D}"/>
              </a:ext>
            </a:extLst>
          </p:cNvPr>
          <p:cNvSpPr txBox="1">
            <a:spLocks/>
          </p:cNvSpPr>
          <p:nvPr/>
        </p:nvSpPr>
        <p:spPr>
          <a:xfrm>
            <a:off x="475521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B4A68060-7EA6-7724-9139-18B2B827E67B}"/>
              </a:ext>
            </a:extLst>
          </p:cNvPr>
          <p:cNvSpPr txBox="1">
            <a:spLocks/>
          </p:cNvSpPr>
          <p:nvPr/>
        </p:nvSpPr>
        <p:spPr>
          <a:xfrm>
            <a:off x="2742216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64642D53-C6F3-6224-DBEE-C5E1706CDB1A}"/>
              </a:ext>
            </a:extLst>
          </p:cNvPr>
          <p:cNvSpPr txBox="1">
            <a:spLocks/>
          </p:cNvSpPr>
          <p:nvPr/>
        </p:nvSpPr>
        <p:spPr>
          <a:xfrm>
            <a:off x="5020449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3094AB2-53E8-E3D7-ABEB-685E93BF780D}"/>
              </a:ext>
            </a:extLst>
          </p:cNvPr>
          <p:cNvSpPr txBox="1">
            <a:spLocks/>
          </p:cNvSpPr>
          <p:nvPr/>
        </p:nvSpPr>
        <p:spPr>
          <a:xfrm>
            <a:off x="9553838" y="5554034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F90515-F8F2-B37B-A80E-24BD84DCFE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1"/>
          <a:stretch/>
        </p:blipFill>
        <p:spPr>
          <a:xfrm>
            <a:off x="2746119" y="3957429"/>
            <a:ext cx="2158737" cy="1466102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7CD0C4D-ABCD-EB67-6FF1-6CCA9FC80B70}"/>
              </a:ext>
            </a:extLst>
          </p:cNvPr>
          <p:cNvSpPr txBox="1">
            <a:spLocks/>
          </p:cNvSpPr>
          <p:nvPr/>
        </p:nvSpPr>
        <p:spPr>
          <a:xfrm>
            <a:off x="484632" y="1412875"/>
            <a:ext cx="11321860" cy="2292935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altLang="zh-CN" dirty="0">
                <a:latin typeface="+mj-lt"/>
                <a:ea typeface="SimSun" pitchFamily="2" charset="-122"/>
              </a:rPr>
              <a:t>Κύρια χαρακτηριστικά</a:t>
            </a:r>
            <a:r>
              <a:rPr lang="en-US" altLang="zh-CN" dirty="0">
                <a:latin typeface="+mj-lt"/>
                <a:ea typeface="SimSun" pitchFamily="2" charset="-122"/>
              </a:rPr>
              <a:t>:	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Κλειδί FOB (πρόσβαση χωρίς κλειδί)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Μπλε φως, δίνει ένα μπλε σημείο στο δάπεδο 4-6 m μπροστά, για λόγους ασφαλείας, το μηχάνημα μπορεί να εντοπιστεί σε </a:t>
            </a:r>
            <a:br>
              <a:rPr lang="en-US" dirty="0"/>
            </a:br>
            <a:r>
              <a:rPr lang="el-GR" dirty="0"/>
              <a:t>στρογγυλές γωνίες 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Προστατευτικό κάλυμμα οροφής, με έγκριση FOPS για αποθήκες μεγάλου ύψους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Κιτ υποβραχιονίων και ζωνών ασφαλείας</a:t>
            </a:r>
          </a:p>
          <a:p>
            <a:pPr marL="342900" indent="-34290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-GR" dirty="0"/>
              <a:t>Φίλτρο HEPA H13 για περιοχές ευαίσθητες στη σκόνη, θα πρέπει να χρησιμοποιείται μόνο σε περιοχές με πολύ ελαφριά σκόνη, </a:t>
            </a:r>
            <a:br>
              <a:rPr lang="en-US" dirty="0"/>
            </a:br>
            <a:r>
              <a:rPr lang="el-GR" dirty="0"/>
              <a:t>δεν σημαίνει ότι το μηχάνημα έχει έγκριση HEPA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68A4722-9EED-49C8-3F32-7A9A42EE5FF7}"/>
              </a:ext>
            </a:extLst>
          </p:cNvPr>
          <p:cNvSpPr txBox="1">
            <a:spLocks/>
          </p:cNvSpPr>
          <p:nvPr/>
        </p:nvSpPr>
        <p:spPr>
          <a:xfrm>
            <a:off x="7685637" y="5627710"/>
            <a:ext cx="1764147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Υποβραχιόνια και </a:t>
            </a:r>
            <a:br>
              <a:rPr lang="el"/>
            </a:br>
            <a:r>
              <a:rPr lang="el" b="0" i="0" u="none" baseline="0"/>
              <a:t>ζώνη ασφαλείας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C2D5BC9-0E12-D379-35D0-E480DA5C6596}"/>
              </a:ext>
            </a:extLst>
          </p:cNvPr>
          <p:cNvSpPr txBox="1">
            <a:spLocks/>
          </p:cNvSpPr>
          <p:nvPr/>
        </p:nvSpPr>
        <p:spPr>
          <a:xfrm>
            <a:off x="791810" y="5627710"/>
            <a:ext cx="1844606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 dirty="0"/>
              <a:t>Κλειδί FOB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76DABB4-D386-DC04-5E4B-3BC14B4B7C11}"/>
              </a:ext>
            </a:extLst>
          </p:cNvPr>
          <p:cNvSpPr txBox="1">
            <a:spLocks/>
          </p:cNvSpPr>
          <p:nvPr/>
        </p:nvSpPr>
        <p:spPr>
          <a:xfrm>
            <a:off x="3120512" y="5627710"/>
            <a:ext cx="1784345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Μπλε φως 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B63CB2-F390-A5C8-191F-3A93F05AED51}"/>
              </a:ext>
            </a:extLst>
          </p:cNvPr>
          <p:cNvSpPr txBox="1">
            <a:spLocks/>
          </p:cNvSpPr>
          <p:nvPr/>
        </p:nvSpPr>
        <p:spPr>
          <a:xfrm>
            <a:off x="5401719" y="5627710"/>
            <a:ext cx="1765249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Προστατευτικό </a:t>
            </a:r>
            <a:br>
              <a:rPr lang="el"/>
            </a:br>
            <a:r>
              <a:rPr lang="el" b="0" i="0" u="none" baseline="0"/>
              <a:t>κάλυμμα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3EA5C43-7351-EE9C-501E-51BE9657A426}"/>
              </a:ext>
            </a:extLst>
          </p:cNvPr>
          <p:cNvSpPr txBox="1">
            <a:spLocks/>
          </p:cNvSpPr>
          <p:nvPr/>
        </p:nvSpPr>
        <p:spPr>
          <a:xfrm>
            <a:off x="9947794" y="5627710"/>
            <a:ext cx="1738188" cy="64633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 dirty="0"/>
              <a:t>Φίλτρο H13 για περιοχές ευαί</a:t>
            </a:r>
            <a:r>
              <a:rPr lang="en-US" b="0" i="0" u="none" baseline="0" dirty="0"/>
              <a:t>-</a:t>
            </a:r>
            <a:r>
              <a:rPr lang="el" b="0" i="0" u="none" baseline="0" dirty="0"/>
              <a:t>σθητες στη σκόνη</a:t>
            </a:r>
          </a:p>
        </p:txBody>
      </p:sp>
    </p:spTree>
    <p:extLst>
      <p:ext uri="{BB962C8B-B14F-4D97-AF65-F5344CB8AC3E}">
        <p14:creationId xmlns:p14="http://schemas.microsoft.com/office/powerpoint/2010/main" val="10918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0169c4-b766-48a0-82d0-0046e178340b">
      <Terms xmlns="http://schemas.microsoft.com/office/infopath/2007/PartnerControls"/>
    </lcf76f155ced4ddcb4097134ff3c332f>
    <TaxCatchAll xmlns="cac9c8eb-e931-40c4-a127-78ecdc19f0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8CFABAAF87343AC66F4F4BB55E42F" ma:contentTypeVersion="18" ma:contentTypeDescription="Create a new document." ma:contentTypeScope="" ma:versionID="98011751e7b05a464fca83f2c368c3bc">
  <xsd:schema xmlns:xsd="http://www.w3.org/2001/XMLSchema" xmlns:xs="http://www.w3.org/2001/XMLSchema" xmlns:p="http://schemas.microsoft.com/office/2006/metadata/properties" xmlns:ns2="f20169c4-b766-48a0-82d0-0046e178340b" xmlns:ns3="cac9c8eb-e931-40c4-a127-78ecdc19f0e1" targetNamespace="http://schemas.microsoft.com/office/2006/metadata/properties" ma:root="true" ma:fieldsID="7ca333c5b0b26da905fbbf9d509a07b6" ns2:_="" ns3:_="">
    <xsd:import namespace="f20169c4-b766-48a0-82d0-0046e178340b"/>
    <xsd:import namespace="cac9c8eb-e931-40c4-a127-78ecdc19f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169c4-b766-48a0-82d0-0046e17834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9c8eb-e931-40c4-a127-78ecdc19f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fbf483-2a71-4ae3-9086-072bf46f7e64}" ma:internalName="TaxCatchAll" ma:showField="CatchAllData" ma:web="cac9c8eb-e931-40c4-a127-78ecdc19f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cac9c8eb-e931-40c4-a127-78ecdc19f0e1"/>
    <ds:schemaRef ds:uri="http://schemas.microsoft.com/office/2006/documentManagement/types"/>
    <ds:schemaRef ds:uri="http://schemas.openxmlformats.org/package/2006/metadata/core-properties"/>
    <ds:schemaRef ds:uri="f20169c4-b766-48a0-82d0-0046e178340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DAFA3E-827F-4A38-A0D4-1F2AC52DB2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169c4-b766-48a0-82d0-0046e178340b"/>
    <ds:schemaRef ds:uri="cac9c8eb-e931-40c4-a127-78ecdc19f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7140</TotalTime>
  <Words>2582</Words>
  <Application>Microsoft Office PowerPoint</Application>
  <PresentationFormat>Widescreen</PresentationFormat>
  <Paragraphs>738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Light italic</vt:lpstr>
      <vt:lpstr>Roboto Thin</vt:lpstr>
      <vt:lpstr>Segoe MDL2 Assets</vt:lpstr>
      <vt:lpstr>Wingdings</vt:lpstr>
      <vt:lpstr>Nilfisk Toolbox_Standard_4-3</vt:lpstr>
      <vt:lpstr>1_Nilfisk Toolbox_Standard_4-3</vt:lpstr>
      <vt:lpstr>think-cell Slide</vt:lpstr>
      <vt:lpstr>SW3000 Επικαθήμενο σάρωθρο</vt:lpstr>
      <vt:lpstr>Ατζέντα</vt:lpstr>
      <vt:lpstr>1</vt:lpstr>
      <vt:lpstr>Εφαρμογές και χρήση</vt:lpstr>
      <vt:lpstr>2</vt:lpstr>
      <vt:lpstr>Βασικά χαρακτηριστικά και οφέλη</vt:lpstr>
      <vt:lpstr>Βασικά χαρακτηριστικά και οφέλη</vt:lpstr>
      <vt:lpstr>Βασικά χαρακτηριστικά και οφέλη</vt:lpstr>
      <vt:lpstr>Βασικά χαρακτηριστικά και οφέλη</vt:lpstr>
      <vt:lpstr>Βασικά χαρακτηριστικά και οφέλη</vt:lpstr>
      <vt:lpstr>Βασικά χαρακτηριστικά και οφέλη</vt:lpstr>
      <vt:lpstr>PowerPoint Presentation</vt:lpstr>
      <vt:lpstr>SW3000</vt:lpstr>
      <vt:lpstr>3</vt:lpstr>
      <vt:lpstr>SW3000</vt:lpstr>
      <vt:lpstr>SW3000</vt:lpstr>
      <vt:lpstr>SW3000</vt:lpstr>
      <vt:lpstr>SW3000</vt:lpstr>
      <vt:lpstr>SW3000</vt:lpstr>
      <vt:lpstr>SW3000</vt:lpstr>
      <vt:lpstr>SW3000</vt:lpstr>
      <vt:lpstr>SW3000</vt:lpstr>
      <vt:lpstr>Μπροστινό φως SW3000</vt:lpstr>
      <vt:lpstr>Σταδιακή κατάργηση / Διακοπή</vt:lpstr>
      <vt:lpstr>4</vt:lpstr>
      <vt:lpstr>Περιλαμβανόμενα εξαρτήματα </vt:lpstr>
      <vt:lpstr>Εξαρτήματα </vt:lpstr>
      <vt:lpstr>Εξαρτήματα </vt:lpstr>
      <vt:lpstr>5</vt:lpstr>
      <vt:lpstr>Κύριες τεχνικές προδιαγραφές </vt:lpstr>
      <vt:lpstr>Κύριες τεχνικές προδιαγραφές </vt:lpstr>
      <vt:lpstr>Κύριες τεχνικές προδιαγραφές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Anastasia Droungani</cp:lastModifiedBy>
  <cp:revision>380</cp:revision>
  <dcterms:created xsi:type="dcterms:W3CDTF">2023-10-02T09:16:25Z</dcterms:created>
  <dcterms:modified xsi:type="dcterms:W3CDTF">2025-06-13T15:40:38Z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0x010100BC78CFABAAF87343AC66F4F4BB55E42F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