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6" r:id="rId4"/>
    <p:sldMasterId id="2147484084" r:id="rId5"/>
    <p:sldMasterId id="2147484329" r:id="rId6"/>
    <p:sldMasterId id="2147484364" r:id="rId7"/>
  </p:sldMasterIdLst>
  <p:notesMasterIdLst>
    <p:notesMasterId r:id="rId31"/>
  </p:notesMasterIdLst>
  <p:sldIdLst>
    <p:sldId id="2147474387" r:id="rId8"/>
    <p:sldId id="2147474404" r:id="rId9"/>
    <p:sldId id="2147474388" r:id="rId10"/>
    <p:sldId id="2147473843" r:id="rId11"/>
    <p:sldId id="2147473835" r:id="rId12"/>
    <p:sldId id="2147474405" r:id="rId13"/>
    <p:sldId id="2147474402" r:id="rId14"/>
    <p:sldId id="2147473647" r:id="rId15"/>
    <p:sldId id="2147474272" r:id="rId16"/>
    <p:sldId id="2147474390" r:id="rId17"/>
    <p:sldId id="2147474401" r:id="rId18"/>
    <p:sldId id="2147474403" r:id="rId19"/>
    <p:sldId id="2147474406" r:id="rId20"/>
    <p:sldId id="2147474400" r:id="rId21"/>
    <p:sldId id="2147474391" r:id="rId22"/>
    <p:sldId id="2147474392" r:id="rId23"/>
    <p:sldId id="2147474394" r:id="rId24"/>
    <p:sldId id="2147474267" r:id="rId25"/>
    <p:sldId id="2147474395" r:id="rId26"/>
    <p:sldId id="2147474398" r:id="rId27"/>
    <p:sldId id="2147474150" r:id="rId28"/>
    <p:sldId id="2147474397" r:id="rId29"/>
    <p:sldId id="129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EEE8A8-13E4-8363-9535-1B817DA4A9D6}" name="Martin Troelsgaard" initials="MT" userId="S::mtroelsgaard@Nilfisk.com::2a911867-e2ef-40c2-84ad-05853a3d71de" providerId="AD"/>
  <p188:author id="{46C239B3-11E7-6AB7-4158-3881AC4E8172}" name="Ali Gallaher" initials="AG" userId="Ali Galla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6D7"/>
    <a:srgbClr val="19212B"/>
    <a:srgbClr val="003566"/>
    <a:srgbClr val="B4B6B8"/>
    <a:srgbClr val="B9B9B9"/>
    <a:srgbClr val="B3BBC5"/>
    <a:srgbClr val="37AFDA"/>
    <a:srgbClr val="5EB2D4"/>
    <a:srgbClr val="5EB2D3"/>
    <a:srgbClr val="7AD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Ball" userId="d0d02bd6-6205-433c-8348-fe0c8a9bba29" providerId="ADAL" clId="{43CF92A1-1162-4FE6-8E18-7AFDF79B4D71}"/>
    <pc:docChg chg="modSld">
      <pc:chgData name="Audrey Ball" userId="d0d02bd6-6205-433c-8348-fe0c8a9bba29" providerId="ADAL" clId="{43CF92A1-1162-4FE6-8E18-7AFDF79B4D71}" dt="2024-10-06T13:25:47.925" v="54" actId="20577"/>
      <pc:docMkLst>
        <pc:docMk/>
      </pc:docMkLst>
      <pc:sldChg chg="modSp mod">
        <pc:chgData name="Audrey Ball" userId="d0d02bd6-6205-433c-8348-fe0c8a9bba29" providerId="ADAL" clId="{43CF92A1-1162-4FE6-8E18-7AFDF79B4D71}" dt="2024-10-06T13:25:47.925" v="54" actId="20577"/>
        <pc:sldMkLst>
          <pc:docMk/>
          <pc:sldMk cId="802092492" sldId="2147474387"/>
        </pc:sldMkLst>
        <pc:spChg chg="mod">
          <ac:chgData name="Audrey Ball" userId="d0d02bd6-6205-433c-8348-fe0c8a9bba29" providerId="ADAL" clId="{43CF92A1-1162-4FE6-8E18-7AFDF79B4D71}" dt="2024-10-06T13:25:47.925" v="54" actId="20577"/>
          <ac:spMkLst>
            <pc:docMk/>
            <pc:sldMk cId="802092492" sldId="2147474387"/>
            <ac:spMk id="7" creationId="{8CE7266F-D7FA-4790-A05B-DDA82B9739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EE17B-78C1-C949-B1DC-1B6FCB1ECBFB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632-EE7E-3E4F-B9CC-D49DCCB88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E7665-8F4A-4BBC-911E-0025210C26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2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3.emf"/></Relationships>
</file>

<file path=ppt/slideLayouts/_rels/slideLayout102.xml.rels><?xml version="1.0" encoding="UTF-8" standalone="yes" ?><Relationships xmlns="http://schemas.openxmlformats.org/package/2006/relationships"><Relationship Id="rId3" Target="../media/image5.png" Type="http://schemas.openxmlformats.org/officeDocument/2006/relationships/image"/><Relationship Id="rId7" Target="../media/image9.png" Type="http://schemas.openxmlformats.org/officeDocument/2006/relationships/image"/><Relationship Id="rId2" Target="../media/image4.png" Type="http://schemas.openxmlformats.org/officeDocument/2006/relationships/image"/><Relationship Id="rId1" Target="../slideMasters/slideMaster4.xml" Type="http://schemas.openxmlformats.org/officeDocument/2006/relationships/slideMaster"/><Relationship Id="rId6" Target="../media/image8.jpeg" Type="http://schemas.openxmlformats.org/officeDocument/2006/relationships/image"/><Relationship Id="rId5" Target="../media/image7.png" Type="http://schemas.openxmlformats.org/officeDocument/2006/relationships/image"/><Relationship Id="rId4" Target="../media/image6.jpeg" Type="http://schemas.openxmlformats.org/officeDocument/2006/relationships/image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8.xml.rels><?xml version="1.0" encoding="UTF-8" standalone="yes" ?><Relationships xmlns="http://schemas.openxmlformats.org/package/2006/relationships"><Relationship Id="rId3" Target="../media/image5.png" Type="http://schemas.openxmlformats.org/officeDocument/2006/relationships/image"/><Relationship Id="rId7" Target="../media/image9.png" Type="http://schemas.openxmlformats.org/officeDocument/2006/relationships/image"/><Relationship Id="rId2" Target="../media/image4.png" Type="http://schemas.openxmlformats.org/officeDocument/2006/relationships/image"/><Relationship Id="rId1" Target="../slideMasters/slideMaster1.xml" Type="http://schemas.openxmlformats.org/officeDocument/2006/relationships/slideMaster"/><Relationship Id="rId6" Target="../media/image8.jpeg" Type="http://schemas.openxmlformats.org/officeDocument/2006/relationships/image"/><Relationship Id="rId5" Target="../media/image7.png" Type="http://schemas.openxmlformats.org/officeDocument/2006/relationships/image"/><Relationship Id="rId4" Target="../media/image6.jpeg" Type="http://schemas.openxmlformats.org/officeDocument/2006/relationships/image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48.xml.rels><?xml version="1.0" encoding="UTF-8" standalone="yes" ?><Relationships xmlns="http://schemas.openxmlformats.org/package/2006/relationships"><Relationship Id="rId3" Target="../media/image5.png" Type="http://schemas.openxmlformats.org/officeDocument/2006/relationships/image"/><Relationship Id="rId7" Target="../media/image9.png" Type="http://schemas.openxmlformats.org/officeDocument/2006/relationships/image"/><Relationship Id="rId2" Target="../media/image4.png" Type="http://schemas.openxmlformats.org/officeDocument/2006/relationships/image"/><Relationship Id="rId1" Target="../slideMasters/slideMaster2.xml" Type="http://schemas.openxmlformats.org/officeDocument/2006/relationships/slideMaster"/><Relationship Id="rId6" Target="../media/image8.jpeg" Type="http://schemas.openxmlformats.org/officeDocument/2006/relationships/image"/><Relationship Id="rId5" Target="../media/image7.png" Type="http://schemas.openxmlformats.org/officeDocument/2006/relationships/image"/><Relationship Id="rId4" Target="../media/image6.jpeg" Type="http://schemas.openxmlformats.org/officeDocument/2006/relationships/image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3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3.emf"/></Relationships>
</file>

<file path=ppt/slideLayouts/_rels/slideLayout83.xml.rels><?xml version="1.0" encoding="UTF-8" standalone="yes" ?><Relationships xmlns="http://schemas.openxmlformats.org/package/2006/relationships"><Relationship Id="rId3" Target="../media/image5.png" Type="http://schemas.openxmlformats.org/officeDocument/2006/relationships/image"/><Relationship Id="rId7" Target="../media/image9.png" Type="http://schemas.openxmlformats.org/officeDocument/2006/relationships/image"/><Relationship Id="rId2" Target="../media/image4.png" Type="http://schemas.openxmlformats.org/officeDocument/2006/relationships/image"/><Relationship Id="rId1" Target="../slideMasters/slideMaster3.xml" Type="http://schemas.openxmlformats.org/officeDocument/2006/relationships/slideMaster"/><Relationship Id="rId6" Target="../media/image8.jpeg" Type="http://schemas.openxmlformats.org/officeDocument/2006/relationships/image"/><Relationship Id="rId5" Target="../media/image7.png" Type="http://schemas.openxmlformats.org/officeDocument/2006/relationships/image"/><Relationship Id="rId4" Target="../media/image6.jpeg" Type="http://schemas.openxmlformats.org/officeDocument/2006/relationships/image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3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7473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66268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20697733-079F-44EB-BB99-F56438EC39D0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645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945FD7A-C2DA-4346-A315-75002CE9C8D2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057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DEFBF8F-C480-4AD0-8FDE-E93C0618E24E}" type="datetime1">
              <a:rPr lang="en-US" smtClean="0"/>
              <a:t>10/6/2024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1116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6C1D6501-2C13-4FB1-B45C-CDF2EBB31D81}" type="datetime1">
              <a:rPr lang="en-US" smtClean="0"/>
              <a:t>10/6/2024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8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430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B0FA-F0C9-433F-AB95-E368A63E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8DC2-4855-4044-944B-DAC677CE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27AB-C692-4EF4-8E07-A1B2BB6E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D36D9-1B7E-4C1C-934D-48C5F37C690D}" type="datetime1">
              <a:rPr lang="en-US" smtClean="0"/>
              <a:t>10/6/2024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2BE9-CD21-42E3-8EC2-8FF4230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MACHINE IS NOT IN ITS FINAL CONFIGURATION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7392-D40D-4BF5-B40B-6D10A24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6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7028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93166DE4-D8ED-4474-B2DE-07A082A0AEC8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639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267275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EFEE144E-C2F1-4885-9FBE-87ABDE804506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165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746620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C8A000E-2E95-4C0F-BD05-22BE4F99BA02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653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924076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7B2B19F-4E70-488D-A27E-3DBB28128EAD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95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66452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F5C801B-078F-4015-9737-F9AD19CF872E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457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0CEF652-4920-4A57-88E6-DE01423A82AC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502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041249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C3A96DC-7D2A-4D30-A50A-21BD5AB29F57}" type="datetime1">
              <a:rPr lang="en-US" smtClean="0"/>
              <a:t>10/6/2024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40344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7BCA66C1-30A4-40CD-AC1F-3FE9A3A191F5}" type="datetime1">
              <a:rPr lang="en-US" smtClean="0"/>
              <a:t>10/6/2024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0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64207306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13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F6977CE5-BB60-4A47-B1C4-700E8C6B1A4E}" type="datetime1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8301372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61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496629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2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3938519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587879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6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5440556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83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7637160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8731132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5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0104611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87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0312107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05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82389565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8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CCB3C796-0B15-4584-9032-33DCDB81E98B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93224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39633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2B37EBD8-3EF7-4B8E-B2ED-D5788D6609AC}" type="datetime1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D3B88B6B-9AA8-4BE7-8DCA-11F8E046D16B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FD495A09-AF0C-45C5-B0F9-46AC8CEA5E86}" type="datetime1">
              <a:rPr lang="en-US" smtClean="0"/>
              <a:t>10/6/2024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6788CA-CA93-4057-AA4F-E34BFEC3E361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130C71-F010-42B5-BC24-91A8BF75A40F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7038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49F3D9-7707-478A-9F92-30E5EC4B9BF2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C381748-DC46-4961-80BF-0FE745D44297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450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5AF9D9D-C42F-4486-8973-31801FC57DF1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424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B3AAD0CB-0AC4-44FE-8D53-D2F23D8E679B}" type="datetime1">
              <a:rPr lang="en-US" smtClean="0"/>
              <a:t>10/6/2024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904816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CF70693-5101-4142-8B71-2E5412325895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93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36957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3512EF8-77F9-4B68-8481-6446E2A90163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47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83200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0E140F4B-A8BE-4ADE-83BF-1BE3B3E5C082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42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63945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AE85BE0-DB35-4166-A31F-8620B5A77F08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7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81227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CFC11-B82C-4B39-A5F6-45F233166B47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2926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653764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793D637-2F8F-4AB0-ABB3-5C671E0F4F7C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323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C16B318-E0E5-4508-8C01-D60E721F8CEE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8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63724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B25DCD2-2978-4F33-BCD5-F5217EF24CF8}" type="datetime1">
              <a:rPr lang="en-US" smtClean="0"/>
              <a:t>10/6/2024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734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4DF9394-0DEA-40AA-BA5F-0211A7B76DF4}" type="datetime1">
              <a:rPr lang="en-US" smtClean="0"/>
              <a:t>10/6/2024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6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530669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66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B988E7-95F8-4B85-8912-891923CFFB0B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81920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5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1986816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01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54214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429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51720267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905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4439394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6327999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81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00303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329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834464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7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066351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32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706905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THE MACHINE IS NOT IN ITS FINAL CONFIGURATION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90CD3C-DD9F-475E-AEDB-0E3A72AE95C9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98714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6282E466-9962-4AE7-AD82-7B464D9F9CD2}" type="datetime1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789B8B0E-8931-4CB8-B4E1-6F48E98E7E2D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A0EB548-A2C5-4923-94BB-E34F5AF4937C}" type="datetime1">
              <a:rPr lang="en-US" smtClean="0"/>
              <a:t>10/6/2024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C54E09-B280-4716-8203-B4C0C73681FF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3B2ADC-F171-9366-5CCF-52AFC6C5B3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DBAA86-E49F-4E0D-9D43-98D0D299D922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E31809-1FFD-9B90-291F-E1FDD514F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8621" y="3353522"/>
            <a:ext cx="9824179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FD126F-FF6B-6CDE-2538-B936BFBB0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525" y="2974135"/>
            <a:ext cx="9822472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200"/>
            </a:lvl1pPr>
          </a:lstStyle>
          <a:p>
            <a:r>
              <a:rPr lang="en-US" noProof="0"/>
              <a:t>Insert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73646B-37AE-EFE3-5C01-A4B0FDBB9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88CD4B-ACEA-4184-822B-D1A25BD5D200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B95AA1-544C-47AE-980A-6E4C8C293F56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8267699" y="169391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DAE502-9C1C-4EA2-8249-2E0CDEA8A0FE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17BA2A6-0B1E-C7D0-18B9-256D83D92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67699" y="387824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8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42155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5F8F28-964E-4518-860F-BB7F6F20D8F0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2C40E7-6E04-4401-973A-0C8177CB7066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AEE8A8-1C79-4432-98BE-B8ABBE329634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1C6D027-8629-4A13-B43A-9FA9F8ABCEA5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266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E2AA373-2380-4345-8339-D91FEBF7925F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020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E07436A-A9E7-47D7-8C04-B07093D994AE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472FE2B-BB13-C718-1D41-4BF10D076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2314F47-6B17-71C5-16AA-85AA84BA42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348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B918549-8720-CD00-3B1E-635039B2E3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47544" y="1525193"/>
            <a:ext cx="3559175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8061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72A92E8-9740-430C-BBE6-411778158499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58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04E81948-4BBD-4D31-BCF3-CC3F103E09D6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89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D3D9943E-99BF-48EF-99B9-11E262B06003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939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ACC59-9FEF-4155-9B75-44A23782F827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925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07837E0-2D2B-4D6B-B5D2-D1092FDBDF62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54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95F2005-4E06-4675-A476-1BF524EA5682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95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83934B7-A971-4076-8072-5806CB8CCD6E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38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3461D7E-ECC4-4D17-9A14-9DA5857D0EAF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959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23CB160-47E4-42F2-A4D9-B6A11368A648}" type="datetime1">
              <a:rPr lang="en-US" smtClean="0"/>
              <a:t>10/6/2024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69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16BDB75C-1E94-4096-9D5C-8C55668D5AF0}" type="datetime1">
              <a:rPr lang="en-US" smtClean="0"/>
              <a:t>10/6/2024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7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0CD0-085D-4954-B9B8-C745E5E96CF1}" type="datetime1">
              <a:rPr lang="en-US" smtClean="0"/>
              <a:t>10/6/2024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AD3CA-2844-A59E-3E58-41BFA797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896" y="6529068"/>
            <a:ext cx="2087655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THE MACHINE IS NOT IN ITS FINAL CONFIGURATION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03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5F08F65-AC05-4548-919C-6221F023CE98}" type="datetime1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5ADA208-CC91-48D3-8669-B56361DE86E5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846443A6-5BFB-4DA2-8B58-275A067B4421}" type="datetime1">
              <a:rPr lang="en-US" smtClean="0"/>
              <a:t>10/6/2024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9C8792-B471-47DC-9C69-9169A94AB489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990EB64-4AA2-45A6-9773-02DFFBF890A7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609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9FF9F4-D932-4F4D-B182-55CF230A6AF9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2E9B6-811A-4AC4-8DF9-11CB66E87B00}" type="datetime1">
              <a:rPr lang="en-US" smtClean="0"/>
              <a:t>10/6/2024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118059D-0985-4EB7-B24F-AC4DCBE93707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9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7EB058D-B83D-4B60-904A-1545A92FC1EE}" type="datetime1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517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ACCD14B-5C08-4863-9C8A-A6F946ABEE54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929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0DD5294E-B4A9-4200-89C7-80A8D706525A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442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C270A21C-3F03-4364-BBF7-B0E1A1D52D61}" type="datetime1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63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BA30510-7801-4DB2-959C-E9903B8E638D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076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449427-50CE-4F4D-864F-39A96E389335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03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7A3C1B-3D1C-44AB-9E23-0D1C92948377}" type="datetime1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859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ags" Target="../tags/tag1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ags" Target="../tags/tag23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oleObject" Target="../embeddings/oleObject2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oleObject" Target="../embeddings/oleObject36.bin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148606172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FA326DEE-F1FB-48E2-8ECC-AFA38E1C481D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E77F2C-B7D9-DCDA-DAB0-6271DB505C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988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8372424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8102F05-875B-45B5-8BCF-9AAF8FB3189D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89817-CF55-FA28-2FD0-A2B08FAC26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967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270" imgH="270" progId="TCLayout.ActiveDocument.1">
                  <p:embed/>
                </p:oleObj>
              </mc:Choice>
              <mc:Fallback>
                <p:oleObj name="Diapositiva think-cell" r:id="rId2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3DD0834-D5B9-40AD-955C-AAA1BD5FD73B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968EE-6368-C3A1-7F67-2FEE3430B96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705600"/>
            <a:ext cx="1797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1003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27" pos="384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25620414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2D8B7BB-9FDB-46FA-BBFB-244341BBE290}" type="datetime1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A5343A-A43C-CE9D-1AAF-81FD9EB2F5C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1143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95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6.png" Type="http://schemas.openxmlformats.org/officeDocument/2006/relationships/image"/><Relationship Id="rId1" Target="../slideLayouts/slideLayout97.xml" Type="http://schemas.openxmlformats.org/officeDocument/2006/relationships/slideLayout"/><Relationship Id="rId4" Target="../media/image38.png" Type="http://schemas.openxmlformats.org/officeDocument/2006/relationships/image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 ?><Relationships xmlns="http://schemas.openxmlformats.org/package/2006/relationships"><Relationship Id="rId8" Target="../media/image50.jpeg" Type="http://schemas.openxmlformats.org/officeDocument/2006/relationships/image"/><Relationship Id="rId3" Target="../media/media3.mp4" Type="http://schemas.microsoft.com/office/2007/relationships/media"/><Relationship Id="rId7" Target="../media/image49.jpeg" Type="http://schemas.openxmlformats.org/officeDocument/2006/relationships/image"/><Relationship Id="rId2" Target="../media/media2.mp4" Type="http://schemas.microsoft.com/office/2007/relationships/media"/><Relationship Id="rId1" Target="NULL" TargetMode="External" Type="http://schemas.openxmlformats.org/officeDocument/2006/relationships/video"/><Relationship Id="rId6" Target="../media/image48.png" Type="http://schemas.openxmlformats.org/officeDocument/2006/relationships/image"/><Relationship Id="rId11" Target="../media/image53.svg" Type="http://schemas.openxmlformats.org/officeDocument/2006/relationships/image"/><Relationship Id="rId5" Target="../notesSlides/notesSlide1.xml" Type="http://schemas.openxmlformats.org/officeDocument/2006/relationships/notesSlide"/><Relationship Id="rId10" Target="../media/image52.png" Type="http://schemas.openxmlformats.org/officeDocument/2006/relationships/image"/><Relationship Id="rId4" Target="../slideLayouts/slideLayout104.xml" Type="http://schemas.openxmlformats.org/officeDocument/2006/relationships/slideLayout"/><Relationship Id="rId9" Target="../media/image51.jpeg" Type="http://schemas.openxmlformats.org/officeDocument/2006/relationships/image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 ?><Relationships xmlns="http://schemas.openxmlformats.org/package/2006/relationships"><Relationship Id="rId3" Target="../media/image26.png" Type="http://schemas.openxmlformats.org/officeDocument/2006/relationships/image"/><Relationship Id="rId7" Target="../media/image30.png" Type="http://schemas.openxmlformats.org/officeDocument/2006/relationships/image"/><Relationship Id="rId2" Target="../media/image25.jpeg" Type="http://schemas.openxmlformats.org/officeDocument/2006/relationships/image"/><Relationship Id="rId1" Target="../slideLayouts/slideLayout8.xml" Type="http://schemas.openxmlformats.org/officeDocument/2006/relationships/slideLayout"/><Relationship Id="rId6" Target="../media/image29.png" Type="http://schemas.openxmlformats.org/officeDocument/2006/relationships/image"/><Relationship Id="rId5" Target="../media/image28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lip 6_1">
            <a:hlinkClick r:id="" action="ppaction://media"/>
            <a:extLst>
              <a:ext uri="{FF2B5EF4-FFF2-40B4-BE49-F238E27FC236}">
                <a16:creationId xmlns:a16="http://schemas.microsoft.com/office/drawing/2014/main" id="{9B25F13C-5AC6-7EF2-4479-860DBEB4B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CE7266F-D7FA-4790-A05B-DDA82B973992}"/>
              </a:ext>
            </a:extLst>
          </p:cNvPr>
          <p:cNvSpPr txBox="1">
            <a:spLocks/>
          </p:cNvSpPr>
          <p:nvPr/>
        </p:nvSpPr>
        <p:spPr>
          <a:xfrm>
            <a:off x="479425" y="3106480"/>
            <a:ext cx="4999160" cy="1169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SC550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0" dirty="0" err="1">
                <a:solidFill>
                  <a:schemeClr val="bg1"/>
                </a:solidFill>
                <a:latin typeface="+mn-lt"/>
              </a:rPr>
              <a:t>Cuustomer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 Introduction</a:t>
            </a:r>
            <a:endParaRPr lang="en-US" b="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9CCA-3906-E90D-17E2-14E9E08DA9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977" y="6449408"/>
            <a:ext cx="1259855" cy="16378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2A8CFB-62C7-CBC5-19DE-0C7DB9A190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02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B9216-5058-0099-6D8F-90A418726F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297" y="0"/>
            <a:ext cx="8793703" cy="5493774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err="1"/>
              <a:t>centred</a:t>
            </a:r>
            <a:r>
              <a:rPr lang="en-US" dirty="0"/>
              <a:t> features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A5D5CCD-9412-E555-1B13-8CF8ECC747A6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95E829-AE67-9977-81AC-6532BA77CC6C}"/>
              </a:ext>
            </a:extLst>
          </p:cNvPr>
          <p:cNvSpPr txBox="1"/>
          <p:nvPr/>
        </p:nvSpPr>
        <p:spPr>
          <a:xfrm>
            <a:off x="411577" y="3429000"/>
            <a:ext cx="35926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Durable &amp; Lightweight easy use squeegee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Made from durable plastic tested in the field. Easy removal twist and pull touchpoints.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04C1F6-1502-8587-52BF-F929D4342D0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3559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-11928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centered features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829557-9725-9175-00ED-BBD97B8ABDEC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4883E1CF-6036-7B3B-FF42-C5A946D3FC22}"/>
              </a:ext>
            </a:extLst>
          </p:cNvPr>
          <p:cNvSpPr txBox="1"/>
          <p:nvPr/>
        </p:nvSpPr>
        <p:spPr>
          <a:xfrm>
            <a:off x="614511" y="3099062"/>
            <a:ext cx="31242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Automatic e-brake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lang="en-US" altLang="zh-CN" sz="1200" dirty="0">
                <a:solidFill>
                  <a:srgbClr val="28313F"/>
                </a:solidFill>
                <a:latin typeface="Roboto Light"/>
              </a:rPr>
              <a:t>R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emoves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need to place parking brake.</a:t>
            </a:r>
          </a:p>
        </p:txBody>
      </p:sp>
      <p:pic>
        <p:nvPicPr>
          <p:cNvPr id="11" name="Picture 10" descr="A machine with wheels and a handle&#10;&#10;Description automatically generated">
            <a:extLst>
              <a:ext uri="{FF2B5EF4-FFF2-40B4-BE49-F238E27FC236}">
                <a16:creationId xmlns:a16="http://schemas.microsoft.com/office/drawing/2014/main" id="{2AADA1DD-C5E5-31B0-81EC-884323986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38" y="-11928"/>
            <a:ext cx="10273281" cy="6418125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B29BD3-878A-50B2-0DFF-8928BEE51B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0393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162E2-135E-4C9E-1356-2702435CF1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381" y="-53911"/>
            <a:ext cx="11938379" cy="633723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43DCDA7A-266B-CF1D-CEB8-7A95CE7D19EE}"/>
              </a:ext>
            </a:extLst>
          </p:cNvPr>
          <p:cNvSpPr txBox="1"/>
          <p:nvPr/>
        </p:nvSpPr>
        <p:spPr>
          <a:xfrm>
            <a:off x="479425" y="2905054"/>
            <a:ext cx="27943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Easy end of shift 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200" dirty="0">
                <a:latin typeface="Roboto Light"/>
              </a:rPr>
              <a:t>L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id stays open for drying, easily removable antimicrobial debris tray.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err="1"/>
              <a:t>centred</a:t>
            </a:r>
            <a:r>
              <a:rPr lang="en-US" dirty="0"/>
              <a:t> features</a:t>
            </a:r>
          </a:p>
        </p:txBody>
      </p:sp>
      <p:pic>
        <p:nvPicPr>
          <p:cNvPr id="13" name="Picture 12" descr="A white and black beaker with three dots&#10;&#10;Description automatically generated">
            <a:extLst>
              <a:ext uri="{FF2B5EF4-FFF2-40B4-BE49-F238E27FC236}">
                <a16:creationId xmlns:a16="http://schemas.microsoft.com/office/drawing/2014/main" id="{E144FE9C-AD1A-6002-65C0-65460B2DAE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847" y="5263192"/>
            <a:ext cx="521768" cy="621517"/>
          </a:xfrm>
          <a:prstGeom prst="rect">
            <a:avLst/>
          </a:prstGeom>
        </p:spPr>
      </p:pic>
      <p:pic>
        <p:nvPicPr>
          <p:cNvPr id="15" name="Picture 14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9D6E51B4-21A2-1BE7-4365-AEA96AF88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34" y="5259620"/>
            <a:ext cx="621517" cy="621517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A6F069B-2749-2DD3-3EC5-AC746A7F9496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DAD5FB-35CB-E430-707C-2DF2082AAFB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5729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Serviceability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1834DA08-97F7-1E5C-4098-0D57FE2382B1}"/>
              </a:ext>
            </a:extLst>
          </p:cNvPr>
          <p:cNvSpPr txBox="1"/>
          <p:nvPr/>
        </p:nvSpPr>
        <p:spPr>
          <a:xfrm>
            <a:off x="614511" y="2359435"/>
            <a:ext cx="268827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Robustness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Designed to withstand constant usage, with easily replaceable parts which are subject to intensive wear like hinges and clips.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B402AF16-4A68-82B8-28BB-CF28463B1DC1}"/>
              </a:ext>
            </a:extLst>
          </p:cNvPr>
          <p:cNvSpPr txBox="1"/>
          <p:nvPr/>
        </p:nvSpPr>
        <p:spPr>
          <a:xfrm>
            <a:off x="9098428" y="2359435"/>
            <a:ext cx="268827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Easy to service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Simple to absorb error logs, ease of access to serviceable parts.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Guidance through errors.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Service manual on machine.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D42B17F-74E9-0BEE-C54C-ACEA318C16C5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D4333-CCD2-63DF-EBCF-07C5849D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013" y="220878"/>
            <a:ext cx="7004211" cy="6142632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01066D8-E640-85EA-F017-E0F0590863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5857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err="1"/>
              <a:t>centred</a:t>
            </a:r>
            <a:r>
              <a:rPr lang="en-US" dirty="0"/>
              <a:t> features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0D1B09A-78A4-A1E4-365F-D4F46D7F01FB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BEFDFB-B8ED-2FD0-ACEA-B770E5DEEF0D}"/>
              </a:ext>
            </a:extLst>
          </p:cNvPr>
          <p:cNvSpPr txBox="1"/>
          <p:nvPr/>
        </p:nvSpPr>
        <p:spPr>
          <a:xfrm>
            <a:off x="614511" y="2216394"/>
            <a:ext cx="31242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Accessory caddy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lang="en-US" altLang="zh-CN" sz="1200" dirty="0">
                <a:solidFill>
                  <a:srgbClr val="28313F"/>
                </a:solidFill>
                <a:latin typeface="Roboto Light"/>
              </a:rPr>
              <a:t>With allocated space for water bottle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.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BF64244D-725E-AC71-F341-A7776B4B4252}"/>
              </a:ext>
            </a:extLst>
          </p:cNvPr>
          <p:cNvSpPr txBox="1"/>
          <p:nvPr/>
        </p:nvSpPr>
        <p:spPr>
          <a:xfrm>
            <a:off x="614511" y="3811909"/>
            <a:ext cx="39388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Clip out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squ</a:t>
            </a:r>
            <a:r>
              <a:rPr lang="en-US" altLang="zh-CN" sz="1400" dirty="0" err="1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eegee</a:t>
            </a: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drying hook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1023967">
              <a:defRPr/>
            </a:pPr>
            <a:r>
              <a:rPr lang="en-US" altLang="zh-CN" sz="1200" dirty="0">
                <a:solidFill>
                  <a:srgbClr val="28313F"/>
                </a:solidFill>
                <a:latin typeface="Roboto Light"/>
              </a:rPr>
              <a:t>Orientated to clip back in out the way to prevent damage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.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47E702-1B3F-3F9C-1E78-65B26ACD1E2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12" name="Picture 11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8C584AB7-EE92-C783-4802-B2A7EAD6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714" y="-681539"/>
            <a:ext cx="10607286" cy="69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4D39E-F03E-309B-E2EE-E8F2355FCEB5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D74E67-5F81-D4CD-06BF-5860672F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471" y="-1"/>
            <a:ext cx="9317529" cy="6858001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3B4DF678-969B-2636-7A0D-FC4E2BDEB101}"/>
              </a:ext>
            </a:extLst>
          </p:cNvPr>
          <p:cNvSpPr txBox="1"/>
          <p:nvPr/>
        </p:nvSpPr>
        <p:spPr>
          <a:xfrm>
            <a:off x="526992" y="2875002"/>
            <a:ext cx="38752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Compatible add on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Store everything you need on the machine – reduce trips to the cleaning cupboard, increase productivity.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8A35E1D-AF11-4925-B7D7-8BEB800FEE3F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SC550 Final Design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8212D2E-8231-C60E-4C72-86F08208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err="1"/>
              <a:t>centred</a:t>
            </a:r>
            <a:r>
              <a:rPr lang="en-US" dirty="0"/>
              <a:t> features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DF1C8E-C77A-3CD5-74C2-F764D5E71AB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4546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309821-84C9-21D5-EB05-30D1950B9053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BCFAD-3D96-7C5E-27AA-9B796B99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559" y="2"/>
            <a:ext cx="5911441" cy="6283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7685D-7BCC-C16F-F070-085C9BAD8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4" y="0"/>
            <a:ext cx="6207284" cy="6283324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FE69308-9EF2-EC1E-BA25-BBB351B81255}"/>
              </a:ext>
            </a:extLst>
          </p:cNvPr>
          <p:cNvSpPr txBox="1"/>
          <p:nvPr/>
        </p:nvSpPr>
        <p:spPr>
          <a:xfrm>
            <a:off x="489902" y="1569272"/>
            <a:ext cx="2492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Front fill extension hose.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2AB1A29C-75A3-521F-03BF-B4B0553927BF}"/>
              </a:ext>
            </a:extLst>
          </p:cNvPr>
          <p:cNvSpPr txBox="1"/>
          <p:nvPr/>
        </p:nvSpPr>
        <p:spPr>
          <a:xfrm>
            <a:off x="6467738" y="1569272"/>
            <a:ext cx="2492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Auto fill hose attachment.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758D073-DD3E-86AF-83AB-1B06B53E42DC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SC550 Final Design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D66AA3FC-09D1-712F-ADD0-9F3AA7B6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User </a:t>
            </a:r>
            <a:r>
              <a:rPr lang="en-US" dirty="0" err="1"/>
              <a:t>centred</a:t>
            </a:r>
            <a:r>
              <a:rPr lang="en-US" dirty="0"/>
              <a:t> features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FB7ABC1-B8D5-9FDA-8BFF-E1A72699FB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19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E329BA-F16F-9393-BAD9-348FAA90754F}"/>
              </a:ext>
            </a:extLst>
          </p:cNvPr>
          <p:cNvSpPr/>
          <p:nvPr/>
        </p:nvSpPr>
        <p:spPr>
          <a:xfrm>
            <a:off x="-2928" y="0"/>
            <a:ext cx="12191999" cy="6283324"/>
          </a:xfrm>
          <a:prstGeom prst="rect">
            <a:avLst/>
          </a:prstGeom>
          <a:solidFill>
            <a:srgbClr val="D5D6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" name="Picture 2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3930AF8A-93D0-892A-4415-F35ADDC1D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08" y="748654"/>
            <a:ext cx="11086978" cy="62419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D19751-8170-5394-E76B-465E17A0D593}"/>
              </a:ext>
            </a:extLst>
          </p:cNvPr>
          <p:cNvSpPr/>
          <p:nvPr/>
        </p:nvSpPr>
        <p:spPr>
          <a:xfrm>
            <a:off x="6784438" y="2287129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273F79-E532-6BF7-46C9-178C9D0D1D01}"/>
              </a:ext>
            </a:extLst>
          </p:cNvPr>
          <p:cNvSpPr/>
          <p:nvPr/>
        </p:nvSpPr>
        <p:spPr>
          <a:xfrm>
            <a:off x="6811215" y="169322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72B74-3C20-DB34-89F1-338B487D5516}"/>
              </a:ext>
            </a:extLst>
          </p:cNvPr>
          <p:cNvSpPr/>
          <p:nvPr/>
        </p:nvSpPr>
        <p:spPr>
          <a:xfrm>
            <a:off x="7537582" y="2747969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8CED0B-AF63-29CE-41A1-DEFEDB1BE4EE}"/>
              </a:ext>
            </a:extLst>
          </p:cNvPr>
          <p:cNvSpPr/>
          <p:nvPr/>
        </p:nvSpPr>
        <p:spPr>
          <a:xfrm>
            <a:off x="8494496" y="2947767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01ADB5-D3D5-4358-F05B-20C0F0D5C7E4}"/>
              </a:ext>
            </a:extLst>
          </p:cNvPr>
          <p:cNvSpPr/>
          <p:nvPr/>
        </p:nvSpPr>
        <p:spPr>
          <a:xfrm>
            <a:off x="7810602" y="342900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EEA5-A42B-A96C-D715-4A52D98C0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453" y="996778"/>
            <a:ext cx="5455753" cy="55901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21DAE73-DC96-A320-ABB7-7E8A7780409B}"/>
              </a:ext>
            </a:extLst>
          </p:cNvPr>
          <p:cNvSpPr/>
          <p:nvPr/>
        </p:nvSpPr>
        <p:spPr>
          <a:xfrm>
            <a:off x="4699223" y="4999183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BA5B8A-553A-0D11-D8DB-9C259DA46949}"/>
              </a:ext>
            </a:extLst>
          </p:cNvPr>
          <p:cNvSpPr/>
          <p:nvPr/>
        </p:nvSpPr>
        <p:spPr>
          <a:xfrm>
            <a:off x="4930753" y="4876311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6A67D4-CD7D-5E01-DEF9-042AB1774E0C}"/>
              </a:ext>
            </a:extLst>
          </p:cNvPr>
          <p:cNvSpPr/>
          <p:nvPr/>
        </p:nvSpPr>
        <p:spPr>
          <a:xfrm>
            <a:off x="5276016" y="200396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E4AFBB-8442-B994-E030-2C5AF920A236}"/>
              </a:ext>
            </a:extLst>
          </p:cNvPr>
          <p:cNvSpPr/>
          <p:nvPr/>
        </p:nvSpPr>
        <p:spPr>
          <a:xfrm>
            <a:off x="2592734" y="238753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88F39BF-6609-36F2-43FB-57A79E4CF837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10258768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/>
              <a:t>Antimicrobial for operator safety &amp; highlighted areas to interact with.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D0E7BFC8-6399-E911-F896-C068EBF24230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Informative touch points</a:t>
            </a:r>
            <a:endParaRPr lang="en-US"/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26AF447E-34E5-ED4D-0FEF-47D5054649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05F86D-3D0E-9A6E-B03C-0DD954BEBE21}"/>
              </a:ext>
            </a:extLst>
          </p:cNvPr>
          <p:cNvSpPr/>
          <p:nvPr/>
        </p:nvSpPr>
        <p:spPr>
          <a:xfrm>
            <a:off x="7834955" y="460329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76171B-1D71-C399-A600-872989B93B0A}"/>
              </a:ext>
            </a:extLst>
          </p:cNvPr>
          <p:cNvSpPr/>
          <p:nvPr/>
        </p:nvSpPr>
        <p:spPr>
          <a:xfrm>
            <a:off x="0" y="0"/>
            <a:ext cx="12192000" cy="6283320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CED0618C-DC88-8206-DDFC-B645DCA71310}"/>
              </a:ext>
            </a:extLst>
          </p:cNvPr>
          <p:cNvSpPr txBox="1"/>
          <p:nvPr/>
        </p:nvSpPr>
        <p:spPr>
          <a:xfrm>
            <a:off x="7538382" y="1672016"/>
            <a:ext cx="348603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7” high quality screen.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Keypad entry to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recognise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users and avoid loss of fob or key.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Supervisor programmable presets.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Designed for different user skill levels.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Intuitive dial and tactile membrane.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Antimicrobial membrane for user safety.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Hidden until in use on screen controls for simplified use across different variants.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One handed speed limiter control.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28313F"/>
                </a:solidFill>
                <a:latin typeface="Roboto Light"/>
              </a:rPr>
              <a:t>Tactile cleaning boost button.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5AA22A-DF71-09E9-711D-5DE3C8B4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Optimised user interface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900DB19-D58A-2BEA-5549-E05E94F1A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F7EF60-4585-6A6F-27BB-E9264A0C34F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C332F23C-E367-A6D3-427C-830E66A0DE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" y="1054321"/>
            <a:ext cx="9295998" cy="52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519C5C-C1AF-AD82-0709-770411D9F2DB}"/>
              </a:ext>
            </a:extLst>
          </p:cNvPr>
          <p:cNvSpPr/>
          <p:nvPr/>
        </p:nvSpPr>
        <p:spPr>
          <a:xfrm>
            <a:off x="-14110" y="-1"/>
            <a:ext cx="12214364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0A70CA51-41AA-81A4-0C3F-566FC427C059}"/>
              </a:ext>
            </a:extLst>
          </p:cNvPr>
          <p:cNvSpPr txBox="1"/>
          <p:nvPr/>
        </p:nvSpPr>
        <p:spPr>
          <a:xfrm>
            <a:off x="8162793" y="3429000"/>
            <a:ext cx="2792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 board help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Step by step help guides. QR code to scan and watch video content.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4F4EAB9C-8152-877B-0F4C-6907B6F1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On board help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86AE70B-1DBA-BEAD-2531-166B84AB4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B3BFB-1D55-3345-F004-5728038F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"/>
          <a:stretch/>
        </p:blipFill>
        <p:spPr>
          <a:xfrm>
            <a:off x="-14110" y="579243"/>
            <a:ext cx="8497398" cy="570407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CBEB6C-007B-DBE6-69B6-56DE0BBB6DF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348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FEB64D-B574-5EB2-6FFA-E9997CCAC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230" y="1023380"/>
            <a:ext cx="8935934" cy="5582632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Translating insights into great experience outcomes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AF43CA4-4B60-02B6-7096-7C3B060D2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 dirty="0"/>
              <a:t>Following physical, digital and user experience design strategies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1942D5-C654-CCDD-9927-F6261C6B88F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5" name="Picture 4" descr="A machine with a screen and buttons&#10;&#10;Description automatically generated">
            <a:extLst>
              <a:ext uri="{FF2B5EF4-FFF2-40B4-BE49-F238E27FC236}">
                <a16:creationId xmlns:a16="http://schemas.microsoft.com/office/drawing/2014/main" id="{454BA4DB-AEE1-5F4E-36AA-1197B615C9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189" y="1261890"/>
            <a:ext cx="8828603" cy="55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1224C-41F1-53F2-6228-F34CF2446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2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1EB45-184A-F33A-F4A8-518FFEBAA21E}"/>
              </a:ext>
            </a:extLst>
          </p:cNvPr>
          <p:cNvSpPr txBox="1"/>
          <p:nvPr/>
        </p:nvSpPr>
        <p:spPr>
          <a:xfrm>
            <a:off x="530089" y="2381834"/>
            <a:ext cx="467495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safety feature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 show the presents of the machine in a space (it does not need to function as a ‘headlight’)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representation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of the brand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as it is a shape which is part of the brand DNA.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 way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see status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 the machine (battery level, tank fill level, safety lighting)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 way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differentiate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between mid-market and premium variants </a:t>
            </a: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marR="0" lvl="0" indent="-34290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0D1D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Allow for components of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future technologies.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0D1D6"/>
              </a:solidFill>
              <a:effectLst/>
              <a:uLnTx/>
              <a:uFillTx/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B61B12-EEFF-21EC-32FB-C4ED6B63A19F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Final Design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31881D4-895D-D690-FCC3-56A196F4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Front light feature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A41875-54D4-7BA2-8448-C9F22D3D2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926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2C464-8233-43F7-8C4D-07C1D6B70485}"/>
              </a:ext>
            </a:extLst>
          </p:cNvPr>
          <p:cNvSpPr/>
          <p:nvPr/>
        </p:nvSpPr>
        <p:spPr>
          <a:xfrm>
            <a:off x="0" y="-1"/>
            <a:ext cx="12192000" cy="6283323"/>
          </a:xfrm>
          <a:prstGeom prst="rect">
            <a:avLst/>
          </a:prstGeom>
          <a:solidFill>
            <a:srgbClr val="1F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GB" noProof="0" normalizeH="0" spc="0" strike="noStrike" sz="2000" u="none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5" name="Screen Recording 1">
            <a:hlinkClick action="ppaction://media" r:id=""/>
            <a:extLst>
              <a:ext uri="{FF2B5EF4-FFF2-40B4-BE49-F238E27FC236}">
                <a16:creationId xmlns:a16="http://schemas.microsoft.com/office/drawing/2014/main" id="{C88F6609-66FC-4C8B-8EA7-F38D7FD6E8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1.4" st="1698"/>
                </p14:media>
              </p:ext>
            </p:extLst>
          </p:nvPr>
        </p:nvPicPr>
        <p:blipFill rotWithShape="1">
          <a:blip r:embed="rId6"/>
          <a:srcRect l="37" r="199"/>
          <a:stretch/>
        </p:blipFill>
        <p:spPr>
          <a:xfrm>
            <a:off x="3653588" y="999039"/>
            <a:ext cx="2250148" cy="4830986"/>
          </a:xfrm>
          <a:prstGeom prst="rect">
            <a:avLst/>
          </a:prstGeom>
        </p:spPr>
      </p:pic>
      <p:pic>
        <p:nvPicPr>
          <p:cNvPr id="38" name="Screen Recording 2">
            <a:hlinkClick action="ppaction://media" r:id=""/>
            <a:extLst>
              <a:ext uri="{FF2B5EF4-FFF2-40B4-BE49-F238E27FC236}">
                <a16:creationId xmlns:a16="http://schemas.microsoft.com/office/drawing/2014/main" id="{2F241449-31C1-4A86-AE5E-741471A41C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1.3" st="5773"/>
                </p14:media>
              </p:ext>
            </p:extLst>
          </p:nvPr>
        </p:nvPicPr>
        <p:blipFill rotWithShape="1">
          <a:blip r:embed="rId7"/>
          <a:srcRect l="157" r="174"/>
          <a:stretch/>
        </p:blipFill>
        <p:spPr>
          <a:xfrm>
            <a:off x="5911137" y="1005836"/>
            <a:ext cx="1772223" cy="4824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CE4A8-FBEA-4E05-B6D2-B21B50EE9BC3}"/>
              </a:ext>
            </a:extLst>
          </p:cNvPr>
          <p:cNvPicPr>
            <a:picLocks noChangeAspect="1"/>
          </p:cNvPicPr>
          <p:nvPr/>
        </p:nvPicPr>
        <p:blipFill rotWithShape="1">
          <a:blip cstate="screen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6095" y="1005836"/>
            <a:ext cx="1823230" cy="476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C0986-7081-46DA-A762-E5818BC847E7}"/>
              </a:ext>
            </a:extLst>
          </p:cNvPr>
          <p:cNvPicPr>
            <a:picLocks noChangeAspect="1"/>
          </p:cNvPicPr>
          <p:nvPr/>
        </p:nvPicPr>
        <p:blipFill rotWithShape="1">
          <a:blip cstate="screen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189" y="1005836"/>
            <a:ext cx="2133355" cy="4762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3C9F69-4BDF-4A35-87BA-CDFBB67168AE}"/>
              </a:ext>
            </a:extLst>
          </p:cNvPr>
          <p:cNvSpPr txBox="1"/>
          <p:nvPr/>
        </p:nvSpPr>
        <p:spPr>
          <a:xfrm>
            <a:off x="1942036" y="5695322"/>
            <a:ext cx="1823230" cy="27699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General use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1C6E6-5FB1-49D4-B5EF-DCA1D2BE4EAE}"/>
              </a:ext>
            </a:extLst>
          </p:cNvPr>
          <p:cNvSpPr txBox="1"/>
          <p:nvPr/>
        </p:nvSpPr>
        <p:spPr>
          <a:xfrm>
            <a:off x="5885153" y="5695322"/>
            <a:ext cx="1823230" cy="27699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Filling level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EC48D-1A53-4A5F-BC2F-3C9C97E71A68}"/>
              </a:ext>
            </a:extLst>
          </p:cNvPr>
          <p:cNvSpPr txBox="1"/>
          <p:nvPr/>
        </p:nvSpPr>
        <p:spPr>
          <a:xfrm>
            <a:off x="7697489" y="5691526"/>
            <a:ext cx="1823230" cy="46166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Machine error</a:t>
            </a:r>
          </a:p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maintenance needed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497593-436D-456F-9F1E-C330F52490A9}"/>
              </a:ext>
            </a:extLst>
          </p:cNvPr>
          <p:cNvSpPr txBox="1"/>
          <p:nvPr/>
        </p:nvSpPr>
        <p:spPr>
          <a:xfrm>
            <a:off x="3861590" y="5708424"/>
            <a:ext cx="1823230" cy="27699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Charging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484E3-73B4-CF67-DFD0-A7F4682047F8}"/>
              </a:ext>
            </a:extLst>
          </p:cNvPr>
          <p:cNvSpPr txBox="1"/>
          <p:nvPr/>
        </p:nvSpPr>
        <p:spPr>
          <a:xfrm>
            <a:off x="5054060" y="6399075"/>
            <a:ext cx="1823230" cy="27699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1023967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0" kern="1200" kumimoji="0" lang="en-GB" noProof="0" normalizeH="0" spc="0" strike="noStrike" sz="1200" u="none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charset="0" panose="020B0604020202020204" pitchFamily="34" typeface="Arial"/>
                <a:ea typeface="+mn-ea"/>
                <a:cs charset="0" panose="020B0604020202020204" pitchFamily="34" typeface="Arial"/>
              </a:rPr>
              <a:t>PLAY VIDEOS ABOVE</a:t>
            </a:r>
          </a:p>
        </p:txBody>
      </p:sp>
      <p:pic>
        <p:nvPicPr>
          <p:cNvPr descr="Play with solid fill" id="3" name="Graphic 2">
            <a:extLst>
              <a:ext uri="{FF2B5EF4-FFF2-40B4-BE49-F238E27FC236}">
                <a16:creationId xmlns:a16="http://schemas.microsoft.com/office/drawing/2014/main" id="{30E9D8AF-B90A-BB4E-28C0-ADE998656A29}"/>
              </a:ext>
            </a:extLst>
          </p:cNvPr>
          <p:cNvPicPr>
            <a:picLocks noChangeAspect="1"/>
          </p:cNvPicPr>
          <p:nvPr/>
        </p:nvPicPr>
        <p:blipFill>
          <a:blip cstate="screen"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3260" y="6399074"/>
            <a:ext cx="276999" cy="276999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93CF6F-CA15-CBF2-2FBB-BC7639E651DA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2865356" cy="376456"/>
          </a:xfrm>
          <a:prstGeom prst="rect">
            <a:avLst/>
          </a:prstGeom>
        </p:spPr>
        <p:txBody>
          <a:bodyPr/>
          <a:lstStyle>
            <a:lvl1pPr algn="l" defTabSz="1023967" eaLnBrk="1" hangingPunct="1" indent="-199105" latinLnBrk="0" marL="199105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023967" eaLnBrk="1" hangingPunct="1" indent="-199105" latinLnBrk="0" marL="398209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023967" eaLnBrk="1" hangingPunct="1" indent="-199105" latinLnBrk="0" marL="597314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023967" eaLnBrk="1" hangingPunct="1" indent="-213327" latinLnBrk="0" marL="810641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023967" eaLnBrk="1" hangingPunct="1" indent="-199105" latinLnBrk="0" marL="1009745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1023967" eaLnBrk="1" hangingPunct="1" indent="-255992" latinLnBrk="0" marL="281591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1023967" eaLnBrk="1" hangingPunct="1" indent="-255992" latinLnBrk="0" marL="3327892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1023967" eaLnBrk="1" hangingPunct="1" indent="-255992" latinLnBrk="0" marL="3839876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1023967" eaLnBrk="1" hangingPunct="1" indent="-255992" latinLnBrk="0" marL="4351859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23967" eaLnBrk="1" fontAlgn="auto" hangingPunct="1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charset="0" panose="020B0604020202020204" pitchFamily="34" typeface="Arial"/>
              <a:buNone/>
              <a:tabLst/>
              <a:defRPr/>
            </a:pPr>
            <a:r>
              <a:rPr b="0" baseline="0" cap="none" i="0" kern="1200" kumimoji="0" lang="en-US" noProof="0" normalizeH="0" spc="0" strike="noStrike" sz="18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Final Design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973F4C1-BF07-AA23-35B0-C3B265C6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Front light feature - Advanced</a:t>
            </a: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CB171FB8-C044-B944-2505-5884A351481D}"/>
              </a:ext>
            </a:extLst>
          </p:cNvPr>
          <p:cNvSpPr txBox="1">
            <a:spLocks/>
          </p:cNvSpPr>
          <p:nvPr/>
        </p:nvSpPr>
        <p:spPr>
          <a:xfrm>
            <a:off x="464677" y="6492198"/>
            <a:ext cx="383355" cy="1470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3967">
              <a:defRPr/>
            </a:pPr>
            <a:fld id="{6C385236-B7BA-4938-9EA6-6DEC8CA653D7}" type="slidenum">
              <a:rPr lang="en-US" smtClean="0" sz="1000">
                <a:solidFill>
                  <a:srgbClr val="B3BBC5"/>
                </a:solidFill>
                <a:latin typeface="Roboto Light"/>
              </a:rPr>
              <a:pPr defTabSz="1023967">
                <a:defRPr/>
              </a:pPr>
              <a:t>21</a:t>
            </a:fld>
            <a:endParaRPr lang="en-US" sz="1000">
              <a:solidFill>
                <a:srgbClr val="B3BBC5"/>
              </a:solidFill>
              <a:latin typeface="Roboto Light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B2EF31-02FE-FEE9-E647-7FA3A28816D6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en-US"/>
              <a:t>THE MACHINE IS NOT IN ITS FINAL CONFIGURATION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3289" p14:dur="0"/>
    </mc:Choice>
    <mc:Fallback xmlns="">
      <p:transition advTm="23289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9786" fill="hold" id="6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9786"/>
                            </p:stCondLst>
                            <p:childTnLst>
                              <p:par>
                                <p:cTn fill="hold" id="8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4192" fill="hold" id="9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0" nodeType="interactiveSeq" restart="whenNotActive">
                <p:stCondLst>
                  <p:cond delay="0" evt="onClick">
                    <p:tgtEl>
                      <p:spTgt spid="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">
                      <p:stCondLst>
                        <p:cond delay="0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14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"/>
                  </p:tgtEl>
                </p:cond>
              </p:nextCondLst>
            </p:seq>
            <p:seq concurrent="1" nextAc="seek">
              <p:cTn evtFilter="cancelBubble" fill="hold" id="15" nodeType="interactiveSeq" restart="whenNotActive">
                <p:stCondLst>
                  <p:cond delay="0" evt="onClick">
                    <p:tgtEl>
                      <p:spTgt spid="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6">
                      <p:stCondLst>
                        <p:cond delay="0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19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"/>
                  </p:tgtEl>
                </p:cond>
              </p:nextCondLst>
            </p:seq>
            <p:video>
              <p:cMediaNode mute="1" vol="80000">
                <p:cTn display="0" fill="hold" id="20" repeatCount="indefinite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mute="1" vol="20000">
                <p:cTn display="0" fill="hold" id="21" repeatCount="indefinite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7E0C75-6F46-7ACC-9D44-617DBF96EBCF}"/>
              </a:ext>
            </a:extLst>
          </p:cNvPr>
          <p:cNvSpPr/>
          <p:nvPr/>
        </p:nvSpPr>
        <p:spPr>
          <a:xfrm>
            <a:off x="0" y="1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C1EEB1E4-5AA1-70D1-D992-5CD49B24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1"/>
            <a:ext cx="5974080" cy="6283326"/>
          </a:xfrm>
          <a:prstGeom prst="rect">
            <a:avLst/>
          </a:prstGeom>
        </p:spPr>
      </p:pic>
      <p:sp>
        <p:nvSpPr>
          <p:cNvPr id="5" name="文本框 9">
            <a:extLst>
              <a:ext uri="{FF2B5EF4-FFF2-40B4-BE49-F238E27FC236}">
                <a16:creationId xmlns:a16="http://schemas.microsoft.com/office/drawing/2014/main" id="{1512A410-C6F7-DB7A-28E1-F542A6CBE7F4}"/>
              </a:ext>
            </a:extLst>
          </p:cNvPr>
          <p:cNvSpPr txBox="1"/>
          <p:nvPr/>
        </p:nvSpPr>
        <p:spPr>
          <a:xfrm>
            <a:off x="377048" y="2714801"/>
            <a:ext cx="37008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Quick keyless access</a:t>
            </a:r>
            <a:endParaRPr lang="en-US" altLang="zh-CN" sz="1200" dirty="0">
              <a:solidFill>
                <a:srgbClr val="28313F"/>
              </a:solidFill>
              <a:latin typeface="Roboto Light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No need to keep key on machine. Compact comfortable form to be kept in pocket.</a:t>
            </a: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0" indent="-2857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B4B96F-3DFA-06C2-E8BB-11E64BD08280}"/>
              </a:ext>
            </a:extLst>
          </p:cNvPr>
          <p:cNvGrpSpPr/>
          <p:nvPr/>
        </p:nvGrpSpPr>
        <p:grpSpPr>
          <a:xfrm>
            <a:off x="300777" y="3862865"/>
            <a:ext cx="7695296" cy="2409532"/>
            <a:chOff x="873166" y="4223384"/>
            <a:chExt cx="6899234" cy="2160271"/>
          </a:xfrm>
        </p:grpSpPr>
        <p:pic>
          <p:nvPicPr>
            <p:cNvPr id="7" name="Picture 6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3F565E0B-67B5-FD0C-5130-69BB8A55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166" y="4458789"/>
              <a:ext cx="3614058" cy="1663337"/>
            </a:xfrm>
            <a:prstGeom prst="rect">
              <a:avLst/>
            </a:prstGeom>
          </p:spPr>
        </p:pic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9DF90A4-6DC5-B5DE-5E92-8BEAC0AA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371" y="4776781"/>
              <a:ext cx="797318" cy="766352"/>
            </a:xfrm>
            <a:prstGeom prst="rect">
              <a:avLst/>
            </a:prstGeom>
          </p:spPr>
        </p:pic>
        <p:pic>
          <p:nvPicPr>
            <p:cNvPr id="9" name="Picture 8" descr="A picture containing projector&#10;&#10;Description automatically generated">
              <a:extLst>
                <a:ext uri="{FF2B5EF4-FFF2-40B4-BE49-F238E27FC236}">
                  <a16:creationId xmlns:a16="http://schemas.microsoft.com/office/drawing/2014/main" id="{872FB382-36CB-C013-CFA7-B2F709FEE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0390" y="4223384"/>
              <a:ext cx="2412010" cy="2160271"/>
            </a:xfrm>
            <a:prstGeom prst="rect">
              <a:avLst/>
            </a:prstGeom>
          </p:spPr>
        </p:pic>
      </p:grpSp>
      <p:sp>
        <p:nvSpPr>
          <p:cNvPr id="10" name="Title 7">
            <a:extLst>
              <a:ext uri="{FF2B5EF4-FFF2-40B4-BE49-F238E27FC236}">
                <a16:creationId xmlns:a16="http://schemas.microsoft.com/office/drawing/2014/main" id="{116802E6-4D3A-960A-1256-A389F6C9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Access control – NFC key entry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747DA21-B2E1-4F97-40E1-6A42CAA030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Optional extra</a:t>
            </a: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057F0157-5EFE-71C0-CC40-182FC90134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840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3B592-DDBA-4E54-B79B-0BEAFE605D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831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E7803AC-B422-41AD-90F6-63F8F138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0AE61FF-0F07-7D1A-2DCB-7B0BC94A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MACHINE IS NOT IN ITS FINAL CONFIGURATION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AFD9A73-1BA2-C440-9746-EA7291A257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11231198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  <p:txBody>
          <a:bodyPr/>
          <a:lstStyle/>
          <a:p>
            <a:r>
              <a:rPr lang="en-GB"/>
              <a:t>Removable front lower panel supports service and configuration </a:t>
            </a:r>
          </a:p>
        </p:txBody>
      </p:sp>
      <p:sp>
        <p:nvSpPr>
          <p:cNvPr id="25" name="文本框 9">
            <a:extLst>
              <a:ext uri="{FF2B5EF4-FFF2-40B4-BE49-F238E27FC236}">
                <a16:creationId xmlns:a16="http://schemas.microsoft.com/office/drawing/2014/main" id="{225DCDD6-4F57-934E-A22C-4292D5289C47}"/>
              </a:ext>
            </a:extLst>
          </p:cNvPr>
          <p:cNvSpPr txBox="1"/>
          <p:nvPr/>
        </p:nvSpPr>
        <p:spPr>
          <a:xfrm>
            <a:off x="1492137" y="5046571"/>
            <a:ext cx="10680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Deck 1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Single Disc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641D2354-FD74-364D-AD73-FC7B1B40F44E}"/>
              </a:ext>
            </a:extLst>
          </p:cNvPr>
          <p:cNvSpPr txBox="1"/>
          <p:nvPr/>
        </p:nvSpPr>
        <p:spPr>
          <a:xfrm>
            <a:off x="7179596" y="5046571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Deck 3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Cylindrical</a:t>
            </a:r>
          </a:p>
        </p:txBody>
      </p:sp>
      <p:sp>
        <p:nvSpPr>
          <p:cNvPr id="27" name="文本框 9">
            <a:extLst>
              <a:ext uri="{FF2B5EF4-FFF2-40B4-BE49-F238E27FC236}">
                <a16:creationId xmlns:a16="http://schemas.microsoft.com/office/drawing/2014/main" id="{E9216CDE-8176-7640-9A89-50F5C35430E7}"/>
              </a:ext>
            </a:extLst>
          </p:cNvPr>
          <p:cNvSpPr txBox="1"/>
          <p:nvPr/>
        </p:nvSpPr>
        <p:spPr>
          <a:xfrm>
            <a:off x="4327307" y="5046571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Deck 2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Dual Disc</a:t>
            </a:r>
          </a:p>
        </p:txBody>
      </p:sp>
      <p:sp>
        <p:nvSpPr>
          <p:cNvPr id="28" name="文本框 9">
            <a:extLst>
              <a:ext uri="{FF2B5EF4-FFF2-40B4-BE49-F238E27FC236}">
                <a16:creationId xmlns:a16="http://schemas.microsoft.com/office/drawing/2014/main" id="{B82FC0B1-C1DD-5D48-9B7F-E2F24E5F2390}"/>
              </a:ext>
            </a:extLst>
          </p:cNvPr>
          <p:cNvSpPr txBox="1"/>
          <p:nvPr/>
        </p:nvSpPr>
        <p:spPr>
          <a:xfrm>
            <a:off x="9799836" y="5046571"/>
            <a:ext cx="16466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Deck 4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Rev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 dirty="0"/>
              <a:t>Four deck configurations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49EA9-3094-D1D4-0D15-C1D65A824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510" y="1984817"/>
            <a:ext cx="2943609" cy="318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D3009-E5E1-DDBA-A6F6-14DDDABE3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11" y="1987827"/>
            <a:ext cx="3082690" cy="3247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74893-DAA3-ADAF-D64F-EAC74D85CC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216" y="1972825"/>
            <a:ext cx="3254819" cy="3061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A8C67D-D54E-C54D-9B5C-0E853C1A0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045" y="1960832"/>
            <a:ext cx="3358455" cy="315924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063FB6B-CD88-6FE6-AE8E-7F5E8C026EE0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C76F30B-F8BC-8669-B56F-492332BEE11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0205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75B5636F-D486-0CBC-6C05-E1058B7659C0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325" y="3100117"/>
            <a:ext cx="2586038" cy="1454690"/>
          </a:xfrm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EF7143-5DC4-2041-E35A-B955015ACDBC}"/>
              </a:ext>
            </a:extLst>
          </p:cNvPr>
          <p:cNvSpPr/>
          <p:nvPr/>
        </p:nvSpPr>
        <p:spPr>
          <a:xfrm>
            <a:off x="3363069" y="2309199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1" name="Content Placeholder 20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070CA7CB-80CD-BD62-848C-7937ED5DDF8B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538" y="3099493"/>
            <a:ext cx="2586037" cy="1455938"/>
          </a:xfrm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D6698DA-9343-BBB6-DD62-622EDA9698BD}"/>
              </a:ext>
            </a:extLst>
          </p:cNvPr>
          <p:cNvSpPr>
            <a:spLocks/>
          </p:cNvSpPr>
          <p:nvPr/>
        </p:nvSpPr>
        <p:spPr>
          <a:xfrm>
            <a:off x="9122859" y="2304927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082E24-16A6-8C4B-9BE1-934ADE568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586" y="2315338"/>
            <a:ext cx="2594894" cy="3829841"/>
          </a:xfrm>
          <a:prstGeom prst="rect">
            <a:avLst/>
          </a:prstGeom>
        </p:spPr>
      </p:pic>
      <p:pic>
        <p:nvPicPr>
          <p:cNvPr id="11" name="Content Placeholder 10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9AE8B798-AD8A-A6A6-78C6-13EE18553C5B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3100117"/>
            <a:ext cx="2586038" cy="1454690"/>
          </a:xfrm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24917C-AD4D-F855-F95D-7DD896FDD4B8}"/>
              </a:ext>
            </a:extLst>
          </p:cNvPr>
          <p:cNvSpPr/>
          <p:nvPr/>
        </p:nvSpPr>
        <p:spPr>
          <a:xfrm>
            <a:off x="480698" y="2304511"/>
            <a:ext cx="2594894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39AD-BB94-4D4A-9759-0D6C8A7B64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Coloured, informative, antimicrobial touch points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EB874-3315-824E-8BF0-A9AAE50059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Improved ergonomics for optimum comfort &amp; fit</a:t>
            </a:r>
          </a:p>
        </p:txBody>
      </p:sp>
      <p:pic>
        <p:nvPicPr>
          <p:cNvPr id="16" name="Content Placeholder 15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13965C83-8485-2F92-2812-F84AD9943ABA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638" y="3099493"/>
            <a:ext cx="2586037" cy="1455938"/>
          </a:xfrm>
          <a:effectLst>
            <a:outerShdw blurRad="139700" sx="102000" sy="102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18FA6-769F-6F4C-990A-8CD2CD65F0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Optimised user interface for different skill levels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3C1265-6CD5-9845-97FB-3EBC044B75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User-centred features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7CB9BC-A11A-2642-8797-9AF4BA325B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500" y="2370748"/>
            <a:ext cx="2590988" cy="37683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56D3F9-04CF-22B2-9AB9-3170ABD50FA5}"/>
              </a:ext>
            </a:extLst>
          </p:cNvPr>
          <p:cNvSpPr/>
          <p:nvPr/>
        </p:nvSpPr>
        <p:spPr>
          <a:xfrm>
            <a:off x="6234037" y="2315338"/>
            <a:ext cx="2611476" cy="382984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6486B799-BC0E-A1B7-3CDE-AB6CEDFA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Translating insights into great experience outcomes 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9DBBF55-1697-1B42-D2D4-FA946A648456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ED18B9BB-8728-67E5-D8D1-9776989AE7C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28" name="Picture 27" descr="A machine with wheels and a screen&#10;&#10;Description automatically generated">
            <a:extLst>
              <a:ext uri="{FF2B5EF4-FFF2-40B4-BE49-F238E27FC236}">
                <a16:creationId xmlns:a16="http://schemas.microsoft.com/office/drawing/2014/main" id="{E578B02F-9FBC-FF6F-8D37-BCB3AD23F0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4" y="2331141"/>
            <a:ext cx="2583000" cy="3803212"/>
          </a:xfrm>
          <a:prstGeom prst="rect">
            <a:avLst/>
          </a:prstGeom>
        </p:spPr>
      </p:pic>
      <p:pic>
        <p:nvPicPr>
          <p:cNvPr id="30" name="Picture 29" descr="A close up of a device&#10;&#10;Description automatically generated">
            <a:extLst>
              <a:ext uri="{FF2B5EF4-FFF2-40B4-BE49-F238E27FC236}">
                <a16:creationId xmlns:a16="http://schemas.microsoft.com/office/drawing/2014/main" id="{8A17386D-F7B4-FEDE-0885-461D46BD26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435" y="2888269"/>
            <a:ext cx="2614841" cy="32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 dirty="0"/>
              <a:t>Different user access levels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A6D610BE-D376-41FE-D714-BB1AD5C20CDE}"/>
              </a:ext>
            </a:extLst>
          </p:cNvPr>
          <p:cNvSpPr txBox="1"/>
          <p:nvPr/>
        </p:nvSpPr>
        <p:spPr>
          <a:xfrm>
            <a:off x="8582235" y="3075163"/>
            <a:ext cx="268827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Pin login to adapt UI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28313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Language</a:t>
            </a: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28313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Relevant presets</a:t>
            </a: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28313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Relevant settings</a:t>
            </a:r>
          </a:p>
          <a:p>
            <a:pPr marL="171450" marR="0" lvl="0" indent="-17145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28313F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Skill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B9D32C-1AD2-F791-D2A0-7343A599ED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BFE3A085-86EC-017C-8D71-447C73C835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105"/>
            <a:ext cx="9295998" cy="52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320C77F3-6298-6D68-DA2E-62910EAF3267}"/>
              </a:ext>
            </a:extLst>
          </p:cNvPr>
          <p:cNvSpPr txBox="1">
            <a:spLocks/>
          </p:cNvSpPr>
          <p:nvPr/>
        </p:nvSpPr>
        <p:spPr>
          <a:xfrm>
            <a:off x="605017" y="1357996"/>
            <a:ext cx="2738600" cy="2575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400" dirty="0"/>
              <a:t>TRAINEE OPERATOR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58A5FD0-5C67-B32A-CC4B-C4EB624BC8F8}"/>
              </a:ext>
            </a:extLst>
          </p:cNvPr>
          <p:cNvSpPr txBox="1">
            <a:spLocks/>
          </p:cNvSpPr>
          <p:nvPr/>
        </p:nvSpPr>
        <p:spPr>
          <a:xfrm>
            <a:off x="600882" y="1538006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Guidance through machine usage.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431864-EC0F-8A37-D31E-6973664A62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882" y="1819818"/>
            <a:ext cx="3334654" cy="1953899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F1605C37-9661-9788-2CD3-A972E7B3D8BF}"/>
              </a:ext>
            </a:extLst>
          </p:cNvPr>
          <p:cNvSpPr txBox="1">
            <a:spLocks/>
          </p:cNvSpPr>
          <p:nvPr/>
        </p:nvSpPr>
        <p:spPr>
          <a:xfrm>
            <a:off x="4392696" y="1538006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Access to Basic presets.</a:t>
            </a:r>
          </a:p>
        </p:txBody>
      </p:sp>
      <p:pic>
        <p:nvPicPr>
          <p:cNvPr id="4" name="Picture 3" descr="A screen shot of a device&#10;&#10;Description automatically generated">
            <a:extLst>
              <a:ext uri="{FF2B5EF4-FFF2-40B4-BE49-F238E27FC236}">
                <a16:creationId xmlns:a16="http://schemas.microsoft.com/office/drawing/2014/main" id="{FAA7ED7A-C3EE-CC35-AF19-3A60EEE6EE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696" y="1819818"/>
            <a:ext cx="3334655" cy="1953899"/>
          </a:xfrm>
          <a:prstGeom prst="rect">
            <a:avLst/>
          </a:prstGeom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AD923EAC-A9BC-B246-EB85-D3816DC13E58}"/>
              </a:ext>
            </a:extLst>
          </p:cNvPr>
          <p:cNvSpPr txBox="1">
            <a:spLocks/>
          </p:cNvSpPr>
          <p:nvPr/>
        </p:nvSpPr>
        <p:spPr>
          <a:xfrm>
            <a:off x="4392696" y="1357996"/>
            <a:ext cx="2738600" cy="2305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400" dirty="0"/>
              <a:t>BASIC OPERATOR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97B4F62-F002-83B0-13FA-A2689801CFB8}"/>
              </a:ext>
            </a:extLst>
          </p:cNvPr>
          <p:cNvSpPr txBox="1">
            <a:spLocks/>
          </p:cNvSpPr>
          <p:nvPr/>
        </p:nvSpPr>
        <p:spPr>
          <a:xfrm>
            <a:off x="8188647" y="1538006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Access to Advanced presets.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9E6910-1AD3-527F-13B4-E2FD2DE098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647" y="1819818"/>
            <a:ext cx="3334653" cy="1953899"/>
          </a:xfrm>
          <a:prstGeom prst="rect">
            <a:avLst/>
          </a:prstGeom>
        </p:spPr>
      </p:pic>
      <p:sp>
        <p:nvSpPr>
          <p:cNvPr id="20" name="Title 7">
            <a:extLst>
              <a:ext uri="{FF2B5EF4-FFF2-40B4-BE49-F238E27FC236}">
                <a16:creationId xmlns:a16="http://schemas.microsoft.com/office/drawing/2014/main" id="{2B94153F-4779-E805-224A-1673E824C649}"/>
              </a:ext>
            </a:extLst>
          </p:cNvPr>
          <p:cNvSpPr txBox="1">
            <a:spLocks/>
          </p:cNvSpPr>
          <p:nvPr/>
        </p:nvSpPr>
        <p:spPr>
          <a:xfrm>
            <a:off x="8184510" y="1357996"/>
            <a:ext cx="2738600" cy="250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400" dirty="0"/>
              <a:t>ADVANCED OPERATOR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 dirty="0"/>
              <a:t>Different user access levels</a:t>
            </a:r>
            <a:endParaRPr lang="en-US" dirty="0">
              <a:solidFill>
                <a:srgbClr val="10111C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931F3A-6B24-F009-1D6C-10AE155B54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696" y="4329421"/>
            <a:ext cx="3334654" cy="19538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D29BF2-C8A6-5EF6-B71A-D06F9B38C4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647" y="4329421"/>
            <a:ext cx="3334653" cy="1953898"/>
          </a:xfrm>
          <a:prstGeom prst="rect">
            <a:avLst/>
          </a:prstGeom>
        </p:spPr>
      </p:pic>
      <p:sp>
        <p:nvSpPr>
          <p:cNvPr id="37" name="Title 7">
            <a:extLst>
              <a:ext uri="{FF2B5EF4-FFF2-40B4-BE49-F238E27FC236}">
                <a16:creationId xmlns:a16="http://schemas.microsoft.com/office/drawing/2014/main" id="{021FCC34-D141-F96F-78FB-C08D0E365226}"/>
              </a:ext>
            </a:extLst>
          </p:cNvPr>
          <p:cNvSpPr txBox="1">
            <a:spLocks/>
          </p:cNvSpPr>
          <p:nvPr/>
        </p:nvSpPr>
        <p:spPr>
          <a:xfrm>
            <a:off x="10923110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00" b="0" dirty="0">
                <a:latin typeface="+mn-lt"/>
              </a:rPr>
              <a:t>Pin entry 3</a:t>
            </a:r>
          </a:p>
        </p:txBody>
      </p:sp>
      <p:sp>
        <p:nvSpPr>
          <p:cNvPr id="38" name="Title 7">
            <a:extLst>
              <a:ext uri="{FF2B5EF4-FFF2-40B4-BE49-F238E27FC236}">
                <a16:creationId xmlns:a16="http://schemas.microsoft.com/office/drawing/2014/main" id="{C7AC1757-15C0-503C-403F-AC57F6FA6250}"/>
              </a:ext>
            </a:extLst>
          </p:cNvPr>
          <p:cNvSpPr txBox="1">
            <a:spLocks/>
          </p:cNvSpPr>
          <p:nvPr/>
        </p:nvSpPr>
        <p:spPr>
          <a:xfrm>
            <a:off x="7188157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00" b="0" dirty="0">
                <a:latin typeface="+mn-lt"/>
              </a:rPr>
              <a:t>Pin entry 2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1E581891-D62C-798A-A643-5C07F92DC03E}"/>
              </a:ext>
            </a:extLst>
          </p:cNvPr>
          <p:cNvSpPr txBox="1">
            <a:spLocks/>
          </p:cNvSpPr>
          <p:nvPr/>
        </p:nvSpPr>
        <p:spPr>
          <a:xfrm>
            <a:off x="3380780" y="1351691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00" b="0" dirty="0">
                <a:latin typeface="+mn-lt"/>
              </a:rPr>
              <a:t>Pin entry 1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1AC91A61-D44B-22EA-5792-75BB60E8AD20}"/>
              </a:ext>
            </a:extLst>
          </p:cNvPr>
          <p:cNvSpPr txBox="1">
            <a:spLocks/>
          </p:cNvSpPr>
          <p:nvPr/>
        </p:nvSpPr>
        <p:spPr>
          <a:xfrm>
            <a:off x="4392696" y="4117475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Access to user setup, all machine settings.</a:t>
            </a: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AA57E62A-8F5E-8716-6145-10C728F84A34}"/>
              </a:ext>
            </a:extLst>
          </p:cNvPr>
          <p:cNvSpPr txBox="1">
            <a:spLocks/>
          </p:cNvSpPr>
          <p:nvPr/>
        </p:nvSpPr>
        <p:spPr>
          <a:xfrm>
            <a:off x="4392696" y="3937465"/>
            <a:ext cx="2738600" cy="2305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10111C"/>
                </a:solidFill>
              </a:rPr>
              <a:t>SUPERVISOR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89106596-76A2-4833-4E32-DE6C4D9876DD}"/>
              </a:ext>
            </a:extLst>
          </p:cNvPr>
          <p:cNvSpPr txBox="1">
            <a:spLocks/>
          </p:cNvSpPr>
          <p:nvPr/>
        </p:nvSpPr>
        <p:spPr>
          <a:xfrm>
            <a:off x="8188647" y="4117475"/>
            <a:ext cx="2949106" cy="39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/>
              <a:t>Access to service menu, configuration, tests etc.</a:t>
            </a:r>
          </a:p>
        </p:txBody>
      </p:sp>
      <p:sp>
        <p:nvSpPr>
          <p:cNvPr id="43" name="Title 7">
            <a:extLst>
              <a:ext uri="{FF2B5EF4-FFF2-40B4-BE49-F238E27FC236}">
                <a16:creationId xmlns:a16="http://schemas.microsoft.com/office/drawing/2014/main" id="{B267A1C0-50CB-2EDC-2955-477B02E7326A}"/>
              </a:ext>
            </a:extLst>
          </p:cNvPr>
          <p:cNvSpPr txBox="1">
            <a:spLocks/>
          </p:cNvSpPr>
          <p:nvPr/>
        </p:nvSpPr>
        <p:spPr>
          <a:xfrm>
            <a:off x="8184510" y="3937465"/>
            <a:ext cx="2738600" cy="250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400" dirty="0"/>
              <a:t>SERVICE</a:t>
            </a:r>
            <a:endParaRPr lang="en-US" sz="1400" dirty="0">
              <a:solidFill>
                <a:srgbClr val="10111C"/>
              </a:solidFill>
            </a:endParaRPr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90994752-0FE3-BCE7-D829-F713453FC34F}"/>
              </a:ext>
            </a:extLst>
          </p:cNvPr>
          <p:cNvSpPr txBox="1">
            <a:spLocks/>
          </p:cNvSpPr>
          <p:nvPr/>
        </p:nvSpPr>
        <p:spPr>
          <a:xfrm>
            <a:off x="10923110" y="3931160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00" b="0" dirty="0">
                <a:latin typeface="+mn-lt"/>
              </a:rPr>
              <a:t>Pin entry 5</a:t>
            </a:r>
          </a:p>
        </p:txBody>
      </p:sp>
      <p:sp>
        <p:nvSpPr>
          <p:cNvPr id="45" name="Title 7">
            <a:extLst>
              <a:ext uri="{FF2B5EF4-FFF2-40B4-BE49-F238E27FC236}">
                <a16:creationId xmlns:a16="http://schemas.microsoft.com/office/drawing/2014/main" id="{9C8EFC4E-A4D7-226F-1041-9F5FB267408B}"/>
              </a:ext>
            </a:extLst>
          </p:cNvPr>
          <p:cNvSpPr txBox="1">
            <a:spLocks/>
          </p:cNvSpPr>
          <p:nvPr/>
        </p:nvSpPr>
        <p:spPr>
          <a:xfrm>
            <a:off x="7188157" y="3931160"/>
            <a:ext cx="664235" cy="1793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00" b="0" dirty="0">
                <a:latin typeface="+mn-lt"/>
              </a:rPr>
              <a:t>Pin entry 4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F5389A5F-8DF3-A4E7-B0F7-400E9E2F3627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956F2-67EE-ADF2-910F-C9C5B897F9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2A5F346E-5975-70FE-4E83-4E86FAFCBF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" y="3672454"/>
            <a:ext cx="4641538" cy="26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43DCDA7A-266B-CF1D-CEB8-7A95CE7D19EE}"/>
              </a:ext>
            </a:extLst>
          </p:cNvPr>
          <p:cNvSpPr txBox="1"/>
          <p:nvPr/>
        </p:nvSpPr>
        <p:spPr>
          <a:xfrm>
            <a:off x="500118" y="1866992"/>
            <a:ext cx="26882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Designed to accommodate recycled materials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Up to 30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% recycled plastic content in 2025.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 dirty="0"/>
              <a:t>Sustainability</a:t>
            </a:r>
          </a:p>
        </p:txBody>
      </p:sp>
      <p:pic>
        <p:nvPicPr>
          <p:cNvPr id="10" name="Picture 9" descr="A blue circle with a blue border with a planet earth and white symbols&#10;&#10;Description automatically generated">
            <a:extLst>
              <a:ext uri="{FF2B5EF4-FFF2-40B4-BE49-F238E27FC236}">
                <a16:creationId xmlns:a16="http://schemas.microsoft.com/office/drawing/2014/main" id="{AE081771-577A-24A6-0992-EEE90CC32B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13" y="574675"/>
            <a:ext cx="5437643" cy="526695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753664A5-6396-249D-2DB6-E0C3ECFF4F24}"/>
              </a:ext>
            </a:extLst>
          </p:cNvPr>
          <p:cNvSpPr txBox="1"/>
          <p:nvPr/>
        </p:nvSpPr>
        <p:spPr>
          <a:xfrm>
            <a:off x="9098428" y="1974713"/>
            <a:ext cx="26882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Energy efficient motor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.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1834DA08-97F7-1E5C-4098-0D57FE2382B1}"/>
              </a:ext>
            </a:extLst>
          </p:cNvPr>
          <p:cNvSpPr txBox="1"/>
          <p:nvPr/>
        </p:nvSpPr>
        <p:spPr>
          <a:xfrm>
            <a:off x="500119" y="3721215"/>
            <a:ext cx="24053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Smart presets reduce operator error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Ensuring simplicity for basic operators and empowering them with the right settings for the job.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B402AF16-4A68-82B8-28BB-CF28463B1DC1}"/>
              </a:ext>
            </a:extLst>
          </p:cNvPr>
          <p:cNvSpPr txBox="1"/>
          <p:nvPr/>
        </p:nvSpPr>
        <p:spPr>
          <a:xfrm>
            <a:off x="9098429" y="3721215"/>
            <a:ext cx="2331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Water efficient pump system and presets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F7932BC-3DA9-EF17-6EE7-96E5B1F8BE73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523F11-C7B2-D2AD-584A-1B8CCA35100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002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6F52AE-C5CF-9667-5190-EE52EB7FF105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4A2D7-0190-BF45-C762-C3BF94C6A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38160" cy="628332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6A6941-BAAA-2A4F-875E-20C5BBF663E2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592610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D5259A1-5B96-666D-3EB0-6651B05F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/>
              <a:t>Steering adjustment feature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FCE300-71B6-C899-655B-CF858D43933E}"/>
              </a:ext>
            </a:extLst>
          </p:cNvPr>
          <p:cNvSpPr txBox="1"/>
          <p:nvPr/>
        </p:nvSpPr>
        <p:spPr>
          <a:xfrm>
            <a:off x="8582235" y="3075163"/>
            <a:ext cx="268827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Improved ergonomics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Adjustable steering to angle screen and handle to correct height for a wide range of users.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E4AF31-4642-AA92-28A0-AB95EE97CA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439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9A6C69-4738-F31A-367C-93CC8395D509}"/>
              </a:ext>
            </a:extLst>
          </p:cNvPr>
          <p:cNvSpPr/>
          <p:nvPr/>
        </p:nvSpPr>
        <p:spPr>
          <a:xfrm>
            <a:off x="0" y="1"/>
            <a:ext cx="12192000" cy="6283320"/>
          </a:xfrm>
          <a:prstGeom prst="rect">
            <a:avLst/>
          </a:prstGeom>
          <a:solidFill>
            <a:srgbClr val="D6D7D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9BD5C3-60B4-C266-FF38-34F47730852B}"/>
              </a:ext>
            </a:extLst>
          </p:cNvPr>
          <p:cNvSpPr txBox="1">
            <a:spLocks/>
          </p:cNvSpPr>
          <p:nvPr/>
        </p:nvSpPr>
        <p:spPr>
          <a:xfrm>
            <a:off x="411577" y="873877"/>
            <a:ext cx="3661144" cy="376456"/>
          </a:xfrm>
          <a:prstGeom prst="rect">
            <a:avLst/>
          </a:prstGeom>
        </p:spPr>
        <p:txBody>
          <a:bodyPr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SC550 customer introduction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36646C2E-5DCF-8B00-FFE6-862DF4E8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User centered features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BDEF65BD-9DB4-BA6B-C240-39D37ED3A340}"/>
              </a:ext>
            </a:extLst>
          </p:cNvPr>
          <p:cNvSpPr txBox="1"/>
          <p:nvPr/>
        </p:nvSpPr>
        <p:spPr>
          <a:xfrm>
            <a:off x="7756096" y="2312313"/>
            <a:ext cx="268827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srgbClr val="28313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Optimised e-stop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Positioned so it is easy to access but avoids accidental pressing.</a:t>
            </a:r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BB2D73F1-B544-252B-7F9C-5B0FD02F9AE0}"/>
              </a:ext>
            </a:extLst>
          </p:cNvPr>
          <p:cNvSpPr txBox="1"/>
          <p:nvPr/>
        </p:nvSpPr>
        <p:spPr>
          <a:xfrm>
            <a:off x="7756095" y="4080677"/>
            <a:ext cx="33420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Personal device charging and storage</a:t>
            </a:r>
          </a:p>
          <a:p>
            <a:pPr marR="0" lvl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USB and USB-C charging with convenient storage area.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28FC33-6650-AB31-369A-2C574904155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THE MACHINE IS NOT IN ITS FINAL CONFIGURATION</a:t>
            </a:r>
          </a:p>
        </p:txBody>
      </p:sp>
      <p:pic>
        <p:nvPicPr>
          <p:cNvPr id="8" name="Picture 7" descr="A machine with a screen and buttons&#10;&#10;Description automatically generated">
            <a:extLst>
              <a:ext uri="{FF2B5EF4-FFF2-40B4-BE49-F238E27FC236}">
                <a16:creationId xmlns:a16="http://schemas.microsoft.com/office/drawing/2014/main" id="{5C967947-DCE0-71EB-97D8-C70C9A231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"/>
            <a:ext cx="10977374" cy="62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2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3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34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FA70480891C48935BB403F91A8985" ma:contentTypeVersion="12" ma:contentTypeDescription="Create a new document." ma:contentTypeScope="" ma:versionID="0a0684d8630c7d5fd989d2019b5d7468">
  <xsd:schema xmlns:xsd="http://www.w3.org/2001/XMLSchema" xmlns:xs="http://www.w3.org/2001/XMLSchema" xmlns:p="http://schemas.microsoft.com/office/2006/metadata/properties" xmlns:ns2="b7efd724-ec55-4578-ab7a-10f2c984af51" xmlns:ns3="43102120-262f-4f6d-be7c-40f99fe7fb1e" targetNamespace="http://schemas.microsoft.com/office/2006/metadata/properties" ma:root="true" ma:fieldsID="1a99608ffa549c3c0561a113f2bfefc2" ns2:_="" ns3:_="">
    <xsd:import namespace="b7efd724-ec55-4578-ab7a-10f2c984af51"/>
    <xsd:import namespace="43102120-262f-4f6d-be7c-40f99fe7f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724-ec55-4578-ab7a-10f2c984a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2120-262f-4f6d-be7c-40f99fe7fb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7ec5ed-f84e-4598-910f-e95687870f5f}" ma:internalName="TaxCatchAll" ma:showField="CatchAllData" ma:web="43102120-262f-4f6d-be7c-40f99fe7f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efd724-ec55-4578-ab7a-10f2c984af51">
      <Terms xmlns="http://schemas.microsoft.com/office/infopath/2007/PartnerControls"/>
    </lcf76f155ced4ddcb4097134ff3c332f>
    <TaxCatchAll xmlns="43102120-262f-4f6d-be7c-40f99fe7fb1e" xsi:nil="true"/>
  </documentManagement>
</p:properties>
</file>

<file path=customXml/itemProps1.xml><?xml version="1.0" encoding="utf-8"?>
<ds:datastoreItem xmlns:ds="http://schemas.openxmlformats.org/officeDocument/2006/customXml" ds:itemID="{99184CAC-F065-4044-9110-0829121A4C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72245-9368-4E59-B092-4571406FF500}"/>
</file>

<file path=customXml/itemProps3.xml><?xml version="1.0" encoding="utf-8"?>
<ds:datastoreItem xmlns:ds="http://schemas.openxmlformats.org/officeDocument/2006/customXml" ds:itemID="{ACB1EEB0-75BC-47C2-9F17-50813340DDD3}">
  <ds:schemaRefs>
    <ds:schemaRef ds:uri="9e0b59d0-0060-49a7-9536-1c55c7830b36"/>
    <ds:schemaRef ds:uri="http://purl.org/dc/dcmitype/"/>
    <ds:schemaRef ds:uri="http://www.w3.org/XML/1998/namespace"/>
    <ds:schemaRef ds:uri="69f30d7e-acd6-429a-9e35-12250f7a026a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87622b40-87dd-4be9-b0b8-55611de84772"/>
    <ds:schemaRef ds:uri="1c3c4a7a-1385-44ac-b4d6-d00d55da887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888</Words>
  <Application>Microsoft Office PowerPoint</Application>
  <PresentationFormat>Widescreen</PresentationFormat>
  <Paragraphs>173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Wingdings</vt:lpstr>
      <vt:lpstr>16_Nilfisk Toolbox_Standard_4-3</vt:lpstr>
      <vt:lpstr>22_Nilfisk Toolbox_Standard_4-3</vt:lpstr>
      <vt:lpstr>32_Nilfisk Toolbox_Standard_4-3</vt:lpstr>
      <vt:lpstr>34_Nilfisk Toolbox_Standard_4-3</vt:lpstr>
      <vt:lpstr>Diapositiva think-cell</vt:lpstr>
      <vt:lpstr>PowerPoint Presentation</vt:lpstr>
      <vt:lpstr>Translating insights into great experience outcomes</vt:lpstr>
      <vt:lpstr>Four deck configurations</vt:lpstr>
      <vt:lpstr>Translating insights into great experience outcomes </vt:lpstr>
      <vt:lpstr>Different user access levels</vt:lpstr>
      <vt:lpstr>Different user access levels</vt:lpstr>
      <vt:lpstr>Sustainability</vt:lpstr>
      <vt:lpstr>Steering adjustment feature</vt:lpstr>
      <vt:lpstr>User centered features</vt:lpstr>
      <vt:lpstr>User centred features</vt:lpstr>
      <vt:lpstr>User centered features</vt:lpstr>
      <vt:lpstr>User centred features</vt:lpstr>
      <vt:lpstr>Serviceability</vt:lpstr>
      <vt:lpstr>User centred features</vt:lpstr>
      <vt:lpstr>User centred features</vt:lpstr>
      <vt:lpstr>User centred features</vt:lpstr>
      <vt:lpstr>PowerPoint Presentation</vt:lpstr>
      <vt:lpstr>Optimised user interface</vt:lpstr>
      <vt:lpstr>On board help</vt:lpstr>
      <vt:lpstr>Front light feature</vt:lpstr>
      <vt:lpstr>Front light feature - Advanced</vt:lpstr>
      <vt:lpstr>Access control – NFC key entry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&amp; Design</dc:title>
  <dc:subject/>
  <dc:creator>Ian Buckle</dc:creator>
  <cp:keywords/>
  <dc:description/>
  <cp:lastModifiedBy>Audrey Ball</cp:lastModifiedBy>
  <cp:revision>12</cp:revision>
  <dcterms:created xsi:type="dcterms:W3CDTF">2023-02-08T22:45:22Z</dcterms:created>
  <dcterms:modified xsi:type="dcterms:W3CDTF">2024-10-06T13:25:57Z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lassificationContentMarkingFooterLocations" pid="2">
    <vt:lpwstr>Nilfisk Toolbox_Standard_4-3:10\3_Nilfisk Toolbox_Standard_4-3:10\1_Nilfisk Toolbox_Standard_4-3:10\2_Nilfisk Toolbox_Standard_4-3:10\4_Nilfisk Toolbox_Standard_4-3:10\5_Nilfisk Toolbox_Standard_4-3:10\6_Nilfisk Toolbox_Standard_4-3:10\10_Nilfisk Toolbox_Standard_4-3:10\7_Nilfisk Toolbox_Standard_4-3:10\8_Nilfisk Toolbox_Standard_4-3:10\9_Nilfisk Toolbox_Standard_4-3:13\11_Nilfisk Toolbox_Standard_4-3:13\12_Nilfisk Toolbox_Standard_4-3:10\13_Nilfisk Toolbox_Standard_4-3:13\14_Nilfisk Toolbox_Standard_4-3:10\15_Nilfisk Toolbox_Standard_4-3:10\16_Nilfisk Toolbox_Standard_4-3:10\17_Nilfisk Toolbox_Standard_4-3:10\18_Nilfisk Toolbox_Standard_4-3:10\19_Nilfisk Toolbox_Standard_4-3:10\20_Nilfisk Toolbox_Standard_4-3:10\21_Nilfisk Toolbox_Standard_4-3:13\22_Nilfisk Toolbox_Standard_4-3:10\23_Nilfisk Toolbox_Standard_4-3:10\24_Nilfisk Toolbox_Standard_4-3:10\25_Nilfisk Toolbox_Standard_4-3:10\26_Nilfisk Toolbox_Standard_4-3:10\27_Nilfisk Toolbox_Standard_4-3:10\28_Nilfisk Toolbox_Standard_4-3:10\29_Nilfisk Toolbox_Standard_4-3:10\30_Nilfisk Toolbox_Standard_4-3:10\31_Nilfisk Toolbox_Standard_4-3:13\32_Nilfisk Toolbox_Standard_4-3:10\33_Nilfisk Toolbox_Standard_4-3:11\34_Nilfisk Toolbox_Standard_4-3:10\37_Nilfisk Toolbox_Standard_4-3:10</vt:lpwstr>
  </property>
  <property fmtid="{D5CDD505-2E9C-101B-9397-08002B2CF9AE}" name="ClassificationContentMarkingFooterText" pid="3">
    <vt:lpwstr>CONFIDENTIAL AND PROPRIETARY</vt:lpwstr>
  </property>
  <property fmtid="{D5CDD505-2E9C-101B-9397-08002B2CF9AE}" name="ContentTypeId" pid="4">
    <vt:lpwstr>0x0101005178A3AB61227B43816C892086F09235</vt:lpwstr>
  </property>
  <property fmtid="{D5CDD505-2E9C-101B-9397-08002B2CF9AE}" name="MSIP_Label_c1c1fc1b-71f6-4e55-b88d-a4d9044b10bf_ActionId" pid="5">
    <vt:lpwstr>ff919f2e-97fe-4fe7-a73f-dc052910ba46</vt:lpwstr>
  </property>
  <property fmtid="{D5CDD505-2E9C-101B-9397-08002B2CF9AE}" name="MSIP_Label_c1c1fc1b-71f6-4e55-b88d-a4d9044b10bf_ContentBits" pid="6">
    <vt:lpwstr>2</vt:lpwstr>
  </property>
  <property fmtid="{D5CDD505-2E9C-101B-9397-08002B2CF9AE}" name="MSIP_Label_c1c1fc1b-71f6-4e55-b88d-a4d9044b10bf_Enabled" pid="7">
    <vt:lpwstr>true</vt:lpwstr>
  </property>
  <property fmtid="{D5CDD505-2E9C-101B-9397-08002B2CF9AE}" name="MSIP_Label_c1c1fc1b-71f6-4e55-b88d-a4d9044b10bf_Method" pid="8">
    <vt:lpwstr>Privileged</vt:lpwstr>
  </property>
  <property fmtid="{D5CDD505-2E9C-101B-9397-08002B2CF9AE}" name="MSIP_Label_c1c1fc1b-71f6-4e55-b88d-a4d9044b10bf_Name" pid="9">
    <vt:lpwstr>Nilfisk secret</vt:lpwstr>
  </property>
  <property fmtid="{D5CDD505-2E9C-101B-9397-08002B2CF9AE}" name="MSIP_Label_c1c1fc1b-71f6-4e55-b88d-a4d9044b10bf_SetDate" pid="10">
    <vt:lpwstr>2024-04-10T13:55:14Z</vt:lpwstr>
  </property>
  <property fmtid="{D5CDD505-2E9C-101B-9397-08002B2CF9AE}" name="MSIP_Label_c1c1fc1b-71f6-4e55-b88d-a4d9044b10bf_SiteId" pid="11">
    <vt:lpwstr>753c5d99-05be-4237-b4c5-fdb2e6b32ab2</vt:lpwstr>
  </property>
  <property fmtid="{D5CDD505-2E9C-101B-9397-08002B2CF9AE}" name="MediaServiceImageTags" pid="12">
    <vt:lpwstr/>
  </property>
  <property fmtid="{D5CDD505-2E9C-101B-9397-08002B2CF9AE}" name="NXPowerLiteLastOptimized" pid="13">
    <vt:lpwstr>32573630</vt:lpwstr>
  </property>
  <property fmtid="{D5CDD505-2E9C-101B-9397-08002B2CF9AE}" name="NXPowerLiteSettings" pid="14">
    <vt:lpwstr>F7000400038000</vt:lpwstr>
  </property>
  <property fmtid="{D5CDD505-2E9C-101B-9397-08002B2CF9AE}" name="NXPowerLiteVersion" pid="15">
    <vt:lpwstr>S10.3.0</vt:lpwstr>
  </property>
</Properties>
</file>