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sldIdLst>
    <p:sldId id="2147482842" r:id="rId5"/>
    <p:sldId id="2147481282" r:id="rId6"/>
    <p:sldId id="290" r:id="rId7"/>
    <p:sldId id="299" r:id="rId8"/>
    <p:sldId id="300" r:id="rId9"/>
    <p:sldId id="2147474647" r:id="rId10"/>
    <p:sldId id="2147474649" r:id="rId11"/>
    <p:sldId id="2147474651" r:id="rId12"/>
    <p:sldId id="2147482829" r:id="rId13"/>
    <p:sldId id="2147482830" r:id="rId14"/>
    <p:sldId id="2147482831" r:id="rId15"/>
    <p:sldId id="2147482832" r:id="rId16"/>
    <p:sldId id="2147482833" r:id="rId17"/>
    <p:sldId id="2147482834" r:id="rId18"/>
    <p:sldId id="2147482835" r:id="rId19"/>
    <p:sldId id="2147482841" r:id="rId20"/>
    <p:sldId id="2147481273" r:id="rId21"/>
  </p:sldIdLst>
  <p:sldSz cx="12192000" cy="6858000"/>
  <p:notesSz cx="6797675" cy="9872663"/>
  <p:custDataLst>
    <p:tags r:id="rId23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147482842"/>
            <p14:sldId id="2147481282"/>
            <p14:sldId id="290"/>
            <p14:sldId id="299"/>
            <p14:sldId id="300"/>
            <p14:sldId id="2147474647"/>
            <p14:sldId id="2147474649"/>
            <p14:sldId id="2147474651"/>
            <p14:sldId id="2147482829"/>
            <p14:sldId id="2147482830"/>
            <p14:sldId id="2147482831"/>
            <p14:sldId id="2147482832"/>
            <p14:sldId id="2147482833"/>
            <p14:sldId id="2147482834"/>
            <p14:sldId id="2147482835"/>
            <p14:sldId id="2147482841"/>
            <p14:sldId id="2147481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97A4"/>
    <a:srgbClr val="7C878E"/>
    <a:srgbClr val="000000"/>
    <a:srgbClr val="979797"/>
    <a:srgbClr val="4B4F54"/>
    <a:srgbClr val="606A70"/>
    <a:srgbClr val="D4CFBE"/>
    <a:srgbClr val="82827E"/>
    <a:srgbClr val="DDCFBF"/>
    <a:srgbClr val="054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84" autoAdjust="0"/>
    <p:restoredTop sz="92949" autoAdjust="0"/>
  </p:normalViewPr>
  <p:slideViewPr>
    <p:cSldViewPr snapToGrid="0">
      <p:cViewPr varScale="1">
        <p:scale>
          <a:sx n="63" d="100"/>
          <a:sy n="63" d="100"/>
        </p:scale>
        <p:origin x="99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6630" y="9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Soerum" userId="5d6d9336-a87a-403f-b568-08cd7aaba360" providerId="ADAL" clId="{CF3E38F0-5A9B-4C01-A586-01B086DB8B47}"/>
    <pc:docChg chg="custSel modSld">
      <pc:chgData name="Julie Soerum" userId="5d6d9336-a87a-403f-b568-08cd7aaba360" providerId="ADAL" clId="{CF3E38F0-5A9B-4C01-A586-01B086DB8B47}" dt="2024-08-02T12:52:44.581" v="9" actId="478"/>
      <pc:docMkLst>
        <pc:docMk/>
      </pc:docMkLst>
      <pc:sldChg chg="delSp mod">
        <pc:chgData name="Julie Soerum" userId="5d6d9336-a87a-403f-b568-08cd7aaba360" providerId="ADAL" clId="{CF3E38F0-5A9B-4C01-A586-01B086DB8B47}" dt="2024-08-02T12:52:44.581" v="9" actId="478"/>
        <pc:sldMkLst>
          <pc:docMk/>
          <pc:sldMk cId="41326209" sldId="2147481273"/>
        </pc:sldMkLst>
        <pc:spChg chg="del">
          <ac:chgData name="Julie Soerum" userId="5d6d9336-a87a-403f-b568-08cd7aaba360" providerId="ADAL" clId="{CF3E38F0-5A9B-4C01-A586-01B086DB8B47}" dt="2024-08-02T12:52:44.581" v="9" actId="478"/>
          <ac:spMkLst>
            <pc:docMk/>
            <pc:sldMk cId="41326209" sldId="2147481273"/>
            <ac:spMk id="3" creationId="{B58D648C-95A1-4947-8A33-91FC94587F2E}"/>
          </ac:spMkLst>
        </pc:spChg>
      </pc:sldChg>
      <pc:sldChg chg="modSp mod">
        <pc:chgData name="Julie Soerum" userId="5d6d9336-a87a-403f-b568-08cd7aaba360" providerId="ADAL" clId="{CF3E38F0-5A9B-4C01-A586-01B086DB8B47}" dt="2024-08-02T12:51:26.654" v="8" actId="20577"/>
        <pc:sldMkLst>
          <pc:docMk/>
          <pc:sldMk cId="2418628473" sldId="2147482834"/>
        </pc:sldMkLst>
        <pc:spChg chg="mod">
          <ac:chgData name="Julie Soerum" userId="5d6d9336-a87a-403f-b568-08cd7aaba360" providerId="ADAL" clId="{CF3E38F0-5A9B-4C01-A586-01B086DB8B47}" dt="2024-08-02T12:51:26.654" v="8" actId="20577"/>
          <ac:spMkLst>
            <pc:docMk/>
            <pc:sldMk cId="2418628473" sldId="2147482834"/>
            <ac:spMk id="8" creationId="{CCE2EFA5-033F-4116-D2E3-26DEC80BE007}"/>
          </ac:spMkLst>
        </pc:spChg>
      </pc:sldChg>
    </pc:docChg>
  </pc:docChgLst>
  <pc:docChgLst>
    <pc:chgData name="Julie Soerum" userId="5d6d9336-a87a-403f-b568-08cd7aaba360" providerId="ADAL" clId="{EA72C170-6FF5-4A1D-85FD-973FA0778117}"/>
    <pc:docChg chg="modSld">
      <pc:chgData name="Julie Soerum" userId="5d6d9336-a87a-403f-b568-08cd7aaba360" providerId="ADAL" clId="{EA72C170-6FF5-4A1D-85FD-973FA0778117}" dt="2024-07-05T10:35:09.207" v="42" actId="20577"/>
      <pc:docMkLst>
        <pc:docMk/>
      </pc:docMkLst>
      <pc:sldChg chg="modSp mod">
        <pc:chgData name="Julie Soerum" userId="5d6d9336-a87a-403f-b568-08cd7aaba360" providerId="ADAL" clId="{EA72C170-6FF5-4A1D-85FD-973FA0778117}" dt="2024-07-05T08:57:18.352" v="4" actId="20577"/>
        <pc:sldMkLst>
          <pc:docMk/>
          <pc:sldMk cId="1844249854" sldId="2147474647"/>
        </pc:sldMkLst>
        <pc:spChg chg="mod">
          <ac:chgData name="Julie Soerum" userId="5d6d9336-a87a-403f-b568-08cd7aaba360" providerId="ADAL" clId="{EA72C170-6FF5-4A1D-85FD-973FA0778117}" dt="2024-07-05T08:56:53.578" v="3" actId="20577"/>
          <ac:spMkLst>
            <pc:docMk/>
            <pc:sldMk cId="1844249854" sldId="2147474647"/>
            <ac:spMk id="10" creationId="{6BBCFC5B-D7E8-D9EA-2E37-64817C79D9C9}"/>
          </ac:spMkLst>
        </pc:spChg>
        <pc:spChg chg="mod">
          <ac:chgData name="Julie Soerum" userId="5d6d9336-a87a-403f-b568-08cd7aaba360" providerId="ADAL" clId="{EA72C170-6FF5-4A1D-85FD-973FA0778117}" dt="2024-07-05T08:57:18.352" v="4" actId="20577"/>
          <ac:spMkLst>
            <pc:docMk/>
            <pc:sldMk cId="1844249854" sldId="2147474647"/>
            <ac:spMk id="12" creationId="{A0543E58-8E9B-0041-0C7C-855A05BE5A2D}"/>
          </ac:spMkLst>
        </pc:spChg>
      </pc:sldChg>
      <pc:sldChg chg="modSp mod">
        <pc:chgData name="Julie Soerum" userId="5d6d9336-a87a-403f-b568-08cd7aaba360" providerId="ADAL" clId="{EA72C170-6FF5-4A1D-85FD-973FA0778117}" dt="2024-07-05T10:35:09.207" v="42" actId="20577"/>
        <pc:sldMkLst>
          <pc:docMk/>
          <pc:sldMk cId="2418628473" sldId="2147482834"/>
        </pc:sldMkLst>
        <pc:spChg chg="mod">
          <ac:chgData name="Julie Soerum" userId="5d6d9336-a87a-403f-b568-08cd7aaba360" providerId="ADAL" clId="{EA72C170-6FF5-4A1D-85FD-973FA0778117}" dt="2024-07-05T10:09:25.290" v="11" actId="20577"/>
          <ac:spMkLst>
            <pc:docMk/>
            <pc:sldMk cId="2418628473" sldId="2147482834"/>
            <ac:spMk id="10" creationId="{A1A1431B-AC7E-DD86-3D25-398665971331}"/>
          </ac:spMkLst>
        </pc:spChg>
        <pc:spChg chg="mod">
          <ac:chgData name="Julie Soerum" userId="5d6d9336-a87a-403f-b568-08cd7aaba360" providerId="ADAL" clId="{EA72C170-6FF5-4A1D-85FD-973FA0778117}" dt="2024-07-05T10:35:09.207" v="42" actId="20577"/>
          <ac:spMkLst>
            <pc:docMk/>
            <pc:sldMk cId="2418628473" sldId="2147482834"/>
            <ac:spMk id="17" creationId="{F979DE78-5976-ACE3-9AC2-AE0DCD706EC4}"/>
          </ac:spMkLst>
        </pc:spChg>
      </pc:sldChg>
    </pc:docChg>
  </pc:docChgLst>
  <pc:docChgLst>
    <pc:chgData name="Julie Soerum" userId="5d6d9336-a87a-403f-b568-08cd7aaba360" providerId="ADAL" clId="{EEADBBD5-2BA3-4200-8CBF-AE99D5FDDEFC}"/>
    <pc:docChg chg="custSel delSld modSld modSection">
      <pc:chgData name="Julie Soerum" userId="5d6d9336-a87a-403f-b568-08cd7aaba360" providerId="ADAL" clId="{EEADBBD5-2BA3-4200-8CBF-AE99D5FDDEFC}" dt="2024-08-02T13:01:37.324" v="20" actId="20577"/>
      <pc:docMkLst>
        <pc:docMk/>
      </pc:docMkLst>
      <pc:sldChg chg="del">
        <pc:chgData name="Julie Soerum" userId="5d6d9336-a87a-403f-b568-08cd7aaba360" providerId="ADAL" clId="{EEADBBD5-2BA3-4200-8CBF-AE99D5FDDEFC}" dt="2024-08-02T13:00:55.129" v="11" actId="47"/>
        <pc:sldMkLst>
          <pc:docMk/>
          <pc:sldMk cId="884167119" sldId="2147474678"/>
        </pc:sldMkLst>
      </pc:sldChg>
      <pc:sldChg chg="del">
        <pc:chgData name="Julie Soerum" userId="5d6d9336-a87a-403f-b568-08cd7aaba360" providerId="ADAL" clId="{EEADBBD5-2BA3-4200-8CBF-AE99D5FDDEFC}" dt="2024-08-02T13:00:59.855" v="13" actId="47"/>
        <pc:sldMkLst>
          <pc:docMk/>
          <pc:sldMk cId="1128221103" sldId="2147481271"/>
        </pc:sldMkLst>
      </pc:sldChg>
      <pc:sldChg chg="delSp modSp mod">
        <pc:chgData name="Julie Soerum" userId="5d6d9336-a87a-403f-b568-08cd7aaba360" providerId="ADAL" clId="{EEADBBD5-2BA3-4200-8CBF-AE99D5FDDEFC}" dt="2024-08-02T13:01:37.324" v="20" actId="20577"/>
        <pc:sldMkLst>
          <pc:docMk/>
          <pc:sldMk cId="366211349" sldId="2147481282"/>
        </pc:sldMkLst>
        <pc:spChg chg="mod">
          <ac:chgData name="Julie Soerum" userId="5d6d9336-a87a-403f-b568-08cd7aaba360" providerId="ADAL" clId="{EEADBBD5-2BA3-4200-8CBF-AE99D5FDDEFC}" dt="2024-08-02T12:59:42.470" v="0" actId="6549"/>
          <ac:spMkLst>
            <pc:docMk/>
            <pc:sldMk cId="366211349" sldId="2147481282"/>
            <ac:spMk id="10" creationId="{E75BADAD-EAE6-F46D-762F-0918BBBB199C}"/>
          </ac:spMkLst>
        </pc:spChg>
        <pc:spChg chg="mod">
          <ac:chgData name="Julie Soerum" userId="5d6d9336-a87a-403f-b568-08cd7aaba360" providerId="ADAL" clId="{EEADBBD5-2BA3-4200-8CBF-AE99D5FDDEFC}" dt="2024-08-02T12:59:50.922" v="3" actId="20577"/>
          <ac:spMkLst>
            <pc:docMk/>
            <pc:sldMk cId="366211349" sldId="2147481282"/>
            <ac:spMk id="57" creationId="{B673E331-4A10-A652-6A9F-69FF35A729B7}"/>
          </ac:spMkLst>
        </pc:spChg>
        <pc:spChg chg="mod">
          <ac:chgData name="Julie Soerum" userId="5d6d9336-a87a-403f-b568-08cd7aaba360" providerId="ADAL" clId="{EEADBBD5-2BA3-4200-8CBF-AE99D5FDDEFC}" dt="2024-08-02T13:01:37.324" v="20" actId="20577"/>
          <ac:spMkLst>
            <pc:docMk/>
            <pc:sldMk cId="366211349" sldId="2147481282"/>
            <ac:spMk id="58" creationId="{67986382-D992-D084-E499-4215D868DAC9}"/>
          </ac:spMkLst>
        </pc:spChg>
        <pc:grpChg chg="mod">
          <ac:chgData name="Julie Soerum" userId="5d6d9336-a87a-403f-b568-08cd7aaba360" providerId="ADAL" clId="{EEADBBD5-2BA3-4200-8CBF-AE99D5FDDEFC}" dt="2024-08-02T13:01:34.824" v="18" actId="1076"/>
          <ac:grpSpMkLst>
            <pc:docMk/>
            <pc:sldMk cId="366211349" sldId="2147481282"/>
            <ac:grpSpMk id="13" creationId="{51808212-EB5A-8C7C-4D80-48AF3714BBD7}"/>
          </ac:grpSpMkLst>
        </pc:grpChg>
        <pc:grpChg chg="del mod">
          <ac:chgData name="Julie Soerum" userId="5d6d9336-a87a-403f-b568-08cd7aaba360" providerId="ADAL" clId="{EEADBBD5-2BA3-4200-8CBF-AE99D5FDDEFC}" dt="2024-08-02T13:01:28.635" v="17" actId="478"/>
          <ac:grpSpMkLst>
            <pc:docMk/>
            <pc:sldMk cId="366211349" sldId="2147481282"/>
            <ac:grpSpMk id="14" creationId="{9D3DD229-C294-9052-9255-42C900EE37D2}"/>
          </ac:grpSpMkLst>
        </pc:grpChg>
        <pc:grpChg chg="del">
          <ac:chgData name="Julie Soerum" userId="5d6d9336-a87a-403f-b568-08cd7aaba360" providerId="ADAL" clId="{EEADBBD5-2BA3-4200-8CBF-AE99D5FDDEFC}" dt="2024-08-02T12:59:47.532" v="1" actId="478"/>
          <ac:grpSpMkLst>
            <pc:docMk/>
            <pc:sldMk cId="366211349" sldId="2147481282"/>
            <ac:grpSpMk id="15" creationId="{359151D2-1D11-3DDE-4924-EB12352267BD}"/>
          </ac:grpSpMkLst>
        </pc:grpChg>
      </pc:sldChg>
      <pc:sldChg chg="del">
        <pc:chgData name="Julie Soerum" userId="5d6d9336-a87a-403f-b568-08cd7aaba360" providerId="ADAL" clId="{EEADBBD5-2BA3-4200-8CBF-AE99D5FDDEFC}" dt="2024-08-02T13:00:51.732" v="8" actId="47"/>
        <pc:sldMkLst>
          <pc:docMk/>
          <pc:sldMk cId="3020963159" sldId="2147482836"/>
        </pc:sldMkLst>
      </pc:sldChg>
      <pc:sldChg chg="del">
        <pc:chgData name="Julie Soerum" userId="5d6d9336-a87a-403f-b568-08cd7aaba360" providerId="ADAL" clId="{EEADBBD5-2BA3-4200-8CBF-AE99D5FDDEFC}" dt="2024-08-02T13:00:52.735" v="9" actId="47"/>
        <pc:sldMkLst>
          <pc:docMk/>
          <pc:sldMk cId="4065102617" sldId="2147482837"/>
        </pc:sldMkLst>
      </pc:sldChg>
      <pc:sldChg chg="del">
        <pc:chgData name="Julie Soerum" userId="5d6d9336-a87a-403f-b568-08cd7aaba360" providerId="ADAL" clId="{EEADBBD5-2BA3-4200-8CBF-AE99D5FDDEFC}" dt="2024-08-02T13:00:53.652" v="10" actId="47"/>
        <pc:sldMkLst>
          <pc:docMk/>
          <pc:sldMk cId="1185561244" sldId="2147482838"/>
        </pc:sldMkLst>
      </pc:sldChg>
      <pc:sldChg chg="del">
        <pc:chgData name="Julie Soerum" userId="5d6d9336-a87a-403f-b568-08cd7aaba360" providerId="ADAL" clId="{EEADBBD5-2BA3-4200-8CBF-AE99D5FDDEFC}" dt="2024-08-02T13:00:58.791" v="12" actId="47"/>
        <pc:sldMkLst>
          <pc:docMk/>
          <pc:sldMk cId="3506817652" sldId="2147482839"/>
        </pc:sldMkLst>
      </pc:sldChg>
      <pc:sldChg chg="del">
        <pc:chgData name="Julie Soerum" userId="5d6d9336-a87a-403f-b568-08cd7aaba360" providerId="ADAL" clId="{EEADBBD5-2BA3-4200-8CBF-AE99D5FDDEFC}" dt="2024-08-02T13:01:00.839" v="14" actId="47"/>
        <pc:sldMkLst>
          <pc:docMk/>
          <pc:sldMk cId="2402184529" sldId="2147482840"/>
        </pc:sldMkLst>
      </pc:sldChg>
      <pc:sldChg chg="modSp mod">
        <pc:chgData name="Julie Soerum" userId="5d6d9336-a87a-403f-b568-08cd7aaba360" providerId="ADAL" clId="{EEADBBD5-2BA3-4200-8CBF-AE99D5FDDEFC}" dt="2024-08-02T13:01:06.803" v="16" actId="20577"/>
        <pc:sldMkLst>
          <pc:docMk/>
          <pc:sldMk cId="1998520083" sldId="2147482841"/>
        </pc:sldMkLst>
        <pc:spChg chg="mod">
          <ac:chgData name="Julie Soerum" userId="5d6d9336-a87a-403f-b568-08cd7aaba360" providerId="ADAL" clId="{EEADBBD5-2BA3-4200-8CBF-AE99D5FDDEFC}" dt="2024-08-02T13:01:06.803" v="16" actId="20577"/>
          <ac:spMkLst>
            <pc:docMk/>
            <pc:sldMk cId="1998520083" sldId="2147482841"/>
            <ac:spMk id="8" creationId="{707D39F2-76E8-5B94-C5BE-A83A41D60EB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6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1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6AFDDF9D-2DA5-4B46-BF3E-DF955618EE10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7E3322BA-946D-4807-8328-B0AB192A5AD5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739EB7E-6755-474C-9EF6-4696A0E6857A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92F6539-6D07-489E-9666-42E13C87CF89}" type="datetime1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023C759-82E4-48E1-BB0D-A6BE11B79ABA}" type="datetime1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20634F8-A717-4DFE-9FF0-7F73B5005AA0}" type="datetime1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76EC706-57E6-4DF0-8085-FD1C89691F7C}" type="datetime1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E67FEA5-7D71-4AD4-B7C9-3F53E3D6480F}" type="datetime1">
              <a:rPr lang="en-US" smtClean="0"/>
              <a:t>8/2/2024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B5F64F6B-DC78-46F8-AE25-E6A653050257}" type="datetime1">
              <a:rPr lang="en-US" smtClean="0"/>
              <a:t>8/2/2024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F6FB9F50-BED0-4A3D-9C91-2D3EABCD581F}" type="datetime1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4A8455BB-5985-4140-BE53-1C3F93DD787D}" type="datetime1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E7E24BB1-2D7F-4E44-91BC-95AC65BCAA76}" type="datetime1">
              <a:rPr lang="en-US" smtClean="0"/>
              <a:t>8/2/2024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346E17-959F-4BC3-9F93-F9CCA5C28272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232122-514E-4800-8254-FDB6932B8745}" type="datetime1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FA9EF3-D525-4390-8C13-7C7C3D736837}" type="datetime1">
              <a:rPr lang="en-US" smtClean="0"/>
              <a:t>8/2/2024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B7AA4D2-7DD3-4358-BD3E-3B347BBBA734}" type="datetime1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0A080F9-6027-43B2-8060-4373EE4B8DED}" type="datetime1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EC5D563E-FDFE-437F-AF94-D5E3D9189E9A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3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47.png"/><Relationship Id="rId5" Type="http://schemas.openxmlformats.org/officeDocument/2006/relationships/image" Target="../media/image22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svg"/><Relationship Id="rId4" Type="http://schemas.openxmlformats.org/officeDocument/2006/relationships/image" Target="../media/image29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onveyor belt with bread on it&#10;&#10;Description automatically generated">
            <a:extLst>
              <a:ext uri="{FF2B5EF4-FFF2-40B4-BE49-F238E27FC236}">
                <a16:creationId xmlns:a16="http://schemas.microsoft.com/office/drawing/2014/main" id="{BF58480E-5CAF-1D84-652E-A3DA26B4DAB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68D798-D85B-43F4-8D55-7E2F22C5781F}"/>
              </a:ext>
            </a:extLst>
          </p:cNvPr>
          <p:cNvSpPr/>
          <p:nvPr/>
        </p:nvSpPr>
        <p:spPr>
          <a:xfrm>
            <a:off x="0" y="-1"/>
            <a:ext cx="12192000" cy="6273081"/>
          </a:xfrm>
          <a:prstGeom prst="rect">
            <a:avLst/>
          </a:prstGeom>
          <a:gradFill>
            <a:gsLst>
              <a:gs pos="0">
                <a:schemeClr val="tx1">
                  <a:alpha val="90000"/>
                </a:schemeClr>
              </a:gs>
              <a:gs pos="64000">
                <a:srgbClr val="28313F">
                  <a:alpha val="25000"/>
                </a:srgbClr>
              </a:gs>
              <a:gs pos="100000">
                <a:schemeClr val="tx1">
                  <a:alpha val="76000"/>
                </a:schemeClr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" sz="20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42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nb" b="1" i="0" u="none" baseline="0">
                <a:solidFill>
                  <a:schemeClr val="bg1"/>
                </a:solidFill>
              </a:rPr>
              <a:t>VHS 210 Z22 C2D2</a:t>
            </a:r>
            <a:br>
              <a:rPr lang="nb">
                <a:solidFill>
                  <a:schemeClr val="bg1"/>
                </a:solidFill>
              </a:rPr>
            </a:br>
            <a:r>
              <a:rPr lang="nb" b="1" i="0" u="none" baseline="0">
                <a:solidFill>
                  <a:schemeClr val="bg1"/>
                </a:solidFill>
              </a:rPr>
              <a:t>Intern presentasjon</a:t>
            </a:r>
            <a:endParaRPr lang="n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66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8" descr="Immagine che contiene cilindro, elettrodomestico, argento&#10;&#10;Descrizione generata automaticamente">
            <a:extLst>
              <a:ext uri="{FF2B5EF4-FFF2-40B4-BE49-F238E27FC236}">
                <a16:creationId xmlns:a16="http://schemas.microsoft.com/office/drawing/2014/main" id="{B08BF6DA-F838-301E-8E08-D909AEE9C3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409" y="2229496"/>
            <a:ext cx="1711308" cy="3370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DDAFC-7445-7E49-E3F6-1F61BE3A9B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48" y="2179764"/>
            <a:ext cx="2031456" cy="3426300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D124437A-D75E-289D-0A56-DCB4334A24ED}"/>
              </a:ext>
            </a:extLst>
          </p:cNvPr>
          <p:cNvSpPr/>
          <p:nvPr/>
        </p:nvSpPr>
        <p:spPr>
          <a:xfrm>
            <a:off x="6989523" y="0"/>
            <a:ext cx="5234227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2D3629-65DD-7D20-1FD3-68E54D38EE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Høy modularitet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20E18C-F89A-87BF-0D14-882286CD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VHS 210: hva er nytt?</a:t>
            </a:r>
            <a:r>
              <a:rPr lang="nb" b="0" i="0" u="none" baseline="0"/>
              <a:t>	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F82BB-ADA7-EB7C-45E8-5063AAE935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D8C14-8CC9-4EE9-484F-A7179DFA7F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5F26E-8317-1919-C7C5-37F66D69E311}"/>
              </a:ext>
            </a:extLst>
          </p:cNvPr>
          <p:cNvSpPr txBox="1"/>
          <p:nvPr/>
        </p:nvSpPr>
        <p:spPr>
          <a:xfrm>
            <a:off x="6970361" y="1773655"/>
            <a:ext cx="3988354" cy="863826"/>
          </a:xfrm>
          <a:prstGeom prst="rect">
            <a:avLst/>
          </a:prstGeom>
          <a:noFill/>
        </p:spPr>
        <p:txBody>
          <a:bodyPr wrap="square" lIns="360000" tIns="0" rIns="0" bIns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600" b="0" i="0" u="none" baseline="0">
                <a:latin typeface="Roboto Light" panose="02000000000000000000" pitchFamily="2" charset="0"/>
              </a:rPr>
              <a:t>VHS 210 vil gjenbruke veletablerte og robuste komponenter fra IVS-familien: </a:t>
            </a:r>
            <a:r>
              <a:rPr lang="nb" sz="1600" b="0" i="0" u="none" baseline="0">
                <a:latin typeface="Roboto Bold" panose="02000000000000000000" pitchFamily="2" charset="0"/>
              </a:rPr>
              <a:t>høyere kvalitet og pålitelighet!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BF8ED0-128D-180B-3D4B-6BE23497F617}"/>
              </a:ext>
            </a:extLst>
          </p:cNvPr>
          <p:cNvSpPr txBox="1"/>
          <p:nvPr/>
        </p:nvSpPr>
        <p:spPr>
          <a:xfrm>
            <a:off x="4576759" y="2397260"/>
            <a:ext cx="2111119" cy="5683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1,8 kW børsteløs motor + PullClean-system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6D82FB-5161-F358-906F-693B3C8DE936}"/>
              </a:ext>
            </a:extLst>
          </p:cNvPr>
          <p:cNvSpPr txBox="1"/>
          <p:nvPr/>
        </p:nvSpPr>
        <p:spPr>
          <a:xfrm>
            <a:off x="4576760" y="3927727"/>
            <a:ext cx="1899636" cy="2728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460 mm diameter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DDA36A5-AF43-85B4-69C2-806DE92F1409}"/>
              </a:ext>
            </a:extLst>
          </p:cNvPr>
          <p:cNvSpPr txBox="1"/>
          <p:nvPr/>
        </p:nvSpPr>
        <p:spPr>
          <a:xfrm>
            <a:off x="6989523" y="4728293"/>
            <a:ext cx="5073886" cy="1545506"/>
          </a:xfrm>
          <a:prstGeom prst="rect">
            <a:avLst/>
          </a:prstGeom>
          <a:noFill/>
        </p:spPr>
        <p:txBody>
          <a:bodyPr wrap="square" lIns="360000" tIns="0" rIns="0" bIns="36000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300" b="0" i="0" u="none" baseline="0">
                <a:latin typeface="Roboto Bold" panose="02000000000000000000" pitchFamily="2" charset="0"/>
              </a:rPr>
              <a:t>Nye motoregenskaper: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" sz="1300" b="0" i="0" u="none" baseline="0"/>
              <a:t>Motor av toppkvalitet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" sz="1300" b="0" i="0" u="none" baseline="0"/>
              <a:t>Kraftig 1-fasemotor 1,8 kW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" sz="1300" b="0" i="0" u="none" baseline="0"/>
              <a:t>Den kraftigste børsteløse motoren i serien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" sz="1300" b="0" i="0" u="none" baseline="0"/>
              <a:t>Ny konfigurasjon: transportert avtrekksluft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46C0FC3B-2D52-3959-3B34-C08FCB5DC4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17972" y="3491154"/>
            <a:ext cx="784628" cy="993689"/>
          </a:xfrm>
          <a:prstGeom prst="rect">
            <a:avLst/>
          </a:prstGeom>
          <a:ln>
            <a:noFill/>
          </a:ln>
        </p:spPr>
      </p:pic>
      <p:pic>
        <p:nvPicPr>
          <p:cNvPr id="101" name="Immagine 23">
            <a:extLst>
              <a:ext uri="{FF2B5EF4-FFF2-40B4-BE49-F238E27FC236}">
                <a16:creationId xmlns:a16="http://schemas.microsoft.com/office/drawing/2014/main" id="{6D80C4E4-7189-0FB3-9803-8570E922F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3485" y="469929"/>
            <a:ext cx="449203" cy="443292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21F3EA96-D806-F08F-3B88-B15825BE3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8227" y="469324"/>
            <a:ext cx="515493" cy="4438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63CF72-903C-9486-3EAC-053D524EB1B3}"/>
              </a:ext>
            </a:extLst>
          </p:cNvPr>
          <p:cNvGrpSpPr/>
          <p:nvPr/>
        </p:nvGrpSpPr>
        <p:grpSpPr>
          <a:xfrm>
            <a:off x="4019602" y="2461354"/>
            <a:ext cx="151520" cy="778547"/>
            <a:chOff x="6976533" y="1863666"/>
            <a:chExt cx="149014" cy="60202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84D55B-F984-688D-D229-4603DB805C07}"/>
                </a:ext>
              </a:extLst>
            </p:cNvPr>
            <p:cNvCxnSpPr>
              <a:cxnSpLocks/>
            </p:cNvCxnSpPr>
            <p:nvPr/>
          </p:nvCxnSpPr>
          <p:spPr>
            <a:xfrm>
              <a:off x="7125547" y="1863666"/>
              <a:ext cx="0" cy="602028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C991BA-3698-B5C3-5D5A-960B78EFD8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6533" y="1868429"/>
              <a:ext cx="1490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9C132C-752F-817C-E6E3-D7A16FEC0C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6533" y="2460931"/>
              <a:ext cx="1490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B14F05-A7E4-D74A-5ABF-C1435478727C}"/>
              </a:ext>
            </a:extLst>
          </p:cNvPr>
          <p:cNvGrpSpPr/>
          <p:nvPr/>
        </p:nvGrpSpPr>
        <p:grpSpPr>
          <a:xfrm>
            <a:off x="4019602" y="3318420"/>
            <a:ext cx="151520" cy="1853350"/>
            <a:chOff x="6976533" y="1863666"/>
            <a:chExt cx="149014" cy="60202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A4E668-3E5D-4432-1B1A-1AE3AC917730}"/>
                </a:ext>
              </a:extLst>
            </p:cNvPr>
            <p:cNvCxnSpPr>
              <a:cxnSpLocks/>
            </p:cNvCxnSpPr>
            <p:nvPr/>
          </p:nvCxnSpPr>
          <p:spPr>
            <a:xfrm>
              <a:off x="7125547" y="1863666"/>
              <a:ext cx="0" cy="602028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5EB6E0-8B2F-8633-966C-D34C1B9586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6533" y="1865114"/>
              <a:ext cx="1490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602A78-5C9C-ED13-13F5-EADD93EB33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6533" y="2464246"/>
              <a:ext cx="1490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C4DC1A-422A-3C2B-87CF-F7E4876626B2}"/>
              </a:ext>
            </a:extLst>
          </p:cNvPr>
          <p:cNvCxnSpPr>
            <a:cxnSpLocks/>
          </p:cNvCxnSpPr>
          <p:nvPr/>
        </p:nvCxnSpPr>
        <p:spPr>
          <a:xfrm flipH="1">
            <a:off x="4171128" y="4072275"/>
            <a:ext cx="32845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306B34-FD5E-62A5-F96E-A9D89B4CE1EB}"/>
              </a:ext>
            </a:extLst>
          </p:cNvPr>
          <p:cNvCxnSpPr>
            <a:cxnSpLocks/>
          </p:cNvCxnSpPr>
          <p:nvPr/>
        </p:nvCxnSpPr>
        <p:spPr>
          <a:xfrm flipH="1">
            <a:off x="4171128" y="2692851"/>
            <a:ext cx="32845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103014-3E7A-205B-77D1-5E42107D56C2}"/>
              </a:ext>
            </a:extLst>
          </p:cNvPr>
          <p:cNvGrpSpPr/>
          <p:nvPr/>
        </p:nvGrpSpPr>
        <p:grpSpPr>
          <a:xfrm>
            <a:off x="2381570" y="2461354"/>
            <a:ext cx="118451" cy="784761"/>
            <a:chOff x="6976533" y="1863666"/>
            <a:chExt cx="149014" cy="60202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211BA4-AABD-E763-779A-02BCD4AEBE25}"/>
                </a:ext>
              </a:extLst>
            </p:cNvPr>
            <p:cNvCxnSpPr>
              <a:cxnSpLocks/>
            </p:cNvCxnSpPr>
            <p:nvPr/>
          </p:nvCxnSpPr>
          <p:spPr>
            <a:xfrm>
              <a:off x="7125547" y="1863666"/>
              <a:ext cx="0" cy="602028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5815A87-0D72-7DED-5501-0B1C1E8951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6533" y="1868429"/>
              <a:ext cx="1490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458D65-F3A6-7143-BF05-49D78EF4A9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6533" y="2460931"/>
              <a:ext cx="1490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53190E-23C9-9131-075E-8B690834CEBB}"/>
              </a:ext>
            </a:extLst>
          </p:cNvPr>
          <p:cNvGrpSpPr/>
          <p:nvPr/>
        </p:nvGrpSpPr>
        <p:grpSpPr>
          <a:xfrm>
            <a:off x="2381571" y="3318420"/>
            <a:ext cx="125634" cy="1853349"/>
            <a:chOff x="6976533" y="1863666"/>
            <a:chExt cx="149014" cy="60202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05DB036-5A6E-A418-0BEF-842813F3EA08}"/>
                </a:ext>
              </a:extLst>
            </p:cNvPr>
            <p:cNvCxnSpPr>
              <a:cxnSpLocks/>
            </p:cNvCxnSpPr>
            <p:nvPr/>
          </p:nvCxnSpPr>
          <p:spPr>
            <a:xfrm>
              <a:off x="7125547" y="1863666"/>
              <a:ext cx="0" cy="602028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D9C0697-5BE4-1E39-D3A7-69175D2CBB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6533" y="1865114"/>
              <a:ext cx="1490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5BAB994-B4BC-3587-208E-04C5D3AC4F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6533" y="2464246"/>
              <a:ext cx="1490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73E17E-388C-0C36-5519-D9721E677EA8}"/>
              </a:ext>
            </a:extLst>
          </p:cNvPr>
          <p:cNvCxnSpPr>
            <a:cxnSpLocks/>
          </p:cNvCxnSpPr>
          <p:nvPr/>
        </p:nvCxnSpPr>
        <p:spPr>
          <a:xfrm flipH="1">
            <a:off x="2504931" y="2692851"/>
            <a:ext cx="46044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25A573-DABC-AE8B-CF1A-2BF6AD121661}"/>
              </a:ext>
            </a:extLst>
          </p:cNvPr>
          <p:cNvCxnSpPr>
            <a:cxnSpLocks/>
          </p:cNvCxnSpPr>
          <p:nvPr/>
        </p:nvCxnSpPr>
        <p:spPr>
          <a:xfrm flipH="1">
            <a:off x="2504931" y="4072275"/>
            <a:ext cx="32845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9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7C6EC4F-7D9B-3EFA-95B1-DF2D18387D71}"/>
              </a:ext>
            </a:extLst>
          </p:cNvPr>
          <p:cNvSpPr txBox="1">
            <a:spLocks/>
          </p:cNvSpPr>
          <p:nvPr/>
        </p:nvSpPr>
        <p:spPr>
          <a:xfrm>
            <a:off x="6209443" y="1420954"/>
            <a:ext cx="5507038" cy="461631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180000" tIns="180000" rIns="180000" bIns="180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nb" sz="2000" b="0" i="0" u="none" baseline="0">
                <a:latin typeface="Roboto Thin" panose="02000000000000000000" pitchFamily="2" charset="0"/>
              </a:rPr>
              <a:t>VHS210 MC/HC </a:t>
            </a:r>
            <a:br>
              <a:rPr lang="nb" sz="2000">
                <a:latin typeface="Roboto Thin" panose="02000000000000000000" pitchFamily="2" charset="0"/>
              </a:rPr>
            </a:br>
            <a:r>
              <a:rPr lang="nb" sz="2000" b="0" i="0" u="none" baseline="0">
                <a:latin typeface="Roboto Thin" panose="02000000000000000000" pitchFamily="2" charset="0"/>
              </a:rPr>
              <a:t>LongoPac/Uendelig pose</a:t>
            </a:r>
          </a:p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2000">
              <a:latin typeface="Roboto Thin" panose="02000000000000000000" pitchFamily="2" charset="0"/>
            </a:endParaRPr>
          </a:p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2000">
              <a:latin typeface="Roboto Thin" panose="02000000000000000000" pitchFamily="2" charset="0"/>
            </a:endParaRPr>
          </a:p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2000">
              <a:latin typeface="Roboto Thin" panose="02000000000000000000" pitchFamily="2" charset="0"/>
            </a:endParaRPr>
          </a:p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2000">
              <a:latin typeface="Roboto Thin" panose="02000000000000000000" pitchFamily="2" charset="0"/>
            </a:endParaRPr>
          </a:p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2000">
              <a:latin typeface="Roboto Thin" panose="02000000000000000000" pitchFamily="2" charset="0"/>
            </a:endParaRPr>
          </a:p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2000">
              <a:latin typeface="Roboto Thin" panose="02000000000000000000" pitchFamily="2" charset="0"/>
            </a:endParaRPr>
          </a:p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2000">
              <a:latin typeface="Roboto Thin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9AA11F-71D3-36F1-8B4C-101E39F1051B}"/>
              </a:ext>
            </a:extLst>
          </p:cNvPr>
          <p:cNvSpPr txBox="1"/>
          <p:nvPr/>
        </p:nvSpPr>
        <p:spPr>
          <a:xfrm>
            <a:off x="6205539" y="5226037"/>
            <a:ext cx="5507036" cy="825309"/>
          </a:xfrm>
          <a:prstGeom prst="rect">
            <a:avLst/>
          </a:prstGeom>
          <a:noFill/>
        </p:spPr>
        <p:txBody>
          <a:bodyPr wrap="square" lIns="180000" tIns="180000" rIns="180000" bIns="180000" anchor="b" anchorCtr="0">
            <a:spAutoFit/>
          </a:bodyPr>
          <a:lstStyle/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nb" sz="1300" b="0" i="0" u="none" baseline="0">
                <a:latin typeface="Roboto Bold" panose="02000000000000000000" pitchFamily="2" charset="0"/>
              </a:rPr>
              <a:t>For brennbart/ledende og farlig støv: </a:t>
            </a:r>
            <a:r>
              <a:rPr lang="nb" sz="1300" b="0" i="0" u="none" baseline="0">
                <a:latin typeface="Roboto Light" panose="02000000000000000000" pitchFamily="2" charset="0"/>
              </a:rPr>
              <a:t>LongoPac-system for å hindre utilsiktet kontakt med operatøren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58BBB41E-D293-C333-B750-66FFCD2594E2}"/>
              </a:ext>
            </a:extLst>
          </p:cNvPr>
          <p:cNvSpPr txBox="1">
            <a:spLocks/>
          </p:cNvSpPr>
          <p:nvPr/>
        </p:nvSpPr>
        <p:spPr>
          <a:xfrm>
            <a:off x="479425" y="1420954"/>
            <a:ext cx="5507038" cy="461631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180000" tIns="180000" rIns="180000" bIns="180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>
                <a:latin typeface="Roboto Thin" panose="02000000000000000000" pitchFamily="2" charset="0"/>
              </a:rPr>
              <a:t>VHS210</a:t>
            </a:r>
          </a:p>
          <a:p>
            <a:pPr marL="8572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>
              <a:latin typeface="Roboto Thin" panose="02000000000000000000" pitchFamily="2" charset="0"/>
            </a:endParaRPr>
          </a:p>
          <a:p>
            <a:pPr marL="8572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>
              <a:latin typeface="Roboto Thin" panose="02000000000000000000" pitchFamily="2" charset="0"/>
            </a:endParaRPr>
          </a:p>
          <a:p>
            <a:pPr marL="8572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>
              <a:latin typeface="Roboto Thin" panose="02000000000000000000" pitchFamily="2" charset="0"/>
            </a:endParaRPr>
          </a:p>
          <a:p>
            <a:pPr marL="8572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>
              <a:latin typeface="Roboto Thin" panose="02000000000000000000" pitchFamily="2" charset="0"/>
            </a:endParaRPr>
          </a:p>
          <a:p>
            <a:pPr marL="8572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>
              <a:latin typeface="Roboto Thin" panose="02000000000000000000" pitchFamily="2" charset="0"/>
            </a:endParaRPr>
          </a:p>
          <a:p>
            <a:pPr marL="8572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>
              <a:latin typeface="Roboto Thin" panose="02000000000000000000" pitchFamily="2" charset="0"/>
            </a:endParaRPr>
          </a:p>
          <a:p>
            <a:pPr marL="8572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>
              <a:latin typeface="Roboto Thin" panose="02000000000000000000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20E18C-F89A-87BF-0D14-882286CD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VHS210 layout</a:t>
            </a:r>
            <a:r>
              <a:rPr lang="nb" b="0" i="0" u="none" baseline="0"/>
              <a:t>	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F82BB-ADA7-EB7C-45E8-5063AAE935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D8C14-8CC9-4EE9-484F-A7179DFA7F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Immagine 21">
            <a:extLst>
              <a:ext uri="{FF2B5EF4-FFF2-40B4-BE49-F238E27FC236}">
                <a16:creationId xmlns:a16="http://schemas.microsoft.com/office/drawing/2014/main" id="{DEE7D003-1C5D-D629-8112-C7DE0CC3D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29302" y="2497077"/>
            <a:ext cx="1503321" cy="2624858"/>
          </a:xfrm>
          <a:prstGeom prst="rect">
            <a:avLst/>
          </a:prstGeom>
        </p:spPr>
      </p:pic>
      <p:pic>
        <p:nvPicPr>
          <p:cNvPr id="3" name="Immagine 23">
            <a:extLst>
              <a:ext uri="{FF2B5EF4-FFF2-40B4-BE49-F238E27FC236}">
                <a16:creationId xmlns:a16="http://schemas.microsoft.com/office/drawing/2014/main" id="{DAC486BD-7270-5990-05D7-24904DDC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57794" y="2497077"/>
            <a:ext cx="1576283" cy="2624858"/>
          </a:xfrm>
          <a:prstGeom prst="rect">
            <a:avLst/>
          </a:prstGeom>
        </p:spPr>
      </p:pic>
      <p:pic>
        <p:nvPicPr>
          <p:cNvPr id="14" name="Immagine 73">
            <a:extLst>
              <a:ext uri="{FF2B5EF4-FFF2-40B4-BE49-F238E27FC236}">
                <a16:creationId xmlns:a16="http://schemas.microsoft.com/office/drawing/2014/main" id="{A57A0622-41A2-32EC-976D-E080D6E94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876" y="1675627"/>
            <a:ext cx="815140" cy="2774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E1740A-E7B4-D635-17B5-20CF508075F2}"/>
              </a:ext>
            </a:extLst>
          </p:cNvPr>
          <p:cNvSpPr txBox="1"/>
          <p:nvPr/>
        </p:nvSpPr>
        <p:spPr>
          <a:xfrm>
            <a:off x="475521" y="5226037"/>
            <a:ext cx="5514846" cy="825309"/>
          </a:xfrm>
          <a:prstGeom prst="rect">
            <a:avLst/>
          </a:prstGeom>
          <a:noFill/>
        </p:spPr>
        <p:txBody>
          <a:bodyPr wrap="square" lIns="180000" tIns="180000" rIns="180000" bIns="180000" anchor="b" anchorCtr="0">
            <a:spAutoFit/>
          </a:bodyPr>
          <a:lstStyle/>
          <a:p>
            <a:pPr marL="85725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nb" sz="1300" b="0" i="0" u="none" baseline="0">
                <a:latin typeface="Roboto Bold" panose="02000000000000000000" pitchFamily="2" charset="0"/>
              </a:rPr>
              <a:t>For brennbart/ledende støv: </a:t>
            </a:r>
            <a:r>
              <a:rPr lang="nb" sz="1300" b="0" i="0" u="none" baseline="0">
                <a:latin typeface="Roboto Light" panose="02000000000000000000" pitchFamily="2" charset="0"/>
              </a:rPr>
              <a:t>Enkel fjerning av beholder i rustfritt stål, ingen forbruksartikler!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F567B3-8249-BCDB-E9DA-DFE9A0B6302F}"/>
              </a:ext>
            </a:extLst>
          </p:cNvPr>
          <p:cNvGrpSpPr/>
          <p:nvPr/>
        </p:nvGrpSpPr>
        <p:grpSpPr>
          <a:xfrm>
            <a:off x="9363396" y="1638441"/>
            <a:ext cx="2088858" cy="380914"/>
            <a:chOff x="9053714" y="1570240"/>
            <a:chExt cx="2483944" cy="45296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00B9F50-E88F-0F26-DE46-08C1E1FA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3714" y="1570240"/>
              <a:ext cx="515493" cy="452960"/>
            </a:xfrm>
            <a:prstGeom prst="rect">
              <a:avLst/>
            </a:prstGeom>
          </p:spPr>
        </p:pic>
        <p:pic>
          <p:nvPicPr>
            <p:cNvPr id="24" name="Immagine 33">
              <a:extLst>
                <a:ext uri="{FF2B5EF4-FFF2-40B4-BE49-F238E27FC236}">
                  <a16:creationId xmlns:a16="http://schemas.microsoft.com/office/drawing/2014/main" id="{3D5FE060-5BE5-FC1A-DB40-82A602C0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7649" y="1628748"/>
              <a:ext cx="783745" cy="315627"/>
            </a:xfrm>
            <a:prstGeom prst="rect">
              <a:avLst/>
            </a:prstGeom>
          </p:spPr>
        </p:pic>
        <p:pic>
          <p:nvPicPr>
            <p:cNvPr id="25" name="Immagine 11">
              <a:extLst>
                <a:ext uri="{FF2B5EF4-FFF2-40B4-BE49-F238E27FC236}">
                  <a16:creationId xmlns:a16="http://schemas.microsoft.com/office/drawing/2014/main" id="{C3F739D7-2725-384C-F4DD-B55140FD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28886" y="1628750"/>
              <a:ext cx="908772" cy="315626"/>
            </a:xfrm>
            <a:prstGeom prst="rect">
              <a:avLst/>
            </a:prstGeom>
          </p:spPr>
        </p:pic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CB073165-1D1A-C114-5F12-A3C142AF0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7342" y="1638441"/>
            <a:ext cx="433501" cy="380914"/>
          </a:xfrm>
          <a:prstGeom prst="rect">
            <a:avLst/>
          </a:prstGeom>
        </p:spPr>
      </p:pic>
      <p:pic>
        <p:nvPicPr>
          <p:cNvPr id="13" name="Immagine 23">
            <a:extLst>
              <a:ext uri="{FF2B5EF4-FFF2-40B4-BE49-F238E27FC236}">
                <a16:creationId xmlns:a16="http://schemas.microsoft.com/office/drawing/2014/main" id="{3BAB795F-AF07-DB07-0CED-E93CE30293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8620" y="2064398"/>
            <a:ext cx="449203" cy="443292"/>
          </a:xfrm>
          <a:prstGeom prst="rect">
            <a:avLst/>
          </a:prstGeom>
        </p:spPr>
      </p:pic>
      <p:pic>
        <p:nvPicPr>
          <p:cNvPr id="15" name="Immagine 23">
            <a:extLst>
              <a:ext uri="{FF2B5EF4-FFF2-40B4-BE49-F238E27FC236}">
                <a16:creationId xmlns:a16="http://schemas.microsoft.com/office/drawing/2014/main" id="{02FBB8C9-DF5C-452D-1E97-D124B71BDA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5877" y="2112996"/>
            <a:ext cx="449203" cy="443292"/>
          </a:xfrm>
          <a:prstGeom prst="rect">
            <a:avLst/>
          </a:prstGeom>
        </p:spPr>
      </p:pic>
      <p:pic>
        <p:nvPicPr>
          <p:cNvPr id="16" name="Picture 15" descr="A white and black machine&#10;&#10;Description automatically generated">
            <a:extLst>
              <a:ext uri="{FF2B5EF4-FFF2-40B4-BE49-F238E27FC236}">
                <a16:creationId xmlns:a16="http://schemas.microsoft.com/office/drawing/2014/main" id="{D9D9F76E-1C23-CA47-610C-3DC157016A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063" y="2334642"/>
            <a:ext cx="1537689" cy="3211744"/>
          </a:xfrm>
          <a:prstGeom prst="rect">
            <a:avLst/>
          </a:prstGeom>
        </p:spPr>
      </p:pic>
      <p:pic>
        <p:nvPicPr>
          <p:cNvPr id="18" name="Picture 17" descr="A white cylinder with a purple bag&#10;&#10;Description automatically generated">
            <a:extLst>
              <a:ext uri="{FF2B5EF4-FFF2-40B4-BE49-F238E27FC236}">
                <a16:creationId xmlns:a16="http://schemas.microsoft.com/office/drawing/2014/main" id="{A5F4EA66-CAC9-2713-A946-7B6C4A49E15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828" y="2286044"/>
            <a:ext cx="1566052" cy="318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7">
            <a:extLst>
              <a:ext uri="{FF2B5EF4-FFF2-40B4-BE49-F238E27FC236}">
                <a16:creationId xmlns:a16="http://schemas.microsoft.com/office/drawing/2014/main" id="{14B5F7E5-AFD9-682F-97FA-35818EF4DB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238" y="1493558"/>
            <a:ext cx="3107383" cy="51911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32C179-F4F4-3232-AD21-8552142F5107}"/>
              </a:ext>
            </a:extLst>
          </p:cNvPr>
          <p:cNvSpPr/>
          <p:nvPr/>
        </p:nvSpPr>
        <p:spPr>
          <a:xfrm>
            <a:off x="8454169" y="0"/>
            <a:ext cx="373783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4711F-3AD3-CD90-3BAE-C193DD2F7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9" b="46569"/>
          <a:stretch/>
        </p:blipFill>
        <p:spPr>
          <a:xfrm>
            <a:off x="8549435" y="3816836"/>
            <a:ext cx="2488350" cy="24569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AB2B5B4-47F3-3679-A362-10FED1B640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9310274" y="942964"/>
            <a:ext cx="2190258" cy="273782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069F36-0ECE-4449-5823-9A6459251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VHS210 Z22 EXA / C2D2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F29DE9E-357C-4AC4-1132-D8B55C4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Nøkkelegenskaper og design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950DB-5800-BF60-59A7-C02B4F557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7439-FCED-FE1F-BD98-DD00637C02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DB031-D64E-8EAD-261B-B6C3861CEEC6}"/>
              </a:ext>
            </a:extLst>
          </p:cNvPr>
          <p:cNvSpPr/>
          <p:nvPr/>
        </p:nvSpPr>
        <p:spPr>
          <a:xfrm>
            <a:off x="479422" y="1466927"/>
            <a:ext cx="3003556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Vakuumåler for konstant overvåking av ytelse og filtreringseffektivitet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B97BA7-51E7-2099-AF08-192D4669682B}"/>
              </a:ext>
            </a:extLst>
          </p:cNvPr>
          <p:cNvSpPr/>
          <p:nvPr/>
        </p:nvSpPr>
        <p:spPr>
          <a:xfrm>
            <a:off x="479422" y="2352457"/>
            <a:ext cx="1950672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PullClean filterrengjøringssystem, enkel og effektiv betjening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98A648-00F5-CFE4-F05D-ED8E8755E54B}"/>
              </a:ext>
            </a:extLst>
          </p:cNvPr>
          <p:cNvSpPr/>
          <p:nvPr/>
        </p:nvSpPr>
        <p:spPr>
          <a:xfrm>
            <a:off x="479422" y="3182618"/>
            <a:ext cx="3273427" cy="632224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Høyeffektive filtre: M-klasse (som standard); PTFE eller HEPA 14 oppstrømsfilter 99,995 % 0,1– 0,2 mikron </a:t>
            </a:r>
            <a:br>
              <a:rPr lang="nb" sz="1000"/>
            </a:br>
            <a:r>
              <a:rPr lang="nb" sz="1000" b="0" i="0" u="none" baseline="0"/>
              <a:t>(som ekstrautstyr) alle filtre er antistatiske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764611-337F-9EF3-4A28-7506ED623C20}"/>
              </a:ext>
            </a:extLst>
          </p:cNvPr>
          <p:cNvSpPr/>
          <p:nvPr/>
        </p:nvSpPr>
        <p:spPr>
          <a:xfrm>
            <a:off x="479422" y="4161069"/>
            <a:ext cx="2354909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Sikker og feilsikker tilkobling for sertifisert ATEX-tilbehør EXA (bare Z22)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CA2174-E7B8-E7DC-2946-BEF34AF16B4F}"/>
              </a:ext>
            </a:extLst>
          </p:cNvPr>
          <p:cNvSpPr/>
          <p:nvPr/>
        </p:nvSpPr>
        <p:spPr>
          <a:xfrm>
            <a:off x="479422" y="4943475"/>
            <a:ext cx="3155319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50 L avtakbar beholder AISI304, lett å vaske takket være avtakbar hjulaksling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C6567FA-7D24-5AEF-86EE-7973AA9045AD}"/>
              </a:ext>
            </a:extLst>
          </p:cNvPr>
          <p:cNvSpPr/>
          <p:nvPr/>
        </p:nvSpPr>
        <p:spPr>
          <a:xfrm>
            <a:off x="2743200" y="5801159"/>
            <a:ext cx="1306285" cy="262892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Antistatiske hjul</a:t>
            </a:r>
          </a:p>
        </p:txBody>
      </p:sp>
      <p:pic>
        <p:nvPicPr>
          <p:cNvPr id="53" name="Immagine 72">
            <a:extLst>
              <a:ext uri="{FF2B5EF4-FFF2-40B4-BE49-F238E27FC236}">
                <a16:creationId xmlns:a16="http://schemas.microsoft.com/office/drawing/2014/main" id="{BD5B3B33-9A1C-A76B-741B-51B51E527F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14" y="5730622"/>
            <a:ext cx="341263" cy="336773"/>
          </a:xfrm>
          <a:prstGeom prst="rect">
            <a:avLst/>
          </a:prstGeom>
        </p:spPr>
      </p:pic>
      <p:pic>
        <p:nvPicPr>
          <p:cNvPr id="54" name="Immagine 73">
            <a:extLst>
              <a:ext uri="{FF2B5EF4-FFF2-40B4-BE49-F238E27FC236}">
                <a16:creationId xmlns:a16="http://schemas.microsoft.com/office/drawing/2014/main" id="{0029C68F-4AF6-9778-BF04-E954317120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" r="562"/>
          <a:stretch/>
        </p:blipFill>
        <p:spPr>
          <a:xfrm>
            <a:off x="1440634" y="5730622"/>
            <a:ext cx="989460" cy="33677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6E694C-833A-5B59-77F0-37B05873EDC0}"/>
              </a:ext>
            </a:extLst>
          </p:cNvPr>
          <p:cNvCxnSpPr>
            <a:cxnSpLocks/>
          </p:cNvCxnSpPr>
          <p:nvPr/>
        </p:nvCxnSpPr>
        <p:spPr>
          <a:xfrm>
            <a:off x="478619" y="1917965"/>
            <a:ext cx="402068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AAAA116-33B5-E2CC-856D-DA263885020A}"/>
              </a:ext>
            </a:extLst>
          </p:cNvPr>
          <p:cNvCxnSpPr>
            <a:cxnSpLocks/>
          </p:cNvCxnSpPr>
          <p:nvPr/>
        </p:nvCxnSpPr>
        <p:spPr>
          <a:xfrm flipV="1">
            <a:off x="478619" y="2789419"/>
            <a:ext cx="4201137" cy="1731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A28555-9A78-5A9C-2625-CEDA7CB7EE9D}"/>
              </a:ext>
            </a:extLst>
          </p:cNvPr>
          <p:cNvCxnSpPr>
            <a:cxnSpLocks/>
          </p:cNvCxnSpPr>
          <p:nvPr/>
        </p:nvCxnSpPr>
        <p:spPr>
          <a:xfrm>
            <a:off x="475521" y="3814281"/>
            <a:ext cx="445842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C13311-D120-37DA-17D9-043467DBA47D}"/>
              </a:ext>
            </a:extLst>
          </p:cNvPr>
          <p:cNvCxnSpPr>
            <a:cxnSpLocks/>
          </p:cNvCxnSpPr>
          <p:nvPr/>
        </p:nvCxnSpPr>
        <p:spPr>
          <a:xfrm>
            <a:off x="475521" y="4608419"/>
            <a:ext cx="402378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F717A29-AE78-7405-41E0-37DE1C583D17}"/>
              </a:ext>
            </a:extLst>
          </p:cNvPr>
          <p:cNvCxnSpPr>
            <a:cxnSpLocks/>
          </p:cNvCxnSpPr>
          <p:nvPr/>
        </p:nvCxnSpPr>
        <p:spPr>
          <a:xfrm flipV="1">
            <a:off x="475521" y="5294201"/>
            <a:ext cx="3777392" cy="96766"/>
          </a:xfrm>
          <a:prstGeom prst="bentConnector3">
            <a:avLst>
              <a:gd name="adj1" fmla="val 10002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EA2BD6C-53BC-201C-BFD2-3F04B3000A62}"/>
              </a:ext>
            </a:extLst>
          </p:cNvPr>
          <p:cNvCxnSpPr>
            <a:cxnSpLocks/>
          </p:cNvCxnSpPr>
          <p:nvPr/>
        </p:nvCxnSpPr>
        <p:spPr>
          <a:xfrm>
            <a:off x="4146876" y="3261811"/>
            <a:ext cx="78707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6C51C8F-602B-434B-BFC8-A98A028CAA00}"/>
              </a:ext>
            </a:extLst>
          </p:cNvPr>
          <p:cNvCxnSpPr>
            <a:cxnSpLocks/>
          </p:cNvCxnSpPr>
          <p:nvPr/>
        </p:nvCxnSpPr>
        <p:spPr>
          <a:xfrm>
            <a:off x="4146876" y="3261811"/>
            <a:ext cx="0" cy="552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D4B4397-88CC-B2C5-A45F-4DC1D17B5F38}"/>
              </a:ext>
            </a:extLst>
          </p:cNvPr>
          <p:cNvSpPr/>
          <p:nvPr/>
        </p:nvSpPr>
        <p:spPr>
          <a:xfrm>
            <a:off x="6621779" y="1480547"/>
            <a:ext cx="1654601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Støvfri motorkapsling med beskyttelsesklasse IP65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E80E876-EFCE-3325-7351-3C5CE1FF9054}"/>
              </a:ext>
            </a:extLst>
          </p:cNvPr>
          <p:cNvSpPr/>
          <p:nvPr/>
        </p:nvSpPr>
        <p:spPr>
          <a:xfrm>
            <a:off x="6279643" y="2148473"/>
            <a:ext cx="1996738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Avrundet form for enkel rengjøring av hele overflaten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3606FC8-0DE2-8E77-C45E-481282D8A244}"/>
              </a:ext>
            </a:extLst>
          </p:cNvPr>
          <p:cNvSpPr/>
          <p:nvPr/>
        </p:nvSpPr>
        <p:spPr>
          <a:xfrm>
            <a:off x="6339840" y="2816399"/>
            <a:ext cx="1936541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Stillegående – støynivå på bare </a:t>
            </a:r>
          </a:p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67 dB(A)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D877A1F-613C-C2FE-B423-7F70E5488D0C}"/>
              </a:ext>
            </a:extLst>
          </p:cNvPr>
          <p:cNvSpPr/>
          <p:nvPr/>
        </p:nvSpPr>
        <p:spPr>
          <a:xfrm>
            <a:off x="6279643" y="3484325"/>
            <a:ext cx="1996738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Enkel og rask service: alt er raskt tilgjengelig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DB329AB-231D-1B77-9ACC-65D5F29D13D2}"/>
              </a:ext>
            </a:extLst>
          </p:cNvPr>
          <p:cNvSpPr/>
          <p:nvPr/>
        </p:nvSpPr>
        <p:spPr>
          <a:xfrm>
            <a:off x="6250488" y="4152251"/>
            <a:ext cx="2025893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Fulljordet og avgrenset, hindrer elektrostatiske gnister, elektrisk fare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EF934E6-3209-AB8B-D801-208D63D8F447}"/>
              </a:ext>
            </a:extLst>
          </p:cNvPr>
          <p:cNvSpPr/>
          <p:nvPr/>
        </p:nvSpPr>
        <p:spPr>
          <a:xfrm>
            <a:off x="6458599" y="4820177"/>
            <a:ext cx="1817782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Parkeringsbrems, stabil også </a:t>
            </a:r>
          </a:p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i lett helling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BF90CD8-66DD-69F9-7F44-100527B76CFB}"/>
              </a:ext>
            </a:extLst>
          </p:cNvPr>
          <p:cNvSpPr/>
          <p:nvPr/>
        </p:nvSpPr>
        <p:spPr>
          <a:xfrm>
            <a:off x="6200775" y="5488104"/>
            <a:ext cx="2075606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God manøvreringsevne takket være de 4 svingbare hjulene med kulelager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8827C2D-C99A-5FB2-323E-CFA00DD4EDD5}"/>
              </a:ext>
            </a:extLst>
          </p:cNvPr>
          <p:cNvCxnSpPr>
            <a:cxnSpLocks/>
          </p:cNvCxnSpPr>
          <p:nvPr/>
        </p:nvCxnSpPr>
        <p:spPr>
          <a:xfrm rot="10800000">
            <a:off x="5224312" y="1930667"/>
            <a:ext cx="3052069" cy="1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88">
            <a:extLst>
              <a:ext uri="{FF2B5EF4-FFF2-40B4-BE49-F238E27FC236}">
                <a16:creationId xmlns:a16="http://schemas.microsoft.com/office/drawing/2014/main" id="{AA2A94E6-A606-184C-3057-1693BA7E0029}"/>
              </a:ext>
            </a:extLst>
          </p:cNvPr>
          <p:cNvCxnSpPr>
            <a:cxnSpLocks/>
          </p:cNvCxnSpPr>
          <p:nvPr/>
        </p:nvCxnSpPr>
        <p:spPr>
          <a:xfrm rot="10800000">
            <a:off x="4735078" y="2154956"/>
            <a:ext cx="3541302" cy="446871"/>
          </a:xfrm>
          <a:prstGeom prst="bentConnector3">
            <a:avLst>
              <a:gd name="adj1" fmla="val 10000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88">
            <a:extLst>
              <a:ext uri="{FF2B5EF4-FFF2-40B4-BE49-F238E27FC236}">
                <a16:creationId xmlns:a16="http://schemas.microsoft.com/office/drawing/2014/main" id="{F8236027-7F8F-E46B-5727-1B888F03183D}"/>
              </a:ext>
            </a:extLst>
          </p:cNvPr>
          <p:cNvCxnSpPr>
            <a:cxnSpLocks/>
          </p:cNvCxnSpPr>
          <p:nvPr/>
        </p:nvCxnSpPr>
        <p:spPr>
          <a:xfrm rot="10800000">
            <a:off x="5352444" y="3086101"/>
            <a:ext cx="2923937" cy="175711"/>
          </a:xfrm>
          <a:prstGeom prst="bentConnector3">
            <a:avLst>
              <a:gd name="adj1" fmla="val 9992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88">
            <a:extLst>
              <a:ext uri="{FF2B5EF4-FFF2-40B4-BE49-F238E27FC236}">
                <a16:creationId xmlns:a16="http://schemas.microsoft.com/office/drawing/2014/main" id="{3682BE32-7619-38D0-0564-77CB40B9DE3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27329" y="3935144"/>
            <a:ext cx="3049050" cy="391830"/>
          </a:xfrm>
          <a:prstGeom prst="bentConnector3">
            <a:avLst>
              <a:gd name="adj1" fmla="val 99987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88">
            <a:extLst>
              <a:ext uri="{FF2B5EF4-FFF2-40B4-BE49-F238E27FC236}">
                <a16:creationId xmlns:a16="http://schemas.microsoft.com/office/drawing/2014/main" id="{F33984EB-E717-8495-ADD6-38394F8408A3}"/>
              </a:ext>
            </a:extLst>
          </p:cNvPr>
          <p:cNvCxnSpPr>
            <a:cxnSpLocks/>
          </p:cNvCxnSpPr>
          <p:nvPr/>
        </p:nvCxnSpPr>
        <p:spPr>
          <a:xfrm flipH="1">
            <a:off x="5352443" y="4599130"/>
            <a:ext cx="292393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88">
            <a:extLst>
              <a:ext uri="{FF2B5EF4-FFF2-40B4-BE49-F238E27FC236}">
                <a16:creationId xmlns:a16="http://schemas.microsoft.com/office/drawing/2014/main" id="{B018F123-72E3-8BEE-DF17-68CA151FA6E8}"/>
              </a:ext>
            </a:extLst>
          </p:cNvPr>
          <p:cNvCxnSpPr>
            <a:cxnSpLocks/>
          </p:cNvCxnSpPr>
          <p:nvPr/>
        </p:nvCxnSpPr>
        <p:spPr>
          <a:xfrm flipH="1">
            <a:off x="5055409" y="5941486"/>
            <a:ext cx="322097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88">
            <a:extLst>
              <a:ext uri="{FF2B5EF4-FFF2-40B4-BE49-F238E27FC236}">
                <a16:creationId xmlns:a16="http://schemas.microsoft.com/office/drawing/2014/main" id="{984BFCC6-E404-5FAE-58DB-40880F2ADF30}"/>
              </a:ext>
            </a:extLst>
          </p:cNvPr>
          <p:cNvCxnSpPr>
            <a:cxnSpLocks/>
          </p:cNvCxnSpPr>
          <p:nvPr/>
        </p:nvCxnSpPr>
        <p:spPr>
          <a:xfrm>
            <a:off x="10392196" y="937518"/>
            <a:ext cx="0" cy="1227969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94942B-4B4C-8BC0-7AC0-DAFF8B72F35F}"/>
              </a:ext>
            </a:extLst>
          </p:cNvPr>
          <p:cNvSpPr/>
          <p:nvPr/>
        </p:nvSpPr>
        <p:spPr>
          <a:xfrm>
            <a:off x="9424097" y="674142"/>
            <a:ext cx="1949378" cy="262892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nb" sz="1000" b="0" i="0" u="none" baseline="0"/>
              <a:t>Håndtak og holder til strømledning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CC98AC8-2C0C-1497-DB11-2A534257958F}"/>
              </a:ext>
            </a:extLst>
          </p:cNvPr>
          <p:cNvSpPr/>
          <p:nvPr/>
        </p:nvSpPr>
        <p:spPr>
          <a:xfrm>
            <a:off x="10346738" y="4878630"/>
            <a:ext cx="1298503" cy="632224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lvl="0" algn="r" rtl="0">
              <a:lnSpc>
                <a:spcPct val="120000"/>
              </a:lnSpc>
            </a:pPr>
            <a:r>
              <a:rPr lang="nb" sz="1000" b="0" i="0" u="none" baseline="0"/>
              <a:t>Børsteløs motor</a:t>
            </a:r>
          </a:p>
          <a:p>
            <a:pPr lvl="0" algn="r" rtl="0">
              <a:lnSpc>
                <a:spcPct val="120000"/>
              </a:lnSpc>
            </a:pPr>
            <a:r>
              <a:rPr lang="nb" sz="1000" b="0" i="0" u="none" baseline="0"/>
              <a:t>opptil 10 000 timer</a:t>
            </a:r>
          </a:p>
          <a:p>
            <a:pPr lvl="0" algn="r" rtl="0">
              <a:lnSpc>
                <a:spcPct val="120000"/>
              </a:lnSpc>
            </a:pPr>
            <a:r>
              <a:rPr lang="nb" sz="1000" b="0" i="0" u="none" baseline="0"/>
              <a:t>Vedlikeholdsfri</a:t>
            </a:r>
          </a:p>
        </p:txBody>
      </p:sp>
      <p:cxnSp>
        <p:nvCxnSpPr>
          <p:cNvPr id="152" name="Straight Arrow Connector 88">
            <a:extLst>
              <a:ext uri="{FF2B5EF4-FFF2-40B4-BE49-F238E27FC236}">
                <a16:creationId xmlns:a16="http://schemas.microsoft.com/office/drawing/2014/main" id="{E40919A5-1372-68E0-E832-53193A5AF9DF}"/>
              </a:ext>
            </a:extLst>
          </p:cNvPr>
          <p:cNvCxnSpPr>
            <a:cxnSpLocks/>
          </p:cNvCxnSpPr>
          <p:nvPr/>
        </p:nvCxnSpPr>
        <p:spPr>
          <a:xfrm rot="10800000">
            <a:off x="9424097" y="4822032"/>
            <a:ext cx="2228764" cy="688275"/>
          </a:xfrm>
          <a:prstGeom prst="bentConnector3">
            <a:avLst>
              <a:gd name="adj1" fmla="val 99789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5EE1A09-F5A7-8457-0D96-7DF308560436}"/>
              </a:ext>
            </a:extLst>
          </p:cNvPr>
          <p:cNvSpPr/>
          <p:nvPr/>
        </p:nvSpPr>
        <p:spPr>
          <a:xfrm>
            <a:off x="10346738" y="4000663"/>
            <a:ext cx="1298503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Helelektrisk komponent ATEX</a:t>
            </a:r>
          </a:p>
        </p:txBody>
      </p:sp>
      <p:cxnSp>
        <p:nvCxnSpPr>
          <p:cNvPr id="160" name="Straight Arrow Connector 88">
            <a:extLst>
              <a:ext uri="{FF2B5EF4-FFF2-40B4-BE49-F238E27FC236}">
                <a16:creationId xmlns:a16="http://schemas.microsoft.com/office/drawing/2014/main" id="{087260D9-1C07-35C4-0C47-CA65A571E26D}"/>
              </a:ext>
            </a:extLst>
          </p:cNvPr>
          <p:cNvCxnSpPr>
            <a:cxnSpLocks/>
          </p:cNvCxnSpPr>
          <p:nvPr/>
        </p:nvCxnSpPr>
        <p:spPr>
          <a:xfrm flipH="1">
            <a:off x="9448819" y="937776"/>
            <a:ext cx="1915131" cy="0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4C88D39-8894-9665-66C6-DC7DB426D3EE}"/>
              </a:ext>
            </a:extLst>
          </p:cNvPr>
          <p:cNvSpPr/>
          <p:nvPr/>
        </p:nvSpPr>
        <p:spPr>
          <a:xfrm>
            <a:off x="9027920" y="1200196"/>
            <a:ext cx="1298503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Strømledning</a:t>
            </a:r>
          </a:p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9 meter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4D0212B-1B7E-B941-99C8-C2924C594B44}"/>
              </a:ext>
            </a:extLst>
          </p:cNvPr>
          <p:cNvSpPr/>
          <p:nvPr/>
        </p:nvSpPr>
        <p:spPr>
          <a:xfrm>
            <a:off x="10786458" y="1200196"/>
            <a:ext cx="852279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Støpsel </a:t>
            </a:r>
            <a:br>
              <a:rPr lang="nb" sz="1000"/>
            </a:br>
            <a:r>
              <a:rPr lang="nb" sz="1000" b="0" i="0" u="none" baseline="0"/>
              <a:t>2P+T </a:t>
            </a:r>
          </a:p>
        </p:txBody>
      </p:sp>
      <p:cxnSp>
        <p:nvCxnSpPr>
          <p:cNvPr id="167" name="Straight Arrow Connector 88">
            <a:extLst>
              <a:ext uri="{FF2B5EF4-FFF2-40B4-BE49-F238E27FC236}">
                <a16:creationId xmlns:a16="http://schemas.microsoft.com/office/drawing/2014/main" id="{BD4912BB-F093-8951-66DB-324607959768}"/>
              </a:ext>
            </a:extLst>
          </p:cNvPr>
          <p:cNvCxnSpPr>
            <a:cxnSpLocks/>
          </p:cNvCxnSpPr>
          <p:nvPr/>
        </p:nvCxnSpPr>
        <p:spPr>
          <a:xfrm>
            <a:off x="9027920" y="1644052"/>
            <a:ext cx="9733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88">
            <a:extLst>
              <a:ext uri="{FF2B5EF4-FFF2-40B4-BE49-F238E27FC236}">
                <a16:creationId xmlns:a16="http://schemas.microsoft.com/office/drawing/2014/main" id="{FDBDBEC7-476F-0BDE-AD50-067134323A93}"/>
              </a:ext>
            </a:extLst>
          </p:cNvPr>
          <p:cNvCxnSpPr>
            <a:cxnSpLocks/>
          </p:cNvCxnSpPr>
          <p:nvPr/>
        </p:nvCxnSpPr>
        <p:spPr>
          <a:xfrm flipH="1">
            <a:off x="10664048" y="1644052"/>
            <a:ext cx="9733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D97DB4FF-61B9-67A0-F6BB-8C8130B7A14C}"/>
              </a:ext>
            </a:extLst>
          </p:cNvPr>
          <p:cNvSpPr/>
          <p:nvPr/>
        </p:nvSpPr>
        <p:spPr>
          <a:xfrm>
            <a:off x="9786879" y="3537087"/>
            <a:ext cx="1223814" cy="353771"/>
          </a:xfrm>
          <a:prstGeom prst="rect">
            <a:avLst/>
          </a:prstGeom>
        </p:spPr>
        <p:txBody>
          <a:bodyPr wrap="square" lIns="0" tIns="90000" rIns="0" bIns="91440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nb" sz="1000" b="0" i="0" u="none" baseline="0"/>
              <a:t>Tilbehørsholder</a:t>
            </a:r>
          </a:p>
        </p:txBody>
      </p:sp>
      <p:cxnSp>
        <p:nvCxnSpPr>
          <p:cNvPr id="175" name="Straight Arrow Connector 88">
            <a:extLst>
              <a:ext uri="{FF2B5EF4-FFF2-40B4-BE49-F238E27FC236}">
                <a16:creationId xmlns:a16="http://schemas.microsoft.com/office/drawing/2014/main" id="{DA25D3A4-0E41-79DB-273C-6EAE59654D43}"/>
              </a:ext>
            </a:extLst>
          </p:cNvPr>
          <p:cNvCxnSpPr>
            <a:cxnSpLocks/>
          </p:cNvCxnSpPr>
          <p:nvPr/>
        </p:nvCxnSpPr>
        <p:spPr>
          <a:xfrm flipH="1">
            <a:off x="9768979" y="3532507"/>
            <a:ext cx="1252539" cy="0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3ACD5B-052E-8932-0231-A2DA85C348E0}"/>
              </a:ext>
            </a:extLst>
          </p:cNvPr>
          <p:cNvGrpSpPr/>
          <p:nvPr/>
        </p:nvGrpSpPr>
        <p:grpSpPr>
          <a:xfrm>
            <a:off x="10048751" y="3163172"/>
            <a:ext cx="692995" cy="369336"/>
            <a:chOff x="9974072" y="3014581"/>
            <a:chExt cx="823504" cy="361528"/>
          </a:xfrm>
        </p:grpSpPr>
        <p:cxnSp>
          <p:nvCxnSpPr>
            <p:cNvPr id="184" name="Straight Arrow Connector 88">
              <a:extLst>
                <a:ext uri="{FF2B5EF4-FFF2-40B4-BE49-F238E27FC236}">
                  <a16:creationId xmlns:a16="http://schemas.microsoft.com/office/drawing/2014/main" id="{35A71F22-C205-C6AF-A219-C22FEAEF2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4072" y="3014581"/>
              <a:ext cx="0" cy="361528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88">
              <a:extLst>
                <a:ext uri="{FF2B5EF4-FFF2-40B4-BE49-F238E27FC236}">
                  <a16:creationId xmlns:a16="http://schemas.microsoft.com/office/drawing/2014/main" id="{707592D5-1B8A-0E76-E677-03888B4D1B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7576" y="3014581"/>
              <a:ext cx="0" cy="361528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88">
            <a:extLst>
              <a:ext uri="{FF2B5EF4-FFF2-40B4-BE49-F238E27FC236}">
                <a16:creationId xmlns:a16="http://schemas.microsoft.com/office/drawing/2014/main" id="{DAB365EA-70F2-0A2D-C00E-EE12044979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71011" y="5264074"/>
            <a:ext cx="3585048" cy="519360"/>
          </a:xfrm>
          <a:prstGeom prst="bentConnector3">
            <a:avLst>
              <a:gd name="adj1" fmla="val 9999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88">
            <a:extLst>
              <a:ext uri="{FF2B5EF4-FFF2-40B4-BE49-F238E27FC236}">
                <a16:creationId xmlns:a16="http://schemas.microsoft.com/office/drawing/2014/main" id="{B03BAB2A-A80F-0B85-D5C1-BA22F6ABB60F}"/>
              </a:ext>
            </a:extLst>
          </p:cNvPr>
          <p:cNvCxnSpPr>
            <a:cxnSpLocks/>
          </p:cNvCxnSpPr>
          <p:nvPr/>
        </p:nvCxnSpPr>
        <p:spPr>
          <a:xfrm flipH="1">
            <a:off x="9793610" y="4446122"/>
            <a:ext cx="18437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88">
            <a:extLst>
              <a:ext uri="{FF2B5EF4-FFF2-40B4-BE49-F238E27FC236}">
                <a16:creationId xmlns:a16="http://schemas.microsoft.com/office/drawing/2014/main" id="{901EEE2E-6868-BD35-4DB9-233594CDC3C3}"/>
              </a:ext>
            </a:extLst>
          </p:cNvPr>
          <p:cNvCxnSpPr>
            <a:cxnSpLocks/>
          </p:cNvCxnSpPr>
          <p:nvPr/>
        </p:nvCxnSpPr>
        <p:spPr>
          <a:xfrm>
            <a:off x="2743200" y="6064051"/>
            <a:ext cx="175610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45">
            <a:extLst>
              <a:ext uri="{FF2B5EF4-FFF2-40B4-BE49-F238E27FC236}">
                <a16:creationId xmlns:a16="http://schemas.microsoft.com/office/drawing/2014/main" id="{CF56CCBA-3826-9D79-BF7F-554B4985F8EE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521" y="5729067"/>
            <a:ext cx="411480" cy="3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>
            <a:extLst>
              <a:ext uri="{FF2B5EF4-FFF2-40B4-BE49-F238E27FC236}">
                <a16:creationId xmlns:a16="http://schemas.microsoft.com/office/drawing/2014/main" id="{67E77166-7D7D-25AB-580A-0A5E5AA8F4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214" y="800507"/>
            <a:ext cx="3162081" cy="5951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32C179-F4F4-3232-AD21-8552142F5107}"/>
              </a:ext>
            </a:extLst>
          </p:cNvPr>
          <p:cNvSpPr/>
          <p:nvPr/>
        </p:nvSpPr>
        <p:spPr>
          <a:xfrm>
            <a:off x="8454169" y="0"/>
            <a:ext cx="373783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4711F-3AD3-CD90-3BAE-C193DD2F7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9" b="46569"/>
          <a:stretch/>
        </p:blipFill>
        <p:spPr>
          <a:xfrm>
            <a:off x="8549435" y="3816836"/>
            <a:ext cx="2488350" cy="24569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AB2B5B4-47F3-3679-A362-10FED1B640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9310274" y="942964"/>
            <a:ext cx="2190258" cy="273782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069F36-0ECE-4449-5823-9A6459251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/>
              <a:t>VHS210 Z22 EXA / C2D2 MC-HC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F29DE9E-357C-4AC4-1132-D8B55C4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Nøkkelegenskaper og design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950DB-5800-BF60-59A7-C02B4F557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7439-FCED-FE1F-BD98-DD00637C02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DB031-D64E-8EAD-261B-B6C3861CEEC6}"/>
              </a:ext>
            </a:extLst>
          </p:cNvPr>
          <p:cNvSpPr/>
          <p:nvPr/>
        </p:nvSpPr>
        <p:spPr>
          <a:xfrm>
            <a:off x="479422" y="1707853"/>
            <a:ext cx="3003556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Vakuumåler for konstant overvåking av ytelse og filtreringseffektivitet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B97BA7-51E7-2099-AF08-192D4669682B}"/>
              </a:ext>
            </a:extLst>
          </p:cNvPr>
          <p:cNvSpPr/>
          <p:nvPr/>
        </p:nvSpPr>
        <p:spPr>
          <a:xfrm>
            <a:off x="479422" y="2397729"/>
            <a:ext cx="1950672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PullClean filterrengjøringssystem, enkel og effektiv betjening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98A648-00F5-CFE4-F05D-ED8E8755E54B}"/>
              </a:ext>
            </a:extLst>
          </p:cNvPr>
          <p:cNvSpPr/>
          <p:nvPr/>
        </p:nvSpPr>
        <p:spPr>
          <a:xfrm>
            <a:off x="479422" y="3182618"/>
            <a:ext cx="3273427" cy="632224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Høyeffektive filtre: M-klasse (som standard); PTFE eller HEPA 14 oppstrømsfilter 99,995 % 0,1– 0,2 mikron </a:t>
            </a:r>
            <a:br>
              <a:rPr lang="nb" sz="1000"/>
            </a:br>
            <a:r>
              <a:rPr lang="nb" sz="1000" b="0" i="0" u="none" baseline="0"/>
              <a:t>(som ekstrautstyr) alle filtre er antistatiske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CA2174-E7B8-E7DC-2946-BEF34AF16B4F}"/>
              </a:ext>
            </a:extLst>
          </p:cNvPr>
          <p:cNvSpPr/>
          <p:nvPr/>
        </p:nvSpPr>
        <p:spPr>
          <a:xfrm>
            <a:off x="479422" y="4913871"/>
            <a:ext cx="3155319" cy="262892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Endeløs antistatisk pose for sikker støvfjerning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C6567FA-7D24-5AEF-86EE-7973AA9045AD}"/>
              </a:ext>
            </a:extLst>
          </p:cNvPr>
          <p:cNvSpPr/>
          <p:nvPr/>
        </p:nvSpPr>
        <p:spPr>
          <a:xfrm>
            <a:off x="2743200" y="5801159"/>
            <a:ext cx="1306285" cy="262892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Antistatiske hjul</a:t>
            </a:r>
          </a:p>
        </p:txBody>
      </p:sp>
      <p:pic>
        <p:nvPicPr>
          <p:cNvPr id="53" name="Immagine 72">
            <a:extLst>
              <a:ext uri="{FF2B5EF4-FFF2-40B4-BE49-F238E27FC236}">
                <a16:creationId xmlns:a16="http://schemas.microsoft.com/office/drawing/2014/main" id="{BD5B3B33-9A1C-A76B-741B-51B51E527F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14" y="5730622"/>
            <a:ext cx="341263" cy="33677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6E694C-833A-5B59-77F0-37B05873EDC0}"/>
              </a:ext>
            </a:extLst>
          </p:cNvPr>
          <p:cNvCxnSpPr>
            <a:cxnSpLocks/>
          </p:cNvCxnSpPr>
          <p:nvPr/>
        </p:nvCxnSpPr>
        <p:spPr>
          <a:xfrm>
            <a:off x="478619" y="2158891"/>
            <a:ext cx="406290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AAAA116-33B5-E2CC-856D-DA263885020A}"/>
              </a:ext>
            </a:extLst>
          </p:cNvPr>
          <p:cNvCxnSpPr>
            <a:cxnSpLocks/>
          </p:cNvCxnSpPr>
          <p:nvPr/>
        </p:nvCxnSpPr>
        <p:spPr>
          <a:xfrm flipV="1">
            <a:off x="478619" y="2824448"/>
            <a:ext cx="3983134" cy="27557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A28555-9A78-5A9C-2625-CEDA7CB7EE9D}"/>
              </a:ext>
            </a:extLst>
          </p:cNvPr>
          <p:cNvCxnSpPr>
            <a:cxnSpLocks/>
          </p:cNvCxnSpPr>
          <p:nvPr/>
        </p:nvCxnSpPr>
        <p:spPr>
          <a:xfrm>
            <a:off x="475521" y="3814281"/>
            <a:ext cx="4342913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F717A29-AE78-7405-41E0-37DE1C583D17}"/>
              </a:ext>
            </a:extLst>
          </p:cNvPr>
          <p:cNvCxnSpPr>
            <a:cxnSpLocks/>
          </p:cNvCxnSpPr>
          <p:nvPr/>
        </p:nvCxnSpPr>
        <p:spPr>
          <a:xfrm flipV="1">
            <a:off x="475521" y="4817097"/>
            <a:ext cx="4545823" cy="359666"/>
          </a:xfrm>
          <a:prstGeom prst="bentConnector3">
            <a:avLst>
              <a:gd name="adj1" fmla="val 10003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EA2BD6C-53BC-201C-BFD2-3F04B3000A62}"/>
              </a:ext>
            </a:extLst>
          </p:cNvPr>
          <p:cNvCxnSpPr>
            <a:cxnSpLocks/>
          </p:cNvCxnSpPr>
          <p:nvPr/>
        </p:nvCxnSpPr>
        <p:spPr>
          <a:xfrm>
            <a:off x="4146876" y="3102655"/>
            <a:ext cx="67155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6C51C8F-602B-434B-BFC8-A98A028CAA00}"/>
              </a:ext>
            </a:extLst>
          </p:cNvPr>
          <p:cNvCxnSpPr>
            <a:cxnSpLocks/>
          </p:cNvCxnSpPr>
          <p:nvPr/>
        </p:nvCxnSpPr>
        <p:spPr>
          <a:xfrm>
            <a:off x="4146876" y="3102655"/>
            <a:ext cx="0" cy="71162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D4B4397-88CC-B2C5-A45F-4DC1D17B5F38}"/>
              </a:ext>
            </a:extLst>
          </p:cNvPr>
          <p:cNvSpPr/>
          <p:nvPr/>
        </p:nvSpPr>
        <p:spPr>
          <a:xfrm>
            <a:off x="6621779" y="1480547"/>
            <a:ext cx="1654601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Støvfri motorkapsling med beskyttelsesklasse IP65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E80E876-EFCE-3325-7351-3C5CE1FF9054}"/>
              </a:ext>
            </a:extLst>
          </p:cNvPr>
          <p:cNvSpPr/>
          <p:nvPr/>
        </p:nvSpPr>
        <p:spPr>
          <a:xfrm>
            <a:off x="6279643" y="2158891"/>
            <a:ext cx="1996738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Avrundet form for enkel rengjøring av hele overflaten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3606FC8-0DE2-8E77-C45E-481282D8A244}"/>
              </a:ext>
            </a:extLst>
          </p:cNvPr>
          <p:cNvSpPr/>
          <p:nvPr/>
        </p:nvSpPr>
        <p:spPr>
          <a:xfrm>
            <a:off x="6339840" y="2837235"/>
            <a:ext cx="1936541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Stillegående – støynivå på bare </a:t>
            </a:r>
            <a:br>
              <a:rPr lang="nb" sz="1000" b="0" i="0" u="none" baseline="0"/>
            </a:br>
            <a:r>
              <a:rPr lang="nb" sz="1000" b="0" i="0" u="none" baseline="0"/>
              <a:t>67 dB(A)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D877A1F-613C-C2FE-B423-7F70E5488D0C}"/>
              </a:ext>
            </a:extLst>
          </p:cNvPr>
          <p:cNvSpPr/>
          <p:nvPr/>
        </p:nvSpPr>
        <p:spPr>
          <a:xfrm>
            <a:off x="6279643" y="3515579"/>
            <a:ext cx="1996738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Enkel og rask service: alt er raskt tilgjengelig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DB329AB-231D-1B77-9ACC-65D5F29D13D2}"/>
              </a:ext>
            </a:extLst>
          </p:cNvPr>
          <p:cNvSpPr/>
          <p:nvPr/>
        </p:nvSpPr>
        <p:spPr>
          <a:xfrm>
            <a:off x="5964433" y="4193923"/>
            <a:ext cx="2311948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Fulljordet og avgrenset, hindrer elektrostatiske gnister, elektrisk fare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EF934E6-3209-AB8B-D801-208D63D8F447}"/>
              </a:ext>
            </a:extLst>
          </p:cNvPr>
          <p:cNvSpPr/>
          <p:nvPr/>
        </p:nvSpPr>
        <p:spPr>
          <a:xfrm>
            <a:off x="6458599" y="4872267"/>
            <a:ext cx="1817782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Parkeringsbrems, stabil også </a:t>
            </a:r>
            <a:br>
              <a:rPr lang="nb" sz="1000" b="0" i="0" u="none" baseline="0"/>
            </a:br>
            <a:r>
              <a:rPr lang="nb" sz="1000" b="0" i="0" u="none" baseline="0"/>
              <a:t>i lett helling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8827C2D-C99A-5FB2-323E-CFA00DD4EDD5}"/>
              </a:ext>
            </a:extLst>
          </p:cNvPr>
          <p:cNvCxnSpPr>
            <a:cxnSpLocks/>
          </p:cNvCxnSpPr>
          <p:nvPr/>
        </p:nvCxnSpPr>
        <p:spPr>
          <a:xfrm rot="10800000">
            <a:off x="5112470" y="1561707"/>
            <a:ext cx="3163912" cy="368962"/>
          </a:xfrm>
          <a:prstGeom prst="bentConnector3">
            <a:avLst>
              <a:gd name="adj1" fmla="val 99979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88">
            <a:extLst>
              <a:ext uri="{FF2B5EF4-FFF2-40B4-BE49-F238E27FC236}">
                <a16:creationId xmlns:a16="http://schemas.microsoft.com/office/drawing/2014/main" id="{AA2A94E6-A606-184C-3057-1693BA7E0029}"/>
              </a:ext>
            </a:extLst>
          </p:cNvPr>
          <p:cNvCxnSpPr>
            <a:cxnSpLocks/>
          </p:cNvCxnSpPr>
          <p:nvPr/>
        </p:nvCxnSpPr>
        <p:spPr>
          <a:xfrm rot="10800000">
            <a:off x="4832808" y="2114747"/>
            <a:ext cx="3443574" cy="505871"/>
          </a:xfrm>
          <a:prstGeom prst="bentConnector3">
            <a:avLst>
              <a:gd name="adj1" fmla="val 10000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88">
            <a:extLst>
              <a:ext uri="{FF2B5EF4-FFF2-40B4-BE49-F238E27FC236}">
                <a16:creationId xmlns:a16="http://schemas.microsoft.com/office/drawing/2014/main" id="{F8236027-7F8F-E46B-5727-1B888F03183D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2943655"/>
            <a:ext cx="2958446" cy="343828"/>
          </a:xfrm>
          <a:prstGeom prst="bentConnector3">
            <a:avLst>
              <a:gd name="adj1" fmla="val 10001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88">
            <a:extLst>
              <a:ext uri="{FF2B5EF4-FFF2-40B4-BE49-F238E27FC236}">
                <a16:creationId xmlns:a16="http://schemas.microsoft.com/office/drawing/2014/main" id="{3682BE32-7619-38D0-0564-77CB40B9DE3D}"/>
              </a:ext>
            </a:extLst>
          </p:cNvPr>
          <p:cNvCxnSpPr>
            <a:cxnSpLocks/>
          </p:cNvCxnSpPr>
          <p:nvPr/>
        </p:nvCxnSpPr>
        <p:spPr>
          <a:xfrm rot="10800000">
            <a:off x="5231877" y="4540577"/>
            <a:ext cx="3044503" cy="103028"/>
          </a:xfrm>
          <a:prstGeom prst="bentConnector3">
            <a:avLst>
              <a:gd name="adj1" fmla="val 100022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88">
            <a:extLst>
              <a:ext uri="{FF2B5EF4-FFF2-40B4-BE49-F238E27FC236}">
                <a16:creationId xmlns:a16="http://schemas.microsoft.com/office/drawing/2014/main" id="{F33984EB-E717-8495-ADD6-38394F8408A3}"/>
              </a:ext>
            </a:extLst>
          </p:cNvPr>
          <p:cNvCxnSpPr>
            <a:cxnSpLocks/>
          </p:cNvCxnSpPr>
          <p:nvPr/>
        </p:nvCxnSpPr>
        <p:spPr>
          <a:xfrm flipH="1">
            <a:off x="5233481" y="3966085"/>
            <a:ext cx="304290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88">
            <a:extLst>
              <a:ext uri="{FF2B5EF4-FFF2-40B4-BE49-F238E27FC236}">
                <a16:creationId xmlns:a16="http://schemas.microsoft.com/office/drawing/2014/main" id="{984BFCC6-E404-5FAE-58DB-40880F2ADF30}"/>
              </a:ext>
            </a:extLst>
          </p:cNvPr>
          <p:cNvCxnSpPr>
            <a:cxnSpLocks/>
          </p:cNvCxnSpPr>
          <p:nvPr/>
        </p:nvCxnSpPr>
        <p:spPr>
          <a:xfrm>
            <a:off x="10392196" y="937518"/>
            <a:ext cx="0" cy="1227969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94942B-4B4C-8BC0-7AC0-DAFF8B72F35F}"/>
              </a:ext>
            </a:extLst>
          </p:cNvPr>
          <p:cNvSpPr/>
          <p:nvPr/>
        </p:nvSpPr>
        <p:spPr>
          <a:xfrm>
            <a:off x="9424097" y="674142"/>
            <a:ext cx="1949378" cy="262892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nb" sz="1000" b="0" i="0" u="none" baseline="0"/>
              <a:t>Håndtak og holder til strømledning</a:t>
            </a:r>
          </a:p>
        </p:txBody>
      </p:sp>
      <p:cxnSp>
        <p:nvCxnSpPr>
          <p:cNvPr id="152" name="Straight Arrow Connector 88">
            <a:extLst>
              <a:ext uri="{FF2B5EF4-FFF2-40B4-BE49-F238E27FC236}">
                <a16:creationId xmlns:a16="http://schemas.microsoft.com/office/drawing/2014/main" id="{E40919A5-1372-68E0-E832-53193A5AF9DF}"/>
              </a:ext>
            </a:extLst>
          </p:cNvPr>
          <p:cNvCxnSpPr>
            <a:cxnSpLocks/>
          </p:cNvCxnSpPr>
          <p:nvPr/>
        </p:nvCxnSpPr>
        <p:spPr>
          <a:xfrm rot="10800000">
            <a:off x="9424097" y="4822032"/>
            <a:ext cx="2228764" cy="688275"/>
          </a:xfrm>
          <a:prstGeom prst="bentConnector3">
            <a:avLst>
              <a:gd name="adj1" fmla="val 99789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88">
            <a:extLst>
              <a:ext uri="{FF2B5EF4-FFF2-40B4-BE49-F238E27FC236}">
                <a16:creationId xmlns:a16="http://schemas.microsoft.com/office/drawing/2014/main" id="{087260D9-1C07-35C4-0C47-CA65A571E26D}"/>
              </a:ext>
            </a:extLst>
          </p:cNvPr>
          <p:cNvCxnSpPr>
            <a:cxnSpLocks/>
          </p:cNvCxnSpPr>
          <p:nvPr/>
        </p:nvCxnSpPr>
        <p:spPr>
          <a:xfrm flipH="1">
            <a:off x="9448819" y="937776"/>
            <a:ext cx="1915131" cy="0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4C88D39-8894-9665-66C6-DC7DB426D3EE}"/>
              </a:ext>
            </a:extLst>
          </p:cNvPr>
          <p:cNvSpPr/>
          <p:nvPr/>
        </p:nvSpPr>
        <p:spPr>
          <a:xfrm>
            <a:off x="9027920" y="1200196"/>
            <a:ext cx="1298503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Strømledning</a:t>
            </a:r>
          </a:p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9 meter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4D0212B-1B7E-B941-99C8-C2924C594B44}"/>
              </a:ext>
            </a:extLst>
          </p:cNvPr>
          <p:cNvSpPr/>
          <p:nvPr/>
        </p:nvSpPr>
        <p:spPr>
          <a:xfrm>
            <a:off x="10786458" y="1200196"/>
            <a:ext cx="852279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Støpsel </a:t>
            </a:r>
            <a:br>
              <a:rPr lang="nb" sz="1000"/>
            </a:br>
            <a:r>
              <a:rPr lang="nb" sz="1000" b="0" i="0" u="none" baseline="0"/>
              <a:t>2P+T </a:t>
            </a:r>
          </a:p>
        </p:txBody>
      </p:sp>
      <p:cxnSp>
        <p:nvCxnSpPr>
          <p:cNvPr id="167" name="Straight Arrow Connector 88">
            <a:extLst>
              <a:ext uri="{FF2B5EF4-FFF2-40B4-BE49-F238E27FC236}">
                <a16:creationId xmlns:a16="http://schemas.microsoft.com/office/drawing/2014/main" id="{BD4912BB-F093-8951-66DB-324607959768}"/>
              </a:ext>
            </a:extLst>
          </p:cNvPr>
          <p:cNvCxnSpPr>
            <a:cxnSpLocks/>
          </p:cNvCxnSpPr>
          <p:nvPr/>
        </p:nvCxnSpPr>
        <p:spPr>
          <a:xfrm>
            <a:off x="9027920" y="1644052"/>
            <a:ext cx="9733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88">
            <a:extLst>
              <a:ext uri="{FF2B5EF4-FFF2-40B4-BE49-F238E27FC236}">
                <a16:creationId xmlns:a16="http://schemas.microsoft.com/office/drawing/2014/main" id="{FDBDBEC7-476F-0BDE-AD50-067134323A93}"/>
              </a:ext>
            </a:extLst>
          </p:cNvPr>
          <p:cNvCxnSpPr>
            <a:cxnSpLocks/>
          </p:cNvCxnSpPr>
          <p:nvPr/>
        </p:nvCxnSpPr>
        <p:spPr>
          <a:xfrm flipH="1">
            <a:off x="10664048" y="1644052"/>
            <a:ext cx="9733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88">
            <a:extLst>
              <a:ext uri="{FF2B5EF4-FFF2-40B4-BE49-F238E27FC236}">
                <a16:creationId xmlns:a16="http://schemas.microsoft.com/office/drawing/2014/main" id="{DAB365EA-70F2-0A2D-C00E-EE12044979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95217" y="5320442"/>
            <a:ext cx="3560842" cy="470757"/>
          </a:xfrm>
          <a:prstGeom prst="bentConnector3">
            <a:avLst>
              <a:gd name="adj1" fmla="val 10001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88">
            <a:extLst>
              <a:ext uri="{FF2B5EF4-FFF2-40B4-BE49-F238E27FC236}">
                <a16:creationId xmlns:a16="http://schemas.microsoft.com/office/drawing/2014/main" id="{B03BAB2A-A80F-0B85-D5C1-BA22F6ABB60F}"/>
              </a:ext>
            </a:extLst>
          </p:cNvPr>
          <p:cNvCxnSpPr>
            <a:cxnSpLocks/>
          </p:cNvCxnSpPr>
          <p:nvPr/>
        </p:nvCxnSpPr>
        <p:spPr>
          <a:xfrm flipH="1">
            <a:off x="9793610" y="4446122"/>
            <a:ext cx="18437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88">
            <a:extLst>
              <a:ext uri="{FF2B5EF4-FFF2-40B4-BE49-F238E27FC236}">
                <a16:creationId xmlns:a16="http://schemas.microsoft.com/office/drawing/2014/main" id="{901EEE2E-6868-BD35-4DB9-233594CDC3C3}"/>
              </a:ext>
            </a:extLst>
          </p:cNvPr>
          <p:cNvCxnSpPr>
            <a:cxnSpLocks/>
          </p:cNvCxnSpPr>
          <p:nvPr/>
        </p:nvCxnSpPr>
        <p:spPr>
          <a:xfrm>
            <a:off x="2743200" y="6064051"/>
            <a:ext cx="1718553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33">
            <a:extLst>
              <a:ext uri="{FF2B5EF4-FFF2-40B4-BE49-F238E27FC236}">
                <a16:creationId xmlns:a16="http://schemas.microsoft.com/office/drawing/2014/main" id="{71835027-CBE1-6BF2-28F1-DDEE022A9F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1438623" y="5732490"/>
            <a:ext cx="840123" cy="331561"/>
          </a:xfrm>
          <a:prstGeom prst="rect">
            <a:avLst/>
          </a:prstGeom>
        </p:spPr>
      </p:pic>
      <p:pic>
        <p:nvPicPr>
          <p:cNvPr id="31" name="Immagine 11">
            <a:extLst>
              <a:ext uri="{FF2B5EF4-FFF2-40B4-BE49-F238E27FC236}">
                <a16:creationId xmlns:a16="http://schemas.microsoft.com/office/drawing/2014/main" id="{1D4A7DFB-B65F-2B9C-36A9-D933F0607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706" y="5380937"/>
            <a:ext cx="843854" cy="28721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61D74AF-135E-47C1-9FB6-F6205B8032B0}"/>
              </a:ext>
            </a:extLst>
          </p:cNvPr>
          <p:cNvSpPr/>
          <p:nvPr/>
        </p:nvSpPr>
        <p:spPr>
          <a:xfrm>
            <a:off x="479422" y="4092489"/>
            <a:ext cx="2354909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nb" sz="1000" b="0" i="0" u="none" baseline="0"/>
              <a:t>Sikker og feilsikker tilkobling for sertifisert ATEX-tilbehør EXA (bare Z22)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81B1764-6F41-983B-91ED-9E50E9720635}"/>
              </a:ext>
            </a:extLst>
          </p:cNvPr>
          <p:cNvCxnSpPr>
            <a:cxnSpLocks/>
          </p:cNvCxnSpPr>
          <p:nvPr/>
        </p:nvCxnSpPr>
        <p:spPr>
          <a:xfrm>
            <a:off x="475521" y="4539839"/>
            <a:ext cx="393435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348592E-0E9B-57FC-7BCF-2DF4FA10592B}"/>
              </a:ext>
            </a:extLst>
          </p:cNvPr>
          <p:cNvSpPr/>
          <p:nvPr/>
        </p:nvSpPr>
        <p:spPr>
          <a:xfrm>
            <a:off x="10346738" y="4878630"/>
            <a:ext cx="1298503" cy="632224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lvl="0" algn="r" rtl="0">
              <a:lnSpc>
                <a:spcPct val="120000"/>
              </a:lnSpc>
            </a:pPr>
            <a:r>
              <a:rPr lang="nb" sz="1000" b="0" i="0" u="none" baseline="0"/>
              <a:t>Børsteløs motor</a:t>
            </a:r>
          </a:p>
          <a:p>
            <a:pPr lvl="0" algn="r" rtl="0">
              <a:lnSpc>
                <a:spcPct val="120000"/>
              </a:lnSpc>
            </a:pPr>
            <a:r>
              <a:rPr lang="nb" sz="1000" b="0" i="0" u="none" baseline="0"/>
              <a:t>opptil 10 000 timer</a:t>
            </a:r>
          </a:p>
          <a:p>
            <a:pPr lvl="0" algn="r" rtl="0">
              <a:lnSpc>
                <a:spcPct val="120000"/>
              </a:lnSpc>
            </a:pPr>
            <a:r>
              <a:rPr lang="nb" sz="1000" b="0" i="0" u="none" baseline="0"/>
              <a:t>Vedlikeholdsfri</a:t>
            </a:r>
          </a:p>
        </p:txBody>
      </p:sp>
      <p:cxnSp>
        <p:nvCxnSpPr>
          <p:cNvPr id="42" name="Straight Arrow Connector 88">
            <a:extLst>
              <a:ext uri="{FF2B5EF4-FFF2-40B4-BE49-F238E27FC236}">
                <a16:creationId xmlns:a16="http://schemas.microsoft.com/office/drawing/2014/main" id="{D058BC3F-5615-5F0F-CDEA-84FE953C2D15}"/>
              </a:ext>
            </a:extLst>
          </p:cNvPr>
          <p:cNvCxnSpPr>
            <a:cxnSpLocks/>
          </p:cNvCxnSpPr>
          <p:nvPr/>
        </p:nvCxnSpPr>
        <p:spPr>
          <a:xfrm flipH="1">
            <a:off x="9768979" y="3532507"/>
            <a:ext cx="1252539" cy="0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512816-5938-9316-E697-61156AF56B9C}"/>
              </a:ext>
            </a:extLst>
          </p:cNvPr>
          <p:cNvGrpSpPr/>
          <p:nvPr/>
        </p:nvGrpSpPr>
        <p:grpSpPr>
          <a:xfrm>
            <a:off x="10048751" y="3163172"/>
            <a:ext cx="692995" cy="369336"/>
            <a:chOff x="9974072" y="3014581"/>
            <a:chExt cx="823504" cy="361528"/>
          </a:xfrm>
        </p:grpSpPr>
        <p:cxnSp>
          <p:nvCxnSpPr>
            <p:cNvPr id="44" name="Straight Arrow Connector 88">
              <a:extLst>
                <a:ext uri="{FF2B5EF4-FFF2-40B4-BE49-F238E27FC236}">
                  <a16:creationId xmlns:a16="http://schemas.microsoft.com/office/drawing/2014/main" id="{E25B86C2-BFCC-4D15-EBDC-06B1D936AC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4072" y="3014581"/>
              <a:ext cx="0" cy="361528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88">
              <a:extLst>
                <a:ext uri="{FF2B5EF4-FFF2-40B4-BE49-F238E27FC236}">
                  <a16:creationId xmlns:a16="http://schemas.microsoft.com/office/drawing/2014/main" id="{906DB10F-26B4-1851-31C5-368F991201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7576" y="3014581"/>
              <a:ext cx="0" cy="361528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FC5F3AB-20CB-A6E3-6CFE-B12864F72289}"/>
              </a:ext>
            </a:extLst>
          </p:cNvPr>
          <p:cNvSpPr/>
          <p:nvPr/>
        </p:nvSpPr>
        <p:spPr>
          <a:xfrm>
            <a:off x="9786879" y="3537087"/>
            <a:ext cx="1223814" cy="353771"/>
          </a:xfrm>
          <a:prstGeom prst="rect">
            <a:avLst/>
          </a:prstGeom>
        </p:spPr>
        <p:txBody>
          <a:bodyPr wrap="square" lIns="0" tIns="90000" rIns="0" bIns="91440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nb" sz="1000" b="0" i="0" u="none" baseline="0"/>
              <a:t>Tilbehørsholder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23545D-BAAE-CE86-DB69-3A22C2880837}"/>
              </a:ext>
            </a:extLst>
          </p:cNvPr>
          <p:cNvSpPr/>
          <p:nvPr/>
        </p:nvSpPr>
        <p:spPr>
          <a:xfrm>
            <a:off x="10346738" y="4000663"/>
            <a:ext cx="1298503" cy="44755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nb" sz="1000" b="0" i="0" u="none" baseline="0"/>
              <a:t>Helelektrisk komponent ATEX</a:t>
            </a: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8D2C0832-1493-E14C-6E4F-65E3E8492AB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5521" y="5729067"/>
            <a:ext cx="411480" cy="3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2C179-F4F4-3232-AD21-8552142F5107}"/>
              </a:ext>
            </a:extLst>
          </p:cNvPr>
          <p:cNvSpPr/>
          <p:nvPr/>
        </p:nvSpPr>
        <p:spPr>
          <a:xfrm>
            <a:off x="6614160" y="0"/>
            <a:ext cx="5577841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D37C26-6A86-4BE8-55DE-9C025A596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151" t="-4659" r="-18255" b="62681"/>
          <a:stretch/>
        </p:blipFill>
        <p:spPr>
          <a:xfrm>
            <a:off x="6431710" y="1733550"/>
            <a:ext cx="6198895" cy="454025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069F36-0ECE-4449-5823-9A6459251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Hvorfor én motor? 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F29DE9E-357C-4AC4-1132-D8B55C4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VHS210 Z22 (C2D2) Topplokk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950DB-5800-BF60-59A7-C02B4F557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7439-FCED-FE1F-BD98-DD00637C02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CE2EFA5-033F-4116-D2E3-26DEC80BE007}"/>
              </a:ext>
            </a:extLst>
          </p:cNvPr>
          <p:cNvSpPr txBox="1">
            <a:spLocks/>
          </p:cNvSpPr>
          <p:nvPr/>
        </p:nvSpPr>
        <p:spPr>
          <a:xfrm>
            <a:off x="475521" y="1496092"/>
            <a:ext cx="5182329" cy="14220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1300" dirty="0">
                <a:latin typeface="Roboto Bold" panose="02000000000000000000" pitchFamily="2" charset="0"/>
              </a:rPr>
              <a:t>Forutsetning: ATEX- eller C2D2-maskiner krever høy IP-klassifisering og en kontrollert og filtrert kjøleluftstrøm i topplokket.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300" dirty="0">
              <a:latin typeface="Roboto Light" panose="02000000000000000000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1300" dirty="0">
                <a:latin typeface="Roboto Light" panose="02000000000000000000" pitchFamily="2" charset="0"/>
              </a:rPr>
              <a:t>Bruk av én enkelt motor med høyt luftvolum, men også med stor vakuumeffekt.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1300" dirty="0">
                <a:latin typeface="Roboto Light" panose="02000000000000000000" pitchFamily="2" charset="0"/>
              </a:rPr>
              <a:t>Høy trykkforskjell gjør PullClean-systemet enda mer effektivt.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A1431B-AC7E-DD86-3D25-398665971331}"/>
              </a:ext>
            </a:extLst>
          </p:cNvPr>
          <p:cNvSpPr/>
          <p:nvPr/>
        </p:nvSpPr>
        <p:spPr>
          <a:xfrm>
            <a:off x="9699041" y="484965"/>
            <a:ext cx="2013534" cy="2039684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b" sz="1200" b="0" i="0" u="none" baseline="0" dirty="0">
                <a:solidFill>
                  <a:schemeClr val="bg1"/>
                </a:solidFill>
                <a:latin typeface="+mj-lt"/>
                <a:ea typeface="Roboto Light"/>
                <a:cs typeface="Roboto Light"/>
              </a:rPr>
              <a:t>Børsteløse motorer </a:t>
            </a:r>
            <a:r>
              <a:rPr lang="nb" sz="1200" b="0" i="0" u="none" baseline="0" dirty="0">
                <a:latin typeface="+mj-lt"/>
              </a:rPr>
              <a:t>opptil </a:t>
            </a:r>
            <a:br>
              <a:rPr lang="nb" sz="1200" b="0" i="0" u="none" baseline="0" dirty="0">
                <a:latin typeface="+mj-lt"/>
              </a:rPr>
            </a:br>
            <a:r>
              <a:rPr lang="nb" sz="1200" b="0" i="0" u="none" baseline="0" dirty="0">
                <a:latin typeface="+mj-lt"/>
              </a:rPr>
              <a:t>10 000 timer</a:t>
            </a:r>
          </a:p>
          <a:p>
            <a:pPr algn="ctr" rtl="0"/>
            <a:r>
              <a:rPr lang="nb" sz="1200" b="0" i="0" u="none" baseline="0" dirty="0">
                <a:solidFill>
                  <a:schemeClr val="bg1"/>
                </a:solidFill>
                <a:latin typeface="+mj-lt"/>
                <a:ea typeface="Roboto Light"/>
                <a:cs typeface="Roboto Light"/>
              </a:rPr>
              <a:t> </a:t>
            </a:r>
            <a:r>
              <a:rPr lang="nb" sz="1200" dirty="0">
                <a:solidFill>
                  <a:schemeClr val="bg1"/>
                </a:solidFill>
                <a:latin typeface="+mj-lt"/>
                <a:ea typeface="Roboto Bold"/>
              </a:rPr>
              <a:t>vedlikeholdsfri drift</a:t>
            </a: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3531FF14-8E45-28A4-AFF9-038C3A99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304937" y="3895725"/>
            <a:ext cx="2023092" cy="25288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79DE78-5976-ACE3-9AC2-AE0DCD706EC4}"/>
              </a:ext>
            </a:extLst>
          </p:cNvPr>
          <p:cNvSpPr txBox="1"/>
          <p:nvPr/>
        </p:nvSpPr>
        <p:spPr>
          <a:xfrm>
            <a:off x="2149436" y="4730354"/>
            <a:ext cx="3445449" cy="980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  <a:spcBef>
                <a:spcPts val="0"/>
              </a:spcBef>
            </a:pPr>
            <a:r>
              <a:rPr lang="nb" sz="2500">
                <a:solidFill>
                  <a:schemeClr val="accent3"/>
                </a:solidFill>
                <a:latin typeface="Roboto Thin" panose="02000000000000000000" pitchFamily="2" charset="0"/>
              </a:rPr>
              <a:t>1-fas</a:t>
            </a:r>
            <a:r>
              <a:rPr lang="nb" sz="2500" b="0" i="0" u="none" baseline="0">
                <a:solidFill>
                  <a:schemeClr val="accent3"/>
                </a:solidFill>
                <a:latin typeface="Roboto Thin" panose="02000000000000000000" pitchFamily="2" charset="0"/>
              </a:rPr>
              <a:t> </a:t>
            </a:r>
            <a:r>
              <a:rPr lang="nb" sz="2500" dirty="0">
                <a:solidFill>
                  <a:schemeClr val="accent3"/>
                </a:solidFill>
                <a:latin typeface="Roboto Thin" panose="02000000000000000000" pitchFamily="2" charset="0"/>
              </a:rPr>
              <a:t>k</a:t>
            </a:r>
            <a:r>
              <a:rPr lang="nb" sz="2500" b="0" i="0" u="none" baseline="0">
                <a:solidFill>
                  <a:schemeClr val="accent3"/>
                </a:solidFill>
                <a:latin typeface="Roboto Thin" panose="02000000000000000000" pitchFamily="2" charset="0"/>
              </a:rPr>
              <a:t>ontinuerlig </a:t>
            </a:r>
            <a:r>
              <a:rPr lang="nb" sz="2500" b="0" i="0" u="none" baseline="0" dirty="0">
                <a:solidFill>
                  <a:schemeClr val="accent3"/>
                </a:solidFill>
                <a:latin typeface="Roboto Thin" panose="02000000000000000000" pitchFamily="2" charset="0"/>
              </a:rPr>
              <a:t>bruk </a:t>
            </a:r>
          </a:p>
          <a:p>
            <a:pPr algn="ctr" rtl="0">
              <a:lnSpc>
                <a:spcPct val="120000"/>
              </a:lnSpc>
              <a:spcBef>
                <a:spcPts val="0"/>
              </a:spcBef>
            </a:pPr>
            <a:r>
              <a:rPr lang="nb" sz="2500" b="0" i="0" u="none" baseline="0" dirty="0">
                <a:solidFill>
                  <a:schemeClr val="accent3"/>
                </a:solidFill>
                <a:latin typeface="Roboto Thin" panose="02000000000000000000" pitchFamily="2" charset="0"/>
              </a:rPr>
              <a:t>1,8 kW</a:t>
            </a:r>
          </a:p>
        </p:txBody>
      </p:sp>
    </p:spTree>
    <p:extLst>
      <p:ext uri="{BB962C8B-B14F-4D97-AF65-F5344CB8AC3E}">
        <p14:creationId xmlns:p14="http://schemas.microsoft.com/office/powerpoint/2010/main" val="24186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AD1AB-6F54-41BD-954A-50C6FC0CBC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5CAE0-7900-468B-BC93-530655F39A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F206D0-998C-47C0-B308-6BD76372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Tekniske data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89A55A0-B66D-4937-BD10-1F9988EAE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398229"/>
              </p:ext>
            </p:extLst>
          </p:nvPr>
        </p:nvGraphicFramePr>
        <p:xfrm>
          <a:off x="475521" y="1008973"/>
          <a:ext cx="11236008" cy="5266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000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61268256"/>
                    </a:ext>
                  </a:extLst>
                </a:gridCol>
                <a:gridCol w="1037751">
                  <a:extLst>
                    <a:ext uri="{9D8B030D-6E8A-4147-A177-3AD203B41FA5}">
                      <a16:colId xmlns:a16="http://schemas.microsoft.com/office/drawing/2014/main" val="1617807959"/>
                    </a:ext>
                  </a:extLst>
                </a:gridCol>
                <a:gridCol w="1037751">
                  <a:extLst>
                    <a:ext uri="{9D8B030D-6E8A-4147-A177-3AD203B41FA5}">
                      <a16:colId xmlns:a16="http://schemas.microsoft.com/office/drawing/2014/main" val="3303092741"/>
                    </a:ext>
                  </a:extLst>
                </a:gridCol>
                <a:gridCol w="1037751">
                  <a:extLst>
                    <a:ext uri="{9D8B030D-6E8A-4147-A177-3AD203B41FA5}">
                      <a16:colId xmlns:a16="http://schemas.microsoft.com/office/drawing/2014/main" val="3822203327"/>
                    </a:ext>
                  </a:extLst>
                </a:gridCol>
                <a:gridCol w="1037751">
                  <a:extLst>
                    <a:ext uri="{9D8B030D-6E8A-4147-A177-3AD203B41FA5}">
                      <a16:colId xmlns:a16="http://schemas.microsoft.com/office/drawing/2014/main" val="2924849183"/>
                    </a:ext>
                  </a:extLst>
                </a:gridCol>
                <a:gridCol w="1037751">
                  <a:extLst>
                    <a:ext uri="{9D8B030D-6E8A-4147-A177-3AD203B41FA5}">
                      <a16:colId xmlns:a16="http://schemas.microsoft.com/office/drawing/2014/main" val="1105900968"/>
                    </a:ext>
                  </a:extLst>
                </a:gridCol>
                <a:gridCol w="1037751">
                  <a:extLst>
                    <a:ext uri="{9D8B030D-6E8A-4147-A177-3AD203B41FA5}">
                      <a16:colId xmlns:a16="http://schemas.microsoft.com/office/drawing/2014/main" val="2007388548"/>
                    </a:ext>
                  </a:extLst>
                </a:gridCol>
                <a:gridCol w="1037751">
                  <a:extLst>
                    <a:ext uri="{9D8B030D-6E8A-4147-A177-3AD203B41FA5}">
                      <a16:colId xmlns:a16="http://schemas.microsoft.com/office/drawing/2014/main" val="2152297347"/>
                    </a:ext>
                  </a:extLst>
                </a:gridCol>
                <a:gridCol w="1037751">
                  <a:extLst>
                    <a:ext uri="{9D8B030D-6E8A-4147-A177-3AD203B41FA5}">
                      <a16:colId xmlns:a16="http://schemas.microsoft.com/office/drawing/2014/main" val="40266782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36000" marR="3600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Bold"/>
                        </a:rPr>
                        <a:t>Enhet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Bold"/>
                      </a:endParaRPr>
                    </a:p>
                  </a:txBody>
                  <a:tcPr marL="36000" marR="3600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Bold" panose="02000000000000000000" pitchFamily="2" charset="0"/>
                        </a:rPr>
                        <a:t>VHS210 L Z22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Bold" panose="02000000000000000000" pitchFamily="2" charset="0"/>
                      </a:endParaRPr>
                    </a:p>
                  </a:txBody>
                  <a:tcPr marL="36000" marR="3600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Bold" panose="02000000000000000000" pitchFamily="2" charset="0"/>
                        </a:rPr>
                        <a:t>VHS210 L </a:t>
                      </a:r>
                      <a:br>
                        <a:rPr lang="nb" sz="1000" b="0" i="0" u="none" strike="noStrike" baseline="0"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nb" sz="1000" b="0" i="0" u="none" strike="noStrike" baseline="0">
                          <a:effectLst/>
                          <a:latin typeface="Roboto Bold" panose="02000000000000000000" pitchFamily="2" charset="0"/>
                        </a:rPr>
                        <a:t>Z22 AU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Bold" panose="02000000000000000000" pitchFamily="2" charset="0"/>
                      </a:endParaRPr>
                    </a:p>
                  </a:txBody>
                  <a:tcPr marL="36000" marR="3600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Bold" panose="02000000000000000000" pitchFamily="2" charset="0"/>
                        </a:rPr>
                        <a:t>VHS210 L Z22 AU SBS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Bold" panose="02000000000000000000" pitchFamily="2" charset="0"/>
                      </a:endParaRPr>
                    </a:p>
                  </a:txBody>
                  <a:tcPr marL="36000" marR="3600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Bold"/>
                        </a:rPr>
                        <a:t>VHS210 L Z22 </a:t>
                      </a:r>
                      <a:r>
                        <a:rPr lang="nb" sz="10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Bold"/>
                          <a:ea typeface="+mn-ea"/>
                          <a:cs typeface="+mn-cs"/>
                        </a:rPr>
                        <a:t>V110 UKP</a:t>
                      </a:r>
                      <a:endParaRPr lang="nb" sz="1000" b="1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Roboto Bold"/>
                        <a:ea typeface="+mn-ea"/>
                        <a:cs typeface="+mn-cs"/>
                      </a:endParaRPr>
                    </a:p>
                  </a:txBody>
                  <a:tcPr marL="36000" marR="3600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Bold"/>
                        </a:rPr>
                        <a:t>VHS210 </a:t>
                      </a:r>
                      <a:br>
                        <a:rPr lang="nb" sz="1000" b="0" i="0" u="none" strike="noStrike" baseline="0">
                          <a:effectLst/>
                          <a:latin typeface="Roboto Bold"/>
                        </a:rPr>
                      </a:br>
                      <a:r>
                        <a:rPr lang="nb" sz="1000" b="0" i="0" u="none" strike="noStrike" baseline="0">
                          <a:effectLst/>
                          <a:latin typeface="Roboto Bold"/>
                        </a:rPr>
                        <a:t>H Z22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Bold"/>
                      </a:endParaRPr>
                    </a:p>
                  </a:txBody>
                  <a:tcPr marL="36000" marR="3600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Bold" panose="02000000000000000000" pitchFamily="2" charset="0"/>
                        </a:rPr>
                        <a:t>VHS210 </a:t>
                      </a:r>
                      <a:br>
                        <a:rPr lang="nb" sz="1000" b="0" i="0" u="none" strike="noStrike" baseline="0"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nb" sz="1000" b="0" i="0" u="none" strike="noStrike" baseline="0">
                          <a:effectLst/>
                          <a:latin typeface="Roboto Bold" panose="02000000000000000000" pitchFamily="2" charset="0"/>
                        </a:rPr>
                        <a:t>M Z22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Bold" panose="02000000000000000000" pitchFamily="2" charset="0"/>
                      </a:endParaRPr>
                    </a:p>
                  </a:txBody>
                  <a:tcPr marL="36000" marR="3600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VHS210N1 L C2D2</a:t>
                      </a:r>
                    </a:p>
                  </a:txBody>
                  <a:tcPr marL="7620" marR="762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VHS210N1 L C2D2 AU</a:t>
                      </a:r>
                    </a:p>
                  </a:txBody>
                  <a:tcPr marL="7620" marR="7620" marT="36576" marB="3657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679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P/N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4010300509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4010300510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4010300512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</a:rPr>
                        <a:t>4010300514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</a:rPr>
                        <a:t>4010300515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4010300516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4010300517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4010300518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344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Kraftig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kw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1,85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1,85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1,85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 panose="02000000000000000000" pitchFamily="2" charset="0"/>
                        </a:rPr>
                        <a:t>1,34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 panose="02000000000000000000" pitchFamily="2" charset="0"/>
                        </a:rPr>
                        <a:t>1,85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1,85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1,45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1,45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59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Frekvens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Hz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50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50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50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50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50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50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404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Fase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062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Merketype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H2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H2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8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Deltaspenning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V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230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230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230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110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230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230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44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Deltastrøm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A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13,5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13,5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13,5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19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13,5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13,5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17,5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17,5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4930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IP-klasse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65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287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CE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CE53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CE53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CE53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CE53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CE53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CE53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NEI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NEI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705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Isolasjonsklasse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14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Luftstrøm med 3 m slange 70 mm innløp </a:t>
                      </a:r>
                      <a:br>
                        <a:rPr lang="nb" sz="1000" b="0" i="0" u="none" strike="noStrike" baseline="0">
                          <a:effectLst/>
                          <a:latin typeface="Roboto Light"/>
                        </a:rPr>
                      </a:br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(50 mm innløp for MH-klasse)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m</a:t>
                      </a:r>
                      <a:r>
                        <a:rPr lang="nb" sz="1000" b="0" i="0" u="none" strike="noStrike" baseline="30000">
                          <a:effectLst/>
                          <a:latin typeface="Roboto Light"/>
                        </a:rPr>
                        <a:t>3</a:t>
                      </a:r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/t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330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330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330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290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270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270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436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Trykk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mbar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 dirty="0">
                          <a:effectLst/>
                          <a:latin typeface="Roboto Light"/>
                        </a:rPr>
                        <a:t>260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 dirty="0">
                          <a:effectLst/>
                          <a:latin typeface="Roboto Light"/>
                        </a:rPr>
                        <a:t>260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 dirty="0">
                          <a:effectLst/>
                          <a:latin typeface="Roboto Light"/>
                        </a:rPr>
                        <a:t>260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 dirty="0">
                          <a:effectLst/>
                          <a:latin typeface="Roboto Light"/>
                        </a:rPr>
                        <a:t>260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 dirty="0">
                          <a:effectLst/>
                          <a:latin typeface="Roboto Light"/>
                        </a:rPr>
                        <a:t>260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 dirty="0">
                          <a:effectLst/>
                          <a:latin typeface="Roboto Light"/>
                        </a:rPr>
                        <a:t>260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07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Lydtrykknivå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dB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 dirty="0">
                          <a:effectLst/>
                          <a:latin typeface="Roboto Light"/>
                        </a:rPr>
                        <a:t>67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67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67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67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67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67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61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Maskinens mål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86x62x155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86x62x155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86x62x155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86x62x155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86x62x182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86x62x182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86x62x155 cm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86x62x155 cm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938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Kassens mål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86x70x175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86x70x175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86x70x175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86x70x175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86x70x210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86x70x210 cm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86x70x175 cm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86x70x175 cm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002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Nettovekt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kg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74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74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74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74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81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81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507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Total vekt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kg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90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90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90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90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100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100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121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Innløp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mm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70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055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Hovedfiltertyper</a:t>
                      </a:r>
                      <a:endParaRPr lang="nb" sz="1000" b="0" i="0" u="none" strike="noStrike" baseline="0" err="1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Stjernefilter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Stjernefilter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Stjernefilter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Stjernefilter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Stjernefilter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Stjernefilter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Stjernefilter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Stjernefilter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294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Hovedfilterareal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m</a:t>
                      </a:r>
                      <a:r>
                        <a:rPr lang="nb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2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</a:t>
                      </a:r>
                      <a:endParaRPr lang="nb" sz="1000" b="0" i="0" u="none" strike="noStrike" baseline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effectLst/>
                          <a:latin typeface="Roboto Light"/>
                        </a:rPr>
                        <a:t>1,8</a:t>
                      </a:r>
                      <a:endParaRPr lang="nb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462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023967" rtl="0" eaLnBrk="1" fontAlgn="ctr" latinLnBrk="0" hangingPunct="1"/>
                      <a:r>
                        <a:rPr lang="en-US" sz="10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Beholderkapasitet</a:t>
                      </a:r>
                      <a:endParaRPr lang="nb" sz="1000" b="0" i="0" u="none" strike="noStrike" kern="1200" baseline="0">
                        <a:solidFill>
                          <a:srgbClr val="000000"/>
                        </a:solidFill>
                        <a:effectLst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ctr" latinLnBrk="0" hangingPunct="1"/>
                      <a:r>
                        <a:rPr lang="en-US" sz="10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Liter</a:t>
                      </a:r>
                      <a:endParaRPr lang="nb" sz="1000" b="0" i="0" u="none" strike="noStrike" kern="1200" baseline="0">
                        <a:solidFill>
                          <a:srgbClr val="000000"/>
                        </a:solidFill>
                        <a:effectLst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50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50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50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50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NA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NA</a:t>
                      </a:r>
                    </a:p>
                  </a:txBody>
                  <a:tcPr marL="36000" marR="3600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nb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7620" marR="7620" marT="36576" marB="36576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94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7D39F2-76E8-5B94-C5BE-A83A41D60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BB4253-8397-D591-B5B7-7758254B9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Selskapets samfunnsansvar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B66796-507D-CA21-3BFF-3B03135CCE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F4ECB-D350-93C4-084E-0C834EA18F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3350C8-C1EB-4D3D-92DB-9B04A27771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2216306"/>
            <a:ext cx="4993912" cy="213375"/>
          </a:xfrm>
        </p:spPr>
        <p:txBody>
          <a:bodyPr/>
          <a:lstStyle/>
          <a:p>
            <a:pPr marL="0" indent="0" algn="l" rtl="0">
              <a:buNone/>
            </a:pPr>
            <a:r>
              <a:rPr lang="nb" sz="1900" b="0" i="0" u="none" baseline="0">
                <a:latin typeface="+mj-lt"/>
              </a:rPr>
              <a:t>Selskapets samfunnsansvar</a:t>
            </a:r>
            <a:endParaRPr lang="nb" sz="19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4C1994-D0A6-4B6C-B24C-DFFC9D9C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Selskapets samfunnsansvar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FBEBB-3B6A-4A7A-913D-B1C0EC72385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AEA03-66EA-42A3-98B5-4837A74DE7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EE8B8F2-83F7-46C2-8339-1E251E1FE179}"/>
              </a:ext>
            </a:extLst>
          </p:cNvPr>
          <p:cNvSpPr txBox="1">
            <a:spLocks/>
          </p:cNvSpPr>
          <p:nvPr/>
        </p:nvSpPr>
        <p:spPr>
          <a:xfrm>
            <a:off x="1225732" y="2953915"/>
            <a:ext cx="4993912" cy="213375"/>
          </a:xfrm>
          <a:prstGeom prst="rect">
            <a:avLst/>
          </a:prstGeom>
        </p:spPr>
        <p:txBody>
          <a:bodyPr vert="horz" lIns="36576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nb" sz="1600" b="0" i="0" u="none" baseline="0">
                <a:solidFill>
                  <a:schemeClr val="accent3"/>
                </a:solidFill>
                <a:latin typeface="+mj-lt"/>
              </a:rPr>
              <a:t>Ingen utslipp under produksjon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297FD0B-A598-4CA9-892C-B554AA6B800E}"/>
              </a:ext>
            </a:extLst>
          </p:cNvPr>
          <p:cNvSpPr txBox="1">
            <a:spLocks/>
          </p:cNvSpPr>
          <p:nvPr/>
        </p:nvSpPr>
        <p:spPr>
          <a:xfrm>
            <a:off x="1225732" y="3856297"/>
            <a:ext cx="3559175" cy="725964"/>
          </a:xfrm>
          <a:prstGeom prst="rect">
            <a:avLst/>
          </a:prstGeom>
        </p:spPr>
        <p:txBody>
          <a:bodyPr vert="horz" lIns="36576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nb" sz="1600" b="0" i="0" u="none" baseline="0">
                <a:solidFill>
                  <a:schemeClr val="accent3"/>
                </a:solidFill>
                <a:latin typeface="+mj-lt"/>
              </a:rPr>
              <a:t>Resirkulerbart metall og deler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nb" sz="1300" b="0" i="0" u="none" baseline="0"/>
              <a:t>Alle delene (unntatt filtrene) er fremstilt </a:t>
            </a:r>
            <a:br>
              <a:rPr lang="nb" sz="1300" b="0" i="0" u="none" baseline="0"/>
            </a:br>
            <a:r>
              <a:rPr lang="nb" sz="1300" b="0" i="0" u="none" baseline="0"/>
              <a:t>i resirkulerbare materialer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FF48CC8-3262-4BD1-B2AA-3586A2435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375" y="0"/>
            <a:ext cx="5762624" cy="62848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83E888-3D6C-4FAD-AF4F-394134206A6C}"/>
              </a:ext>
            </a:extLst>
          </p:cNvPr>
          <p:cNvGrpSpPr>
            <a:grpSpLocks noChangeAspect="1"/>
          </p:cNvGrpSpPr>
          <p:nvPr/>
        </p:nvGrpSpPr>
        <p:grpSpPr>
          <a:xfrm>
            <a:off x="479424" y="2761907"/>
            <a:ext cx="731520" cy="731520"/>
            <a:chOff x="1307428" y="3800135"/>
            <a:chExt cx="597389" cy="59738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E42952-FD5D-4BBE-825E-94CD6DFF3D04}"/>
                </a:ext>
              </a:extLst>
            </p:cNvPr>
            <p:cNvSpPr/>
            <p:nvPr/>
          </p:nvSpPr>
          <p:spPr>
            <a:xfrm>
              <a:off x="1307428" y="380013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D8568A5-1A69-43C7-BD73-1B4BA5A70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2262" y="3897846"/>
              <a:ext cx="307720" cy="3148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910D68-68FF-4477-828B-C2B70E9C0962}"/>
              </a:ext>
            </a:extLst>
          </p:cNvPr>
          <p:cNvGrpSpPr>
            <a:grpSpLocks noChangeAspect="1"/>
          </p:cNvGrpSpPr>
          <p:nvPr/>
        </p:nvGrpSpPr>
        <p:grpSpPr>
          <a:xfrm>
            <a:off x="479424" y="3853519"/>
            <a:ext cx="731520" cy="731520"/>
            <a:chOff x="6229102" y="5474414"/>
            <a:chExt cx="597389" cy="5973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C3B83CE-A530-44AE-AD00-0795574B6E11}"/>
                </a:ext>
              </a:extLst>
            </p:cNvPr>
            <p:cNvSpPr/>
            <p:nvPr/>
          </p:nvSpPr>
          <p:spPr>
            <a:xfrm>
              <a:off x="6229102" y="5474414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DC9C13A-752D-4D11-BF03-27D8DAE2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8165" y="5623477"/>
              <a:ext cx="299262" cy="299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220DF2AB-3CC6-D95D-36BC-36FEFF4B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2" r="23784"/>
          <a:stretch/>
        </p:blipFill>
        <p:spPr>
          <a:xfrm>
            <a:off x="6906022" y="0"/>
            <a:ext cx="5285978" cy="627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vi-VN"/>
              <a:t>KONFIDENSIELT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808212-EB5A-8C7C-4D80-48AF3714BBD7}"/>
              </a:ext>
            </a:extLst>
          </p:cNvPr>
          <p:cNvGrpSpPr/>
          <p:nvPr/>
        </p:nvGrpSpPr>
        <p:grpSpPr>
          <a:xfrm>
            <a:off x="462758" y="3342115"/>
            <a:ext cx="4414041" cy="698238"/>
            <a:chOff x="462758" y="5252759"/>
            <a:chExt cx="4414041" cy="698238"/>
          </a:xfrm>
        </p:grpSpPr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D14DB622-EED9-F75E-A0DD-01EE89035F07}"/>
                </a:ext>
              </a:extLst>
            </p:cNvPr>
            <p:cNvSpPr txBox="1">
              <a:spLocks/>
            </p:cNvSpPr>
            <p:nvPr/>
          </p:nvSpPr>
          <p:spPr>
            <a:xfrm>
              <a:off x="1313324" y="5252759"/>
              <a:ext cx="3563475" cy="698238"/>
            </a:xfrm>
            <a:prstGeom prst="rect">
              <a:avLst/>
            </a:prstGeom>
            <a:ln>
              <a:noFill/>
            </a:ln>
          </p:spPr>
          <p:txBody>
            <a:bodyPr vert="horz" lIns="72000" tIns="72000" rIns="72000" bIns="72000" rtlCol="0" anchor="ctr">
              <a:noAutofit/>
            </a:bodyPr>
            <a:lstStyle>
              <a:lvl1pPr marL="0" indent="0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nb" b="0" i="0" u="none" baseline="0"/>
                <a:t>Selskapets samfunnsansvar</a:t>
              </a:r>
            </a:p>
          </p:txBody>
        </p:sp>
        <p:sp>
          <p:nvSpPr>
            <p:cNvPr id="58" name="Text Placeholder 9">
              <a:extLst>
                <a:ext uri="{FF2B5EF4-FFF2-40B4-BE49-F238E27FC236}">
                  <a16:creationId xmlns:a16="http://schemas.microsoft.com/office/drawing/2014/main" id="{67986382-D992-D084-E499-4215D868DAC9}"/>
                </a:ext>
              </a:extLst>
            </p:cNvPr>
            <p:cNvSpPr txBox="1">
              <a:spLocks/>
            </p:cNvSpPr>
            <p:nvPr/>
          </p:nvSpPr>
          <p:spPr>
            <a:xfrm>
              <a:off x="462758" y="5252759"/>
              <a:ext cx="698400" cy="6982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ctr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3</a:t>
              </a:r>
              <a:endParaRPr lang="es-x-mo-SDL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85CFC1-56BA-3BE4-867E-303FEC64E928}"/>
              </a:ext>
            </a:extLst>
          </p:cNvPr>
          <p:cNvGrpSpPr/>
          <p:nvPr/>
        </p:nvGrpSpPr>
        <p:grpSpPr>
          <a:xfrm>
            <a:off x="462758" y="2371296"/>
            <a:ext cx="4043397" cy="704437"/>
            <a:chOff x="462758" y="2414739"/>
            <a:chExt cx="4043397" cy="704437"/>
          </a:xfrm>
        </p:grpSpPr>
        <p:sp>
          <p:nvSpPr>
            <p:cNvPr id="48" name="Text Placeholder 9">
              <a:extLst>
                <a:ext uri="{FF2B5EF4-FFF2-40B4-BE49-F238E27FC236}">
                  <a16:creationId xmlns:a16="http://schemas.microsoft.com/office/drawing/2014/main" id="{8E48F099-CBE1-E685-1C9F-4DB6E520B537}"/>
                </a:ext>
              </a:extLst>
            </p:cNvPr>
            <p:cNvSpPr txBox="1">
              <a:spLocks/>
            </p:cNvSpPr>
            <p:nvPr/>
          </p:nvSpPr>
          <p:spPr>
            <a:xfrm>
              <a:off x="462758" y="2420938"/>
              <a:ext cx="698400" cy="6982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ctr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x-mo-SDL"/>
                <a:t>2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6659376E-5C85-34E7-BAEC-A29C66F57545}"/>
                </a:ext>
              </a:extLst>
            </p:cNvPr>
            <p:cNvSpPr txBox="1">
              <a:spLocks/>
            </p:cNvSpPr>
            <p:nvPr/>
          </p:nvSpPr>
          <p:spPr>
            <a:xfrm>
              <a:off x="1313324" y="2414739"/>
              <a:ext cx="3192831" cy="698238"/>
            </a:xfrm>
            <a:prstGeom prst="rect">
              <a:avLst/>
            </a:prstGeom>
            <a:ln>
              <a:noFill/>
            </a:ln>
          </p:spPr>
          <p:txBody>
            <a:bodyPr vert="horz" lIns="72000" tIns="72000" rIns="72000" bIns="72000" rtlCol="0" anchor="ctr">
              <a:noAutofit/>
            </a:bodyPr>
            <a:lstStyle>
              <a:lvl1pPr marL="0" indent="0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nb" b="0" i="0" u="none" baseline="0"/>
                <a:t>VHS 210: hva er nytt?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A43EDE-90EC-8FA5-9FBC-67DB0869A356}"/>
              </a:ext>
            </a:extLst>
          </p:cNvPr>
          <p:cNvGrpSpPr/>
          <p:nvPr/>
        </p:nvGrpSpPr>
        <p:grpSpPr>
          <a:xfrm>
            <a:off x="462758" y="1412875"/>
            <a:ext cx="4043397" cy="698238"/>
            <a:chOff x="462758" y="1412875"/>
            <a:chExt cx="4043397" cy="698238"/>
          </a:xfrm>
        </p:grpSpPr>
        <p:sp>
          <p:nvSpPr>
            <p:cNvPr id="47" name="Text Placeholder 8">
              <a:extLst>
                <a:ext uri="{FF2B5EF4-FFF2-40B4-BE49-F238E27FC236}">
                  <a16:creationId xmlns:a16="http://schemas.microsoft.com/office/drawing/2014/main" id="{977F7B4D-17D2-03BB-3A4A-D391EC0B58D4}"/>
                </a:ext>
              </a:extLst>
            </p:cNvPr>
            <p:cNvSpPr txBox="1">
              <a:spLocks/>
            </p:cNvSpPr>
            <p:nvPr/>
          </p:nvSpPr>
          <p:spPr>
            <a:xfrm>
              <a:off x="462758" y="1412875"/>
              <a:ext cx="698400" cy="6982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marL="0" indent="0" algn="ctr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x-mo-SDL"/>
                <a:t>1</a:t>
              </a:r>
            </a:p>
          </p:txBody>
        </p: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8D332AC4-3AF1-0F5C-7C1D-D652AAF6DA51}"/>
                </a:ext>
              </a:extLst>
            </p:cNvPr>
            <p:cNvSpPr txBox="1">
              <a:spLocks/>
            </p:cNvSpPr>
            <p:nvPr/>
          </p:nvSpPr>
          <p:spPr>
            <a:xfrm>
              <a:off x="1313324" y="1412875"/>
              <a:ext cx="3192831" cy="698238"/>
            </a:xfrm>
            <a:prstGeom prst="rect">
              <a:avLst/>
            </a:prstGeom>
            <a:ln>
              <a:noFill/>
            </a:ln>
          </p:spPr>
          <p:txBody>
            <a:bodyPr vert="horz" lIns="72000" tIns="72000" rIns="72000" bIns="72000" rtlCol="0" anchor="ctr">
              <a:noAutofit/>
            </a:bodyPr>
            <a:lstStyle>
              <a:lvl1pPr marL="0" indent="0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nb" b="0" i="0" u="none" baseline="0"/>
                <a:t>Hovedbruksområder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39AEE2D6-BDF5-644F-F8E0-526CFAB1F3B4}"/>
              </a:ext>
            </a:extLst>
          </p:cNvPr>
          <p:cNvSpPr/>
          <p:nvPr/>
        </p:nvSpPr>
        <p:spPr>
          <a:xfrm>
            <a:off x="5849655" y="0"/>
            <a:ext cx="6374095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2D3629-65DD-7D20-1FD3-68E54D38EE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Value proposition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20E18C-F89A-87BF-0D14-882286CD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VHS 210 Z22/C2D2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F82BB-ADA7-EB7C-45E8-5063AAE935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D8C14-8CC9-4EE9-484F-A7179DFA7F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D47A9C56-430B-697A-5F2D-D0CFC857BA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6" y="1412874"/>
            <a:ext cx="4401184" cy="4860925"/>
          </a:xfrm>
        </p:spPr>
        <p:txBody>
          <a:bodyPr anchor="ctr" anchorCtr="0"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nb" sz="1800" b="0" i="0" u="none" baseline="0"/>
              <a:t>Nilfisk VHS210 hjelper produsenter </a:t>
            </a:r>
            <a:r>
              <a:rPr lang="nb" sz="1800" i="0" u="none" baseline="0"/>
              <a:t>med </a:t>
            </a:r>
            <a:br>
              <a:rPr lang="nb" sz="1800" i="0" u="none" baseline="0"/>
            </a:br>
            <a:r>
              <a:rPr lang="nb" sz="1800" i="0" u="none" baseline="0"/>
              <a:t>å </a:t>
            </a:r>
            <a:r>
              <a:rPr lang="nb" sz="1800" b="0" i="0" u="none" baseline="0">
                <a:latin typeface="Roboto Bold" panose="02000000000000000000" pitchFamily="2" charset="0"/>
              </a:rPr>
              <a:t>beskytte arbeiderne sine, eliminere sikkerhetsrisikoer </a:t>
            </a:r>
            <a:r>
              <a:rPr lang="nb" sz="1800" b="0" i="0" u="none" baseline="0"/>
              <a:t>og </a:t>
            </a:r>
            <a:r>
              <a:rPr lang="nb" sz="1800" b="0" i="0" u="none" baseline="0">
                <a:latin typeface="Roboto Bold" panose="02000000000000000000" pitchFamily="2" charset="0"/>
              </a:rPr>
              <a:t>øke effektiviteten </a:t>
            </a:r>
            <a:r>
              <a:rPr lang="nb" sz="1800" b="0" i="0" u="none" baseline="0"/>
              <a:t>ved å levere en kraftfull enfaset maskin</a:t>
            </a:r>
            <a:r>
              <a:rPr lang="nb" sz="1800" b="0" i="0" u="none" baseline="0">
                <a:latin typeface="Roboto Light" panose="02000000000000000000" pitchFamily="2" charset="0"/>
              </a:rPr>
              <a:t>, </a:t>
            </a:r>
            <a:r>
              <a:rPr lang="nb" sz="1800" b="0" i="0" u="none" baseline="0">
                <a:latin typeface="+mj-lt"/>
              </a:rPr>
              <a:t>høytytende og robuste </a:t>
            </a:r>
            <a:r>
              <a:rPr lang="nb" sz="1800" b="0" i="0" u="none" baseline="0"/>
              <a:t>industristøvsugere.</a:t>
            </a:r>
            <a:endParaRPr lang="nb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E849D-DE95-9F2F-A84A-44EE59FEB4EC}"/>
              </a:ext>
            </a:extLst>
          </p:cNvPr>
          <p:cNvSpPr txBox="1"/>
          <p:nvPr/>
        </p:nvSpPr>
        <p:spPr>
          <a:xfrm>
            <a:off x="5849653" y="1376993"/>
            <a:ext cx="5718134" cy="4896806"/>
          </a:xfrm>
          <a:prstGeom prst="rect">
            <a:avLst/>
          </a:prstGeom>
          <a:noFill/>
        </p:spPr>
        <p:txBody>
          <a:bodyPr wrap="square" lIns="360000" tIns="0" rIns="0" bIns="0" anchor="ctr" anchorCtr="0">
            <a:noAutofit/>
          </a:bodyPr>
          <a:lstStyle/>
          <a:p>
            <a:pPr algn="l" rtl="0">
              <a:lnSpc>
                <a:spcPct val="120000"/>
              </a:lnSpc>
            </a:pPr>
            <a:r>
              <a:rPr lang="nb" sz="1600" b="0" i="0" u="none" baseline="0" dirty="0">
                <a:solidFill>
                  <a:schemeClr val="accent3"/>
                </a:solidFill>
                <a:latin typeface="+mj-lt"/>
              </a:rPr>
              <a:t>Høy ytelse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Dette understreker kombinasjonen av å være enfasedrevet, men samtidig levere den høye ytelsen og det kraftige vakuumet som alltid kreves i industrimiljøer.</a:t>
            </a:r>
          </a:p>
          <a:p>
            <a:pPr algn="l" rtl="0">
              <a:lnSpc>
                <a:spcPct val="120000"/>
              </a:lnSpc>
              <a:buFont typeface="Arial" panose="020B0604020202020204" pitchFamily="34" charset="0"/>
              <a:buNone/>
            </a:pPr>
            <a:endParaRPr lang="nb" sz="1200" dirty="0"/>
          </a:p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b" sz="1600" b="0" i="0" u="none" baseline="0" dirty="0">
                <a:solidFill>
                  <a:schemeClr val="accent3"/>
                </a:solidFill>
                <a:latin typeface="+mj-lt"/>
              </a:rPr>
              <a:t>Beskytt arbeidere og eliminer sikkerhetsrisikoer</a:t>
            </a:r>
            <a:endParaRPr lang="nb" sz="1600" u="sng" dirty="0">
              <a:solidFill>
                <a:schemeClr val="accent3"/>
              </a:solidFill>
              <a:latin typeface="+mj-lt"/>
            </a:endParaRP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Prioriter sikkerhet på arbeidsplassen og helsen til arbeidere. Alle modeller og varianter er tredjepartssertifisert.</a:t>
            </a:r>
          </a:p>
          <a:p>
            <a:pPr algn="l" rtl="0">
              <a:lnSpc>
                <a:spcPct val="120000"/>
              </a:lnSpc>
            </a:pPr>
            <a:endParaRPr lang="nb" sz="1200" dirty="0"/>
          </a:p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b" sz="1600" b="0" i="0" u="none" baseline="0" dirty="0">
                <a:solidFill>
                  <a:schemeClr val="accent3"/>
                </a:solidFill>
                <a:latin typeface="+mj-lt"/>
              </a:rPr>
              <a:t>Øk effektiviteten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Fokuser på den største verdien vi tilbyr kundene våre.</a:t>
            </a:r>
          </a:p>
          <a:p>
            <a:pPr algn="l" rtl="0">
              <a:lnSpc>
                <a:spcPct val="120000"/>
              </a:lnSpc>
            </a:pPr>
            <a:endParaRPr lang="nb" sz="1200" dirty="0"/>
          </a:p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b" sz="1600" b="0" i="0" u="none" baseline="0" dirty="0">
                <a:solidFill>
                  <a:schemeClr val="accent3"/>
                </a:solidFill>
                <a:latin typeface="+mj-lt"/>
              </a:rPr>
              <a:t>TCO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Meget god valuta for pengene, lang levetid selv i barske produksjonsmiljøer.</a:t>
            </a:r>
          </a:p>
          <a:p>
            <a:pPr algn="l" rtl="0">
              <a:lnSpc>
                <a:spcPct val="120000"/>
              </a:lnSpc>
            </a:pPr>
            <a:endParaRPr lang="nb" sz="1200" dirty="0"/>
          </a:p>
        </p:txBody>
      </p:sp>
    </p:spTree>
    <p:extLst>
      <p:ext uri="{BB962C8B-B14F-4D97-AF65-F5344CB8AC3E}">
        <p14:creationId xmlns:p14="http://schemas.microsoft.com/office/powerpoint/2010/main" val="30912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7D39F2-76E8-5B94-C5BE-A83A41D60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BB4253-8397-D591-B5B7-7758254B9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Hovedbruksområder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B66796-507D-CA21-3BFF-3B03135CCE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F4ECB-D350-93C4-084E-0C834EA18F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20E18C-F89A-87BF-0D14-882286CD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Klassifisering av soner: ATEX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F82BB-ADA7-EB7C-45E8-5063AAE935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D8C14-8CC9-4EE9-484F-A7179DFA7F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 descr="Zone 20 21 22 - Cảm biến báo mức nước - Báo mức Silo">
            <a:extLst>
              <a:ext uri="{FF2B5EF4-FFF2-40B4-BE49-F238E27FC236}">
                <a16:creationId xmlns:a16="http://schemas.microsoft.com/office/drawing/2014/main" id="{B0C6C3FD-3C00-D2B7-A317-EF36E5E9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59" y="3562351"/>
            <a:ext cx="2485457" cy="256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1CE19A-FB12-E7CA-A3D1-80D9D5B7DFD5}"/>
              </a:ext>
            </a:extLst>
          </p:cNvPr>
          <p:cNvSpPr txBox="1"/>
          <p:nvPr/>
        </p:nvSpPr>
        <p:spPr>
          <a:xfrm>
            <a:off x="1054892" y="5602123"/>
            <a:ext cx="3380560" cy="3552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nb" sz="1000" b="0" i="0" u="none" baseline="0">
                <a:solidFill>
                  <a:schemeClr val="tx2"/>
                </a:solidFill>
                <a:latin typeface="Roboto Light italic" panose="02000000000000000000" pitchFamily="2" charset="0"/>
              </a:rPr>
              <a:t>Sluttbrukeren er ansvarlig for å definere/klassifisere sonen (arbeidsområdet) der maskinen skal installeres/brukes.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EBB95C-3CC1-B614-9E97-5D92C9307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838" y="5610216"/>
            <a:ext cx="390525" cy="347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3B08B4-D4B2-819C-F9AD-60A8D7F509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88480" y="564970"/>
            <a:ext cx="4984211" cy="315825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08D55F3-85DF-3296-3C57-B0B683922F8E}"/>
              </a:ext>
            </a:extLst>
          </p:cNvPr>
          <p:cNvGrpSpPr/>
          <p:nvPr/>
        </p:nvGrpSpPr>
        <p:grpSpPr>
          <a:xfrm>
            <a:off x="479425" y="2581513"/>
            <a:ext cx="6085867" cy="461793"/>
            <a:chOff x="479425" y="2878988"/>
            <a:chExt cx="6085867" cy="46179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4D4C7D6-926D-203F-8D29-C74062992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9425" y="2938434"/>
              <a:ext cx="390525" cy="342900"/>
            </a:xfrm>
            <a:prstGeom prst="rect">
              <a:avLst/>
            </a:prstGeom>
          </p:spPr>
        </p:pic>
        <p:sp>
          <p:nvSpPr>
            <p:cNvPr id="27" name="Content Placeholder 1">
              <a:extLst>
                <a:ext uri="{FF2B5EF4-FFF2-40B4-BE49-F238E27FC236}">
                  <a16:creationId xmlns:a16="http://schemas.microsoft.com/office/drawing/2014/main" id="{2C7B8B75-B429-CD9D-D9B8-E588DF6C37C8}"/>
                </a:ext>
              </a:extLst>
            </p:cNvPr>
            <p:cNvSpPr txBox="1">
              <a:spLocks/>
            </p:cNvSpPr>
            <p:nvPr/>
          </p:nvSpPr>
          <p:spPr>
            <a:xfrm>
              <a:off x="1054891" y="2878988"/>
              <a:ext cx="5510401" cy="46179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nb" sz="1300" b="0" i="0" u="none" baseline="0">
                  <a:latin typeface="Roboto Bold" panose="02000000000000000000" pitchFamily="2" charset="0"/>
                </a:rPr>
                <a:t>Sone 1 (gass)-21 (støv): </a:t>
              </a:r>
              <a:r>
                <a:rPr lang="nb" sz="1300" b="0" i="0" u="none" baseline="0"/>
                <a:t>det kan sannsynligvis oppstå en eksplosiv atmosfære under normal drift.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A556F8-ACB7-2195-FAE5-B5C442B2B5DF}"/>
              </a:ext>
            </a:extLst>
          </p:cNvPr>
          <p:cNvGrpSpPr/>
          <p:nvPr/>
        </p:nvGrpSpPr>
        <p:grpSpPr>
          <a:xfrm>
            <a:off x="479425" y="3666934"/>
            <a:ext cx="5721350" cy="941925"/>
            <a:chOff x="479425" y="3955997"/>
            <a:chExt cx="5721350" cy="941925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92D2759-2A1F-6CBC-AE50-9CE262EE8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9425" y="4015443"/>
              <a:ext cx="390525" cy="342900"/>
            </a:xfrm>
            <a:prstGeom prst="rect">
              <a:avLst/>
            </a:prstGeom>
          </p:spPr>
        </p:pic>
        <p:sp>
          <p:nvSpPr>
            <p:cNvPr id="29" name="Content Placeholder 1">
              <a:extLst>
                <a:ext uri="{FF2B5EF4-FFF2-40B4-BE49-F238E27FC236}">
                  <a16:creationId xmlns:a16="http://schemas.microsoft.com/office/drawing/2014/main" id="{6F705011-39FC-1FDD-3E53-4831A076F2BC}"/>
                </a:ext>
              </a:extLst>
            </p:cNvPr>
            <p:cNvSpPr txBox="1">
              <a:spLocks/>
            </p:cNvSpPr>
            <p:nvPr/>
          </p:nvSpPr>
          <p:spPr>
            <a:xfrm>
              <a:off x="1054892" y="3955997"/>
              <a:ext cx="5145883" cy="941925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nb" sz="1300" b="0" i="0" u="none" baseline="0">
                  <a:latin typeface="Roboto Bold" panose="02000000000000000000" pitchFamily="2" charset="0"/>
                </a:rPr>
                <a:t>Sone 2 (gass)-22 (støv): </a:t>
              </a:r>
              <a:r>
                <a:rPr lang="nb" sz="1300" b="0" i="0" u="none" baseline="0"/>
                <a:t>det vil sannsynligvis ikke oppstå en eksplosiv atmosfære under normal drift, og hvis den oppstår, vil den bare vedvare i en kort periode.</a:t>
              </a:r>
            </a:p>
            <a:p>
              <a:pPr marL="0" indent="0" algn="l" rtl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nb" sz="1300" b="0" i="0" u="none" baseline="0">
                  <a:solidFill>
                    <a:schemeClr val="accent3"/>
                  </a:solidFill>
                  <a:latin typeface="Roboto Light" panose="02000000000000000000" pitchFamily="2" charset="0"/>
                </a:rPr>
                <a:t>(VHS210 Z22/C2D2).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8EB007-BE23-B279-E9EE-389CC068DCC9}"/>
              </a:ext>
            </a:extLst>
          </p:cNvPr>
          <p:cNvCxnSpPr/>
          <p:nvPr/>
        </p:nvCxnSpPr>
        <p:spPr>
          <a:xfrm>
            <a:off x="551960" y="2269699"/>
            <a:ext cx="601333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83D536-7072-4019-5A48-0F1DF6A34CD5}"/>
              </a:ext>
            </a:extLst>
          </p:cNvPr>
          <p:cNvCxnSpPr/>
          <p:nvPr/>
        </p:nvCxnSpPr>
        <p:spPr>
          <a:xfrm>
            <a:off x="551960" y="3355120"/>
            <a:ext cx="601333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F7D568-7E61-BA14-4E13-BC0DA62284FE}"/>
              </a:ext>
            </a:extLst>
          </p:cNvPr>
          <p:cNvCxnSpPr/>
          <p:nvPr/>
        </p:nvCxnSpPr>
        <p:spPr>
          <a:xfrm>
            <a:off x="551960" y="4680606"/>
            <a:ext cx="601333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333255-8102-46AC-C52C-504AE051E813}"/>
              </a:ext>
            </a:extLst>
          </p:cNvPr>
          <p:cNvGrpSpPr/>
          <p:nvPr/>
        </p:nvGrpSpPr>
        <p:grpSpPr>
          <a:xfrm>
            <a:off x="479425" y="1496092"/>
            <a:ext cx="6085867" cy="461793"/>
            <a:chOff x="479425" y="1801979"/>
            <a:chExt cx="6085867" cy="46179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5B02DB4-0CA1-1B4D-736D-673CCF3E1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9425" y="1861426"/>
              <a:ext cx="390525" cy="342900"/>
            </a:xfrm>
            <a:prstGeom prst="rect">
              <a:avLst/>
            </a:prstGeom>
          </p:spPr>
        </p:pic>
        <p:sp>
          <p:nvSpPr>
            <p:cNvPr id="41" name="Content Placeholder 1">
              <a:extLst>
                <a:ext uri="{FF2B5EF4-FFF2-40B4-BE49-F238E27FC236}">
                  <a16:creationId xmlns:a16="http://schemas.microsoft.com/office/drawing/2014/main" id="{A790EA51-AE34-C816-B564-FCDFA5DFFD40}"/>
                </a:ext>
              </a:extLst>
            </p:cNvPr>
            <p:cNvSpPr txBox="1">
              <a:spLocks/>
            </p:cNvSpPr>
            <p:nvPr/>
          </p:nvSpPr>
          <p:spPr>
            <a:xfrm>
              <a:off x="1054891" y="1801979"/>
              <a:ext cx="5510401" cy="46179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nb" sz="1300" b="0" i="0" u="none" baseline="0">
                  <a:latin typeface="Roboto Bold" panose="02000000000000000000" pitchFamily="2" charset="0"/>
                </a:rPr>
                <a:t>Sone 0 (gass)-20 (støv): </a:t>
              </a:r>
              <a:r>
                <a:rPr lang="nb" sz="1300" b="0" i="0" u="none" baseline="0"/>
                <a:t>det oppstår ofte en eksplosiv atmosfære, kontinuerlig eller i lange perioder. </a:t>
              </a:r>
              <a:r>
                <a:rPr lang="nb" sz="1300" b="0" i="0" u="none" baseline="0">
                  <a:solidFill>
                    <a:schemeClr val="accent6"/>
                  </a:solidFill>
                  <a:latin typeface="Roboto Bold" panose="02000000000000000000" pitchFamily="2" charset="0"/>
                </a:rPr>
                <a:t>Ikke administrert av IVS Nilfisk.</a:t>
              </a:r>
              <a:endParaRPr lang="nb" sz="1300">
                <a:latin typeface="Roboto Bold" panose="02000000000000000000" pitchFamily="2" charset="0"/>
              </a:endParaRPr>
            </a:p>
          </p:txBody>
        </p:sp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1AB25D9E-4B6B-D1D8-AF65-E4CEF1DD78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73914" y="3998087"/>
            <a:ext cx="515493" cy="4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BCFC5B-D7E8-D9EA-2E37-64817C79D9C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434164"/>
            <a:ext cx="2586038" cy="4603109"/>
          </a:xfrm>
        </p:spPr>
        <p:txBody>
          <a:bodyPr lIns="108000" tIns="2160000" rIns="108000"/>
          <a:lstStyle/>
          <a:p>
            <a:pPr marL="265113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>
                <a:latin typeface="Roboto Bold" panose="02000000000000000000" pitchFamily="2" charset="0"/>
                <a:ea typeface="Roboto Bold" panose="02000000000000000000" pitchFamily="2" charset="0"/>
              </a:rPr>
              <a:t>Typisk rengjøringsjobb: 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/>
              <a:t>Oppsamling og rengjøring av </a:t>
            </a:r>
            <a:br>
              <a:rPr lang="nb" sz="900" b="0" i="0" u="none" baseline="0" dirty="0"/>
            </a:br>
            <a:r>
              <a:rPr lang="nb" sz="900" b="0" i="0" u="none" baseline="0" dirty="0"/>
              <a:t>3D-skrivere i metall, hanskeboks, ferdige deler, tømming av søppelkasser</a:t>
            </a:r>
          </a:p>
          <a:p>
            <a:pPr marL="355600" lvl="1" indent="-177800" algn="l" rtl="0">
              <a:lnSpc>
                <a:spcPct val="120000"/>
              </a:lnSpc>
              <a:spcBef>
                <a:spcPts val="0"/>
              </a:spcBef>
            </a:pPr>
            <a:endParaRPr lang="nb" sz="900" dirty="0"/>
          </a:p>
          <a:p>
            <a:pPr marL="355600" lvl="1" indent="-177800" algn="l" rtl="0">
              <a:lnSpc>
                <a:spcPct val="120000"/>
              </a:lnSpc>
              <a:spcBef>
                <a:spcPts val="0"/>
              </a:spcBef>
            </a:pPr>
            <a:endParaRPr lang="nb" sz="900" dirty="0"/>
          </a:p>
          <a:p>
            <a:pPr marL="177800" lvl="1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900" dirty="0"/>
          </a:p>
          <a:p>
            <a:pPr marL="265113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>
                <a:latin typeface="Roboto Bold" panose="02000000000000000000" pitchFamily="2" charset="0"/>
                <a:ea typeface="Roboto Bold" panose="02000000000000000000" pitchFamily="2" charset="0"/>
              </a:rPr>
              <a:t>Nøkkelfunksjoner: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/>
              <a:t>Sertifisert for ledende brennbart </a:t>
            </a:r>
            <a:br>
              <a:rPr lang="nb" sz="900" b="0" i="0" u="none" baseline="0" dirty="0"/>
            </a:br>
            <a:r>
              <a:rPr lang="nb" sz="900" b="0" i="0" u="none" baseline="0" dirty="0"/>
              <a:t>støv, sikker med IP65-kapsling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/>
              <a:t>Avhendingssystem med sikker </a:t>
            </a:r>
            <a:br>
              <a:rPr lang="nb" sz="900" b="0" i="0" u="none" baseline="0" dirty="0"/>
            </a:br>
            <a:r>
              <a:rPr lang="nb" sz="900" b="0" i="0" u="none" baseline="0" dirty="0"/>
              <a:t>pose og sertifisert for H-KLASSE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6579999-FD25-9378-B44C-77E9C7BDA49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434164"/>
            <a:ext cx="2586038" cy="4603109"/>
          </a:xfrm>
        </p:spPr>
        <p:txBody>
          <a:bodyPr lIns="108000" tIns="2160000" rIns="108000"/>
          <a:lstStyle/>
          <a:p>
            <a:pPr marL="265113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>
                <a:latin typeface="Roboto Bold" panose="02000000000000000000" pitchFamily="2" charset="0"/>
                <a:ea typeface="Roboto Bold" panose="02000000000000000000" pitchFamily="2" charset="0"/>
              </a:rPr>
              <a:t>Typisk rengjøringsjobb: 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Oppsamling av støv og trespon fra automatiske maskiner og utstyr 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Rengjøring av gulv, skrivebord, overflater</a:t>
            </a:r>
          </a:p>
          <a:p>
            <a:pPr marL="177800" lvl="1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900"/>
          </a:p>
          <a:p>
            <a:pPr marL="177800" lvl="1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900"/>
          </a:p>
          <a:p>
            <a:pPr marL="265113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>
                <a:latin typeface="Roboto Bold" panose="02000000000000000000" pitchFamily="2" charset="0"/>
                <a:ea typeface="Roboto Bold" panose="02000000000000000000" pitchFamily="2" charset="0"/>
              </a:rPr>
              <a:t>Nøkkelfunksjoner: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Egnet for farlig og brennbart støv, </a:t>
            </a:r>
            <a:br>
              <a:rPr lang="nb" sz="900" b="0" i="0" u="none" baseline="0"/>
            </a:br>
            <a:r>
              <a:rPr lang="nb" sz="900" b="0" i="0" u="none" baseline="0"/>
              <a:t>for eksempel malt trestøv eller </a:t>
            </a:r>
            <a:br>
              <a:rPr lang="nb" sz="900" b="0" i="0" u="none" baseline="0"/>
            </a:br>
            <a:r>
              <a:rPr lang="nb" sz="900" b="0" i="0" u="none" baseline="0"/>
              <a:t>svært fint støv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4B920A-F5ED-2F19-FAEA-E8A2BEEF870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34164"/>
            <a:ext cx="2586038" cy="4603109"/>
          </a:xfrm>
        </p:spPr>
        <p:txBody>
          <a:bodyPr lIns="108000" tIns="2160000" rIns="108000"/>
          <a:lstStyle/>
          <a:p>
            <a:pPr marL="265113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>
                <a:latin typeface="Roboto Bold" panose="02000000000000000000" pitchFamily="2" charset="0"/>
                <a:ea typeface="Roboto Bold" panose="02000000000000000000" pitchFamily="2" charset="0"/>
              </a:rPr>
              <a:t>Typisk rengjøringsjobb: 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Rengjøring av pakkemaskin eller prosessutstyr som transportbånd, blander, kvern osv.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Rengjøring av gulv, skrivebord, overflater</a:t>
            </a:r>
          </a:p>
          <a:p>
            <a:pPr marL="177800" lvl="1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900"/>
          </a:p>
          <a:p>
            <a:pPr marL="265113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>
                <a:latin typeface="Roboto Bold" panose="02000000000000000000" pitchFamily="2" charset="0"/>
                <a:ea typeface="Roboto Bold" panose="02000000000000000000" pitchFamily="2" charset="0"/>
              </a:rPr>
              <a:t>Nøkkelfunksjoner: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For Z22 Atex-soner og brennbart støv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Filter med lang levetid og ingen forbruksartikler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Vaskbar beholder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/>
              <a:t>Matvarefarget tilbehør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1B4971-9BF9-39AB-FFEE-69FFBC5C4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910539"/>
            <a:ext cx="2586038" cy="529683"/>
          </a:xfrm>
        </p:spPr>
        <p:txBody>
          <a:bodyPr lIns="180000" tIns="108000" rIns="180000">
            <a:spAutoFit/>
          </a:bodyPr>
          <a:lstStyle/>
          <a:p>
            <a:r>
              <a:rPr lang="it-IT" sz="1600" b="0">
                <a:latin typeface="Roboto Bold" panose="02000000000000000000" pitchFamily="2" charset="0"/>
              </a:rPr>
              <a:t>Næringsmiddelindustri</a:t>
            </a:r>
          </a:p>
          <a:p>
            <a:pPr>
              <a:spcBef>
                <a:spcPts val="100"/>
              </a:spcBef>
            </a:pPr>
            <a:r>
              <a:rPr lang="en-US" sz="1050" b="0" i="1">
                <a:solidFill>
                  <a:schemeClr val="tx2"/>
                </a:solidFill>
                <a:latin typeface="+mn-lt"/>
              </a:rPr>
              <a:t>Primær- og sekundæremballasje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543E58-8E9B-0041-0C7C-855A05BE5A2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434164"/>
            <a:ext cx="2586038" cy="4603109"/>
          </a:xfrm>
        </p:spPr>
        <p:txBody>
          <a:bodyPr lIns="108000" tIns="2160000" rIns="108000"/>
          <a:lstStyle/>
          <a:p>
            <a:pPr marL="265113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>
                <a:latin typeface="Roboto Bold" panose="02000000000000000000" pitchFamily="2" charset="0"/>
                <a:ea typeface="Roboto Bold" panose="02000000000000000000" pitchFamily="2" charset="0"/>
              </a:rPr>
              <a:t>Typisk rengjøringsjobb: 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/>
              <a:t>Rengjøring av prosessmaskiner eller prosessutstyr i legemiddelindustrien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/>
              <a:t>Rengjøring av gulv, skrivebord, overflater i produksjonsområder</a:t>
            </a:r>
          </a:p>
          <a:p>
            <a:pPr marL="177800" lvl="1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900" dirty="0"/>
          </a:p>
          <a:p>
            <a:pPr marL="177800" lvl="1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nb" sz="900" dirty="0"/>
          </a:p>
          <a:p>
            <a:pPr marL="265113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>
                <a:latin typeface="Roboto Bold" panose="02000000000000000000" pitchFamily="2" charset="0"/>
                <a:ea typeface="Roboto Bold" panose="02000000000000000000" pitchFamily="2" charset="0"/>
              </a:rPr>
              <a:t>Nøkkelfunksjoner: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/>
              <a:t>Skrog i 100% rustfritt stål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/>
              <a:t>HEPA 14-filtrering </a:t>
            </a:r>
          </a:p>
          <a:p>
            <a:pPr marL="444500" lvl="1" indent="-179388" algn="l" rtl="0">
              <a:lnSpc>
                <a:spcPct val="120000"/>
              </a:lnSpc>
              <a:spcBef>
                <a:spcPts val="0"/>
              </a:spcBef>
            </a:pPr>
            <a:r>
              <a:rPr lang="nb" sz="900" b="0" i="0" u="none" baseline="0" dirty="0"/>
              <a:t>Forurenser ikke arbeidsmiljø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23597-D01F-EE17-9E73-408368DF130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5ECBA-F317-A48D-27DF-51F07A786FE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A066F9-EA08-E0E1-591B-AC434037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4996342" cy="388013"/>
          </a:xfrm>
        </p:spPr>
        <p:txBody>
          <a:bodyPr/>
          <a:lstStyle/>
          <a:p>
            <a:r>
              <a:rPr lang="nb" b="1" i="0" u="none" baseline="0"/>
              <a:t>Nøkkelegenskaper og fordeler</a:t>
            </a:r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41F32CA-5A8C-2F73-2267-DFBC1EEE80F4}"/>
              </a:ext>
            </a:extLst>
          </p:cNvPr>
          <p:cNvSpPr txBox="1">
            <a:spLocks/>
          </p:cNvSpPr>
          <p:nvPr/>
        </p:nvSpPr>
        <p:spPr>
          <a:xfrm>
            <a:off x="3361795" y="2910539"/>
            <a:ext cx="2586038" cy="529683"/>
          </a:xfrm>
          <a:prstGeom prst="rect">
            <a:avLst/>
          </a:prstGeom>
          <a:noFill/>
        </p:spPr>
        <p:txBody>
          <a:bodyPr vert="horz" lIns="180000" tIns="108000" rIns="180000" bIns="0" rtlCol="0" anchor="t">
            <a:sp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>
                <a:latin typeface="Roboto Bold" panose="02000000000000000000" pitchFamily="2" charset="0"/>
              </a:rPr>
              <a:t>AM-industri*</a:t>
            </a:r>
          </a:p>
          <a:p>
            <a:pPr>
              <a:spcBef>
                <a:spcPts val="100"/>
              </a:spcBef>
            </a:pPr>
            <a:r>
              <a:rPr lang="en-US" sz="1050" b="0" i="1">
                <a:solidFill>
                  <a:schemeClr val="tx2"/>
                </a:solidFill>
                <a:latin typeface="+mn-lt"/>
              </a:rPr>
              <a:t>Produksjonslinje, del av prosessen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B21AF14-D13F-ABAF-3A24-A1594E719EBF}"/>
              </a:ext>
            </a:extLst>
          </p:cNvPr>
          <p:cNvSpPr txBox="1">
            <a:spLocks/>
          </p:cNvSpPr>
          <p:nvPr/>
        </p:nvSpPr>
        <p:spPr>
          <a:xfrm>
            <a:off x="6240259" y="2910539"/>
            <a:ext cx="2586038" cy="529683"/>
          </a:xfrm>
          <a:prstGeom prst="rect">
            <a:avLst/>
          </a:prstGeom>
          <a:noFill/>
        </p:spPr>
        <p:txBody>
          <a:bodyPr vert="horz" lIns="180000" tIns="108000" rIns="180000" bIns="0" rtlCol="0" anchor="t">
            <a:sp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>
                <a:latin typeface="Roboto Bold" panose="02000000000000000000" pitchFamily="2" charset="0"/>
              </a:rPr>
              <a:t>Legemiddelindustri</a:t>
            </a:r>
          </a:p>
          <a:p>
            <a:pPr>
              <a:spcBef>
                <a:spcPts val="100"/>
              </a:spcBef>
            </a:pPr>
            <a:r>
              <a:rPr lang="en-US" sz="1050" b="0" i="1">
                <a:solidFill>
                  <a:schemeClr val="tx2"/>
                </a:solidFill>
                <a:latin typeface="+mn-lt"/>
              </a:rPr>
              <a:t>Primær- og sekundæremballasje 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6681025-9403-407C-EEE5-3A4E471BBBDB}"/>
              </a:ext>
            </a:extLst>
          </p:cNvPr>
          <p:cNvSpPr txBox="1">
            <a:spLocks/>
          </p:cNvSpPr>
          <p:nvPr/>
        </p:nvSpPr>
        <p:spPr>
          <a:xfrm>
            <a:off x="9126537" y="2910539"/>
            <a:ext cx="2586038" cy="529683"/>
          </a:xfrm>
          <a:prstGeom prst="rect">
            <a:avLst/>
          </a:prstGeom>
          <a:noFill/>
        </p:spPr>
        <p:txBody>
          <a:bodyPr vert="horz" lIns="180000" tIns="108000" rIns="180000" bIns="0" rtlCol="0" anchor="t">
            <a:sp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>
                <a:latin typeface="Roboto Bold" panose="02000000000000000000" pitchFamily="2" charset="0"/>
              </a:rPr>
              <a:t>Generisk produksjon </a:t>
            </a:r>
          </a:p>
          <a:p>
            <a:pPr>
              <a:spcBef>
                <a:spcPts val="100"/>
              </a:spcBef>
            </a:pPr>
            <a:r>
              <a:rPr lang="en-US" sz="1050" b="0" i="1">
                <a:solidFill>
                  <a:schemeClr val="tx2"/>
                </a:solidFill>
                <a:latin typeface="+mn-lt"/>
              </a:rPr>
              <a:t>Tekstil, tre, maling, møbler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A34AA69-3ED0-7B7C-3DA4-91CF6B40D0B6}"/>
              </a:ext>
            </a:extLst>
          </p:cNvPr>
          <p:cNvSpPr txBox="1"/>
          <p:nvPr/>
        </p:nvSpPr>
        <p:spPr>
          <a:xfrm>
            <a:off x="3360081" y="6120792"/>
            <a:ext cx="1744579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nb" sz="900" b="0" i="0" u="none" baseline="0">
                <a:latin typeface="Roboto Bold" panose="02000000000000000000" pitchFamily="2" charset="0"/>
                <a:ea typeface="Roboto Bold" panose="02000000000000000000" pitchFamily="2" charset="0"/>
              </a:rPr>
              <a:t>* Ikke for Nord-Amerika</a:t>
            </a:r>
            <a:endParaRPr lang="nb" sz="900" dirty="0"/>
          </a:p>
        </p:txBody>
      </p:sp>
      <p:pic>
        <p:nvPicPr>
          <p:cNvPr id="19" name="Immagine 2" descr="Immagine che contiene interno, muro, persona, vestiti&#10;&#10;Descrizione generata automaticamente">
            <a:extLst>
              <a:ext uri="{FF2B5EF4-FFF2-40B4-BE49-F238E27FC236}">
                <a16:creationId xmlns:a16="http://schemas.microsoft.com/office/drawing/2014/main" id="{B664DA04-B09E-9C59-BD51-9DC0B3CC7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" r="387"/>
          <a:stretch/>
        </p:blipFill>
        <p:spPr>
          <a:xfrm>
            <a:off x="3360081" y="1431926"/>
            <a:ext cx="2587752" cy="1475874"/>
          </a:xfrm>
          <a:prstGeom prst="rect">
            <a:avLst/>
          </a:prstGeom>
        </p:spPr>
      </p:pic>
      <p:pic>
        <p:nvPicPr>
          <p:cNvPr id="21" name="Immagine 14">
            <a:extLst>
              <a:ext uri="{FF2B5EF4-FFF2-40B4-BE49-F238E27FC236}">
                <a16:creationId xmlns:a16="http://schemas.microsoft.com/office/drawing/2014/main" id="{255BB0BF-5BDB-344B-E29C-82D1870F132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" r="406"/>
          <a:stretch/>
        </p:blipFill>
        <p:spPr>
          <a:xfrm>
            <a:off x="6244165" y="1431926"/>
            <a:ext cx="2589948" cy="1475874"/>
          </a:xfrm>
          <a:prstGeom prst="rect">
            <a:avLst/>
          </a:prstGeom>
        </p:spPr>
      </p:pic>
      <p:pic>
        <p:nvPicPr>
          <p:cNvPr id="22" name="Immagine 19">
            <a:extLst>
              <a:ext uri="{FF2B5EF4-FFF2-40B4-BE49-F238E27FC236}">
                <a16:creationId xmlns:a16="http://schemas.microsoft.com/office/drawing/2014/main" id="{95ADE9C9-6495-F1FB-4BE1-78D19F1A99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" r="260"/>
          <a:stretch/>
        </p:blipFill>
        <p:spPr>
          <a:xfrm>
            <a:off x="9126536" y="1431926"/>
            <a:ext cx="2586038" cy="1475874"/>
          </a:xfrm>
          <a:prstGeom prst="rect">
            <a:avLst/>
          </a:prstGeom>
        </p:spPr>
      </p:pic>
      <p:pic>
        <p:nvPicPr>
          <p:cNvPr id="3" name="Immagine 7" descr="Immagine che contiene testo, terreno, persona, cibo&#10;&#10;Descrizione generata automaticamente">
            <a:extLst>
              <a:ext uri="{FF2B5EF4-FFF2-40B4-BE49-F238E27FC236}">
                <a16:creationId xmlns:a16="http://schemas.microsoft.com/office/drawing/2014/main" id="{125C1F6C-E498-CA16-4283-099DC5D3B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1431926"/>
            <a:ext cx="2586038" cy="14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4B920A-F5ED-2F19-FAEA-E8A2BEEF870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34164"/>
            <a:ext cx="2586038" cy="4603109"/>
          </a:xfrm>
        </p:spPr>
        <p:txBody>
          <a:bodyPr lIns="108000" tIns="2194560" rIns="108000"/>
          <a:lstStyle/>
          <a:p>
            <a:pPr marL="271463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Sluttprodukt pakket i direkte </a:t>
            </a:r>
            <a:br>
              <a:rPr lang="nb" sz="1000">
                <a:latin typeface="Roboto Light" panose="02000000000000000000" pitchFamily="2" charset="0"/>
                <a:ea typeface="Roboto Bold" panose="02000000000000000000" pitchFamily="2" charset="0"/>
              </a:rPr>
            </a:b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kontakt med emballasjen</a:t>
            </a:r>
          </a:p>
          <a:p>
            <a:pPr marL="271463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Jobb som skal utføres: </a:t>
            </a:r>
          </a:p>
          <a:p>
            <a:pPr marL="470567" lvl="1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Gulvrengjøring.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1B4971-9BF9-39AB-FFEE-69FFBC5C4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920778"/>
            <a:ext cx="2586038" cy="775354"/>
          </a:xfrm>
        </p:spPr>
        <p:txBody>
          <a:bodyPr lIns="180000" tIns="108000" rIns="180000"/>
          <a:lstStyle/>
          <a:p>
            <a:pPr marL="0" marR="0" lvl="0" indent="0" algn="l" defTabSz="134937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3525" algn="l"/>
              </a:tabLst>
              <a:defRPr/>
            </a:pPr>
            <a:r>
              <a:rPr kumimoji="0" lang="en-US" sz="1100" b="1" i="0" u="none" strike="noStrike" kern="1200" cap="none" spc="0" normalizeH="0" noProof="0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Segoe MDL2 Assets" panose="050A0102010101010101" pitchFamily="18" charset="0"/>
                <a:ea typeface="+mn-ea"/>
                <a:cs typeface="+mn-cs"/>
              </a:rPr>
              <a:t>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Segoe MDL2 Assets" panose="050A0102010101010101" pitchFamily="18" charset="0"/>
                <a:ea typeface="+mn-ea"/>
                <a:cs typeface="+mn-cs"/>
              </a:rPr>
              <a:t> </a:t>
            </a:r>
            <a:r>
              <a:rPr lang="en-US" sz="1100">
                <a:solidFill>
                  <a:srgbClr val="38AFD9"/>
                </a:solidFill>
                <a:latin typeface="Roboto Bold"/>
              </a:rPr>
              <a:t>	</a:t>
            </a:r>
            <a:r>
              <a:rPr kumimoji="0" lang="nb" sz="1100" b="1" i="0" u="none" strike="noStrike" kern="1200" cap="none" spc="0" normalizeH="0" baseline="0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Mattilberedningsområde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47358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23597-D01F-EE17-9E73-408368DF130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5ECBA-F317-A48D-27DF-51F07A786FE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A066F9-EA08-E0E1-591B-AC434037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8847455" cy="388013"/>
          </a:xfrm>
        </p:spPr>
        <p:txBody>
          <a:bodyPr/>
          <a:lstStyle/>
          <a:p>
            <a:r>
              <a:rPr lang="nb" b="1" i="0" u="none" baseline="0"/>
              <a:t>Fokus på bruk i næringsmiddelindustri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A6A5504-20D8-619B-0EFD-E20242CE4D6A}"/>
              </a:ext>
            </a:extLst>
          </p:cNvPr>
          <p:cNvSpPr txBox="1">
            <a:spLocks/>
          </p:cNvSpPr>
          <p:nvPr/>
        </p:nvSpPr>
        <p:spPr>
          <a:xfrm>
            <a:off x="475521" y="873877"/>
            <a:ext cx="11235102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nb" b="0" i="0" u="none" baseline="0"/>
              <a:t>Jobber som skal utføres / relevante områder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79694B-3FC7-3F5E-8CB3-D3C2E6D4671F}"/>
              </a:ext>
            </a:extLst>
          </p:cNvPr>
          <p:cNvGrpSpPr/>
          <p:nvPr/>
        </p:nvGrpSpPr>
        <p:grpSpPr>
          <a:xfrm>
            <a:off x="11078038" y="494490"/>
            <a:ext cx="648000" cy="648000"/>
            <a:chOff x="5400128" y="2125855"/>
            <a:chExt cx="597389" cy="59738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3A79068-BB50-30EC-4D7F-724CD6E812F8}"/>
                </a:ext>
              </a:extLst>
            </p:cNvPr>
            <p:cNvSpPr/>
            <p:nvPr/>
          </p:nvSpPr>
          <p:spPr>
            <a:xfrm>
              <a:off x="5400128" y="212585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4DD6DD8-47FF-E473-2D4B-961C8EAAF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5938" y="2247637"/>
              <a:ext cx="305768" cy="266734"/>
            </a:xfrm>
            <a:prstGeom prst="rect">
              <a:avLst/>
            </a:prstGeom>
          </p:spPr>
        </p:pic>
      </p:grp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B7F4B913-8AB1-4005-C4DF-C5EB90479837}"/>
              </a:ext>
            </a:extLst>
          </p:cNvPr>
          <p:cNvSpPr txBox="1">
            <a:spLocks/>
          </p:cNvSpPr>
          <p:nvPr/>
        </p:nvSpPr>
        <p:spPr>
          <a:xfrm>
            <a:off x="3366283" y="1434164"/>
            <a:ext cx="2586038" cy="460310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08000" tIns="219456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Sluttprodukt pakket i direkte kontakt med emballasjen</a:t>
            </a:r>
          </a:p>
          <a:p>
            <a:pPr marL="271463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Jobb som skal utføres:</a:t>
            </a:r>
          </a:p>
          <a:p>
            <a:pPr marL="470567" lvl="1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Rengjøring av pakkelinjer på </a:t>
            </a:r>
            <a:br>
              <a:rPr lang="nb" sz="1000">
                <a:latin typeface="Roboto Light" panose="02000000000000000000" pitchFamily="2" charset="0"/>
                <a:ea typeface="Roboto Bold" panose="02000000000000000000" pitchFamily="2" charset="0"/>
              </a:rPr>
            </a:b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trange steder</a:t>
            </a:r>
          </a:p>
          <a:p>
            <a:pPr marL="470567" lvl="1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Rengjøring av transportbånd </a:t>
            </a:r>
            <a:b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</a:b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og pakkemaskin</a:t>
            </a:r>
          </a:p>
          <a:p>
            <a:pPr marL="470567" lvl="1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Gulvrengjøring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032186B4-5C81-285E-8EA4-565EC2E54AC4}"/>
              </a:ext>
            </a:extLst>
          </p:cNvPr>
          <p:cNvSpPr txBox="1">
            <a:spLocks/>
          </p:cNvSpPr>
          <p:nvPr/>
        </p:nvSpPr>
        <p:spPr>
          <a:xfrm>
            <a:off x="9122871" y="1434164"/>
            <a:ext cx="2586038" cy="460310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08000" tIns="219456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Sluttprodukt pakket i direkte kontakt med emballasjen</a:t>
            </a:r>
          </a:p>
          <a:p>
            <a:pPr marL="271463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Jobb som skal utføres:</a:t>
            </a:r>
          </a:p>
          <a:p>
            <a:pPr marL="470567" lvl="1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Rengjøring av pakkelinjer på trange steder</a:t>
            </a:r>
          </a:p>
          <a:p>
            <a:pPr marL="470567" lvl="1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Rengjøring av transportbånd og pakkemaskin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CA8DD52E-9B15-7817-2660-7F0AD55B932D}"/>
              </a:ext>
            </a:extLst>
          </p:cNvPr>
          <p:cNvSpPr txBox="1">
            <a:spLocks/>
          </p:cNvSpPr>
          <p:nvPr/>
        </p:nvSpPr>
        <p:spPr>
          <a:xfrm>
            <a:off x="6253141" y="1434164"/>
            <a:ext cx="2586038" cy="460310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08000" tIns="219456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Sluttprodukt pakket i direkte kontakt med emballasjen</a:t>
            </a:r>
          </a:p>
          <a:p>
            <a:pPr marL="271463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Jobb som skal utføres </a:t>
            </a:r>
          </a:p>
          <a:p>
            <a:pPr marL="470567" lvl="1" indent="-184150" algn="l" rtl="0">
              <a:lnSpc>
                <a:spcPct val="120000"/>
              </a:lnSpc>
              <a:spcBef>
                <a:spcPts val="0"/>
              </a:spcBef>
            </a:pPr>
            <a:r>
              <a:rPr lang="nb" sz="1000" b="0" i="0" u="none" baseline="0">
                <a:latin typeface="Roboto Light" panose="02000000000000000000" pitchFamily="2" charset="0"/>
                <a:ea typeface="Roboto Bold" panose="02000000000000000000" pitchFamily="2" charset="0"/>
              </a:rPr>
              <a:t>Gulvrengjøring</a:t>
            </a:r>
          </a:p>
        </p:txBody>
      </p:sp>
      <p:sp>
        <p:nvSpPr>
          <p:cNvPr id="36" name="CasellaDiTesto 55">
            <a:extLst>
              <a:ext uri="{FF2B5EF4-FFF2-40B4-BE49-F238E27FC236}">
                <a16:creationId xmlns:a16="http://schemas.microsoft.com/office/drawing/2014/main" id="{1A48A088-7DFC-04A2-A066-0A8002CF71E5}"/>
              </a:ext>
            </a:extLst>
          </p:cNvPr>
          <p:cNvSpPr txBox="1"/>
          <p:nvPr/>
        </p:nvSpPr>
        <p:spPr>
          <a:xfrm>
            <a:off x="971032" y="5561104"/>
            <a:ext cx="13270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nb" sz="1100" b="0" i="0" u="none" baseline="0">
                <a:solidFill>
                  <a:schemeClr val="accent6"/>
                </a:solidFill>
                <a:latin typeface="+mj-lt"/>
              </a:rPr>
              <a:t>Klassifisert sone</a:t>
            </a:r>
            <a:endParaRPr lang="nb" sz="1100">
              <a:solidFill>
                <a:schemeClr val="accent6"/>
              </a:solidFill>
            </a:endParaRPr>
          </a:p>
        </p:txBody>
      </p:sp>
      <p:sp>
        <p:nvSpPr>
          <p:cNvPr id="38" name="CasellaDiTesto 55">
            <a:extLst>
              <a:ext uri="{FF2B5EF4-FFF2-40B4-BE49-F238E27FC236}">
                <a16:creationId xmlns:a16="http://schemas.microsoft.com/office/drawing/2014/main" id="{957C6ABB-BE7B-E460-E03A-3352DB6564C1}"/>
              </a:ext>
            </a:extLst>
          </p:cNvPr>
          <p:cNvSpPr txBox="1"/>
          <p:nvPr/>
        </p:nvSpPr>
        <p:spPr>
          <a:xfrm>
            <a:off x="3886438" y="5561104"/>
            <a:ext cx="13270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nb" sz="1100" b="0" i="0" u="none" baseline="0">
                <a:solidFill>
                  <a:schemeClr val="accent6"/>
                </a:solidFill>
                <a:latin typeface="+mj-lt"/>
              </a:rPr>
              <a:t>Klassifisert sone</a:t>
            </a:r>
            <a:endParaRPr lang="nb" sz="1100">
              <a:solidFill>
                <a:schemeClr val="accent6"/>
              </a:solidFill>
            </a:endParaRP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9F4465B6-6EBF-59CC-E5D2-2B5CCC9FBB0B}"/>
              </a:ext>
            </a:extLst>
          </p:cNvPr>
          <p:cNvSpPr txBox="1">
            <a:spLocks/>
          </p:cNvSpPr>
          <p:nvPr/>
        </p:nvSpPr>
        <p:spPr>
          <a:xfrm>
            <a:off x="3366283" y="2920778"/>
            <a:ext cx="2586038" cy="775354"/>
          </a:xfrm>
          <a:prstGeom prst="rect">
            <a:avLst/>
          </a:prstGeom>
          <a:noFill/>
        </p:spPr>
        <p:txBody>
          <a:bodyPr vert="horz" lIns="180000" tIns="108000" rIns="18000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49375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en-US" sz="1100">
                <a:solidFill>
                  <a:srgbClr val="38AFD9"/>
                </a:solidFill>
                <a:latin typeface="Segoe MDL2 Assets" panose="050A0102010101010101" pitchFamily="18" charset="0"/>
              </a:rPr>
              <a:t> </a:t>
            </a:r>
            <a:r>
              <a:rPr lang="en-US" sz="1100">
                <a:solidFill>
                  <a:srgbClr val="38AFD9"/>
                </a:solidFill>
                <a:latin typeface="Roboto Bold"/>
              </a:rPr>
              <a:t>	</a:t>
            </a:r>
            <a:r>
              <a:rPr lang="nb" sz="1100" b="1" i="0" u="none" baseline="0">
                <a:solidFill>
                  <a:srgbClr val="38AFD9"/>
                </a:solidFill>
                <a:latin typeface="Roboto Bold"/>
              </a:rPr>
              <a:t>Primæremballasje</a:t>
            </a:r>
            <a:endParaRPr lang="en-US" sz="1200">
              <a:solidFill>
                <a:srgbClr val="F47358"/>
              </a:solidFill>
              <a:latin typeface="Roboto Bold"/>
            </a:endParaRP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F3CAF939-4EC0-DFF8-EFBB-19CC336997AF}"/>
              </a:ext>
            </a:extLst>
          </p:cNvPr>
          <p:cNvSpPr txBox="1">
            <a:spLocks/>
          </p:cNvSpPr>
          <p:nvPr/>
        </p:nvSpPr>
        <p:spPr>
          <a:xfrm>
            <a:off x="6253141" y="2920778"/>
            <a:ext cx="2586038" cy="775354"/>
          </a:xfrm>
          <a:prstGeom prst="rect">
            <a:avLst/>
          </a:prstGeom>
          <a:noFill/>
        </p:spPr>
        <p:txBody>
          <a:bodyPr vert="horz" lIns="180000" tIns="108000" rIns="18000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49375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en-US" sz="1100">
                <a:solidFill>
                  <a:srgbClr val="38AFD9"/>
                </a:solidFill>
                <a:latin typeface="Segoe MDL2 Assets" panose="050A0102010101010101" pitchFamily="18" charset="0"/>
              </a:rPr>
              <a:t> </a:t>
            </a:r>
            <a:r>
              <a:rPr lang="en-US" sz="1100">
                <a:solidFill>
                  <a:srgbClr val="38AFD9"/>
                </a:solidFill>
                <a:latin typeface="Roboto Bold"/>
              </a:rPr>
              <a:t>	</a:t>
            </a:r>
            <a:r>
              <a:rPr lang="nb" sz="1100" b="1" i="0" u="none" baseline="0">
                <a:solidFill>
                  <a:srgbClr val="38AFD9"/>
                </a:solidFill>
                <a:latin typeface="Roboto Bold"/>
              </a:rPr>
              <a:t>Primæremballasje</a:t>
            </a:r>
            <a:endParaRPr lang="en-US" sz="1200">
              <a:solidFill>
                <a:srgbClr val="F47358"/>
              </a:solidFill>
              <a:latin typeface="Roboto Bold"/>
            </a:endParaRP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213F291-56CD-2A7A-41E8-CDCA2EC6BECF}"/>
              </a:ext>
            </a:extLst>
          </p:cNvPr>
          <p:cNvSpPr txBox="1">
            <a:spLocks/>
          </p:cNvSpPr>
          <p:nvPr/>
        </p:nvSpPr>
        <p:spPr>
          <a:xfrm>
            <a:off x="9122871" y="2920778"/>
            <a:ext cx="2586038" cy="775354"/>
          </a:xfrm>
          <a:prstGeom prst="rect">
            <a:avLst/>
          </a:prstGeom>
          <a:noFill/>
        </p:spPr>
        <p:txBody>
          <a:bodyPr vert="horz" lIns="180000" tIns="108000" rIns="18000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49375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en-US" sz="1100">
                <a:solidFill>
                  <a:srgbClr val="38AFD9"/>
                </a:solidFill>
                <a:latin typeface="Segoe MDL2 Assets" panose="050A0102010101010101" pitchFamily="18" charset="0"/>
              </a:rPr>
              <a:t> </a:t>
            </a:r>
            <a:r>
              <a:rPr lang="en-US" sz="1100">
                <a:solidFill>
                  <a:srgbClr val="38AFD9"/>
                </a:solidFill>
                <a:latin typeface="Roboto Bold"/>
              </a:rPr>
              <a:t>	</a:t>
            </a:r>
            <a:r>
              <a:rPr lang="nb" sz="1100" b="1" i="0" u="none" baseline="0">
                <a:solidFill>
                  <a:srgbClr val="38AFD9"/>
                </a:solidFill>
                <a:latin typeface="Roboto Bold"/>
              </a:rPr>
              <a:t>Primæremballasje </a:t>
            </a:r>
            <a:r>
              <a:rPr lang="nb" sz="1100" b="0" i="0" u="none" baseline="0">
                <a:solidFill>
                  <a:srgbClr val="38AFD9"/>
                </a:solidFill>
                <a:latin typeface="Roboto Bold"/>
              </a:rPr>
              <a:t>	</a:t>
            </a:r>
            <a:r>
              <a:rPr lang="nb" sz="1100" b="1" i="0" u="none" baseline="0">
                <a:solidFill>
                  <a:srgbClr val="38AFD9"/>
                </a:solidFill>
              </a:rPr>
              <a:t>ikke-klassifisert sone</a:t>
            </a:r>
            <a:endParaRPr lang="en-US" sz="1100">
              <a:solidFill>
                <a:srgbClr val="38AFD9"/>
              </a:solidFill>
              <a:latin typeface="Roboto Bold"/>
            </a:endParaRPr>
          </a:p>
        </p:txBody>
      </p:sp>
      <p:pic>
        <p:nvPicPr>
          <p:cNvPr id="10" name="Immagine 34">
            <a:extLst>
              <a:ext uri="{FF2B5EF4-FFF2-40B4-BE49-F238E27FC236}">
                <a16:creationId xmlns:a16="http://schemas.microsoft.com/office/drawing/2014/main" id="{D8E62A3D-FAC6-8488-DCA4-D649D21B40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427" y="1431925"/>
            <a:ext cx="2587752" cy="1475874"/>
          </a:xfrm>
          <a:prstGeom prst="rect">
            <a:avLst/>
          </a:prstGeom>
        </p:spPr>
      </p:pic>
      <p:pic>
        <p:nvPicPr>
          <p:cNvPr id="11" name="Immagine 46">
            <a:extLst>
              <a:ext uri="{FF2B5EF4-FFF2-40B4-BE49-F238E27FC236}">
                <a16:creationId xmlns:a16="http://schemas.microsoft.com/office/drawing/2014/main" id="{02A7DC1C-2D20-EC82-8BC3-014534C29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2871" y="1431925"/>
            <a:ext cx="2587752" cy="1475875"/>
          </a:xfrm>
          <a:prstGeom prst="rect">
            <a:avLst/>
          </a:prstGeom>
        </p:spPr>
      </p:pic>
      <p:pic>
        <p:nvPicPr>
          <p:cNvPr id="2" name="Immagine 11" descr="Immagine che contiene persona, vestiti, macchina, Servizio&#10;&#10;Descrizione generata automaticamente">
            <a:extLst>
              <a:ext uri="{FF2B5EF4-FFF2-40B4-BE49-F238E27FC236}">
                <a16:creationId xmlns:a16="http://schemas.microsoft.com/office/drawing/2014/main" id="{17B03C27-3DA4-EDC4-AAAD-82371D4B1F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6282" y="1431925"/>
            <a:ext cx="2586039" cy="1488853"/>
          </a:xfrm>
          <a:prstGeom prst="rect">
            <a:avLst/>
          </a:prstGeom>
        </p:spPr>
      </p:pic>
      <p:pic>
        <p:nvPicPr>
          <p:cNvPr id="12" name="Picture 2" descr="Sugar refineries - Sammode">
            <a:extLst>
              <a:ext uri="{FF2B5EF4-FFF2-40B4-BE49-F238E27FC236}">
                <a16:creationId xmlns:a16="http://schemas.microsoft.com/office/drawing/2014/main" id="{93CCC0E4-AAC3-E95C-05B0-45F2CB1E5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521" y="1442354"/>
            <a:ext cx="2586038" cy="14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55">
            <a:extLst>
              <a:ext uri="{FF2B5EF4-FFF2-40B4-BE49-F238E27FC236}">
                <a16:creationId xmlns:a16="http://schemas.microsoft.com/office/drawing/2014/main" id="{FED9E7FA-9442-6F5C-E624-674BD8A52A2E}"/>
              </a:ext>
            </a:extLst>
          </p:cNvPr>
          <p:cNvSpPr txBox="1"/>
          <p:nvPr/>
        </p:nvSpPr>
        <p:spPr>
          <a:xfrm>
            <a:off x="6824001" y="5568278"/>
            <a:ext cx="13270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nb" sz="1100" b="0" i="0" u="none" baseline="0">
                <a:solidFill>
                  <a:schemeClr val="accent6"/>
                </a:solidFill>
                <a:latin typeface="+mj-lt"/>
              </a:rPr>
              <a:t>Klassifisert sone</a:t>
            </a:r>
            <a:endParaRPr lang="nb">
              <a:solidFill>
                <a:schemeClr val="accent6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A27BBD6-09FA-277A-5EDE-7A803891E0FE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7996" y="5555568"/>
            <a:ext cx="338328" cy="2743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4A5BDC8-7D16-C36D-1436-06A4827AA5CE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55130" y="5553931"/>
            <a:ext cx="338328" cy="2743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95A6CC5-F82E-39E3-65E4-A418FAECE689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2693" y="5561105"/>
            <a:ext cx="3383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2D3629-65DD-7D20-1FD3-68E54D38EE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Generell rengjøring i næringsmiddelindustrien i Z22 / KlasseII Avdeling 2-miljøer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20E18C-F89A-87BF-0D14-882286CD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Bruksområder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F82BB-ADA7-EB7C-45E8-5063AAE935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D8C14-8CC9-4EE9-484F-A7179DFA7F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938313-CB1A-04FC-7986-EECA4D4F7083}"/>
              </a:ext>
            </a:extLst>
          </p:cNvPr>
          <p:cNvGrpSpPr/>
          <p:nvPr/>
        </p:nvGrpSpPr>
        <p:grpSpPr>
          <a:xfrm>
            <a:off x="475521" y="1410047"/>
            <a:ext cx="11235102" cy="4863754"/>
            <a:chOff x="475521" y="2070675"/>
            <a:chExt cx="9709072" cy="420312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2F3A46E9-52C8-18B2-AA19-B0518C6F4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515" y="2070675"/>
              <a:ext cx="2641817" cy="420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E490B632-C7E8-2072-0D70-1C52C1D7B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21" y="2070675"/>
              <a:ext cx="3031151" cy="420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2272FBD-A57F-ED12-98C0-CD2B8C3F1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175" y="2070675"/>
              <a:ext cx="3964418" cy="420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36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7D39F2-76E8-5B94-C5BE-A83A41D60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BB4253-8397-D591-B5B7-7758254B9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VHS 210: hva er nytt?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B66796-507D-CA21-3BFF-3B03135CCE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F4ECB-D350-93C4-084E-0C834EA18F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2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90E30D1931D74AA31AAF46CFE106EB" ma:contentTypeVersion="12" ma:contentTypeDescription="Create a new document." ma:contentTypeScope="" ma:versionID="b79afbd18b75f370f452cc30941d5b59">
  <xsd:schema xmlns:xsd="http://www.w3.org/2001/XMLSchema" xmlns:xs="http://www.w3.org/2001/XMLSchema" xmlns:p="http://schemas.microsoft.com/office/2006/metadata/properties" xmlns:ns1="http://schemas.microsoft.com/sharepoint/v3" xmlns:ns2="354dde04-e399-458e-afd2-5780735c498f" xmlns:ns3="b38e86ad-ecae-4d8b-a6a2-599c57c8c9ab" targetNamespace="http://schemas.microsoft.com/office/2006/metadata/properties" ma:root="true" ma:fieldsID="0bee1d93ba4506912d08c8c1f7363610" ns1:_="" ns2:_="" ns3:_="">
    <xsd:import namespace="http://schemas.microsoft.com/sharepoint/v3"/>
    <xsd:import namespace="354dde04-e399-458e-afd2-5780735c498f"/>
    <xsd:import namespace="b38e86ad-ecae-4d8b-a6a2-599c57c8c9a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dde04-e399-458e-afd2-5780735c49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e86ad-ecae-4d8b-a6a2-599c57c8c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purl.org/dc/dcmitype/"/>
    <ds:schemaRef ds:uri="http://schemas.microsoft.com/office/infopath/2007/PartnerControls"/>
    <ds:schemaRef ds:uri="http://schemas.microsoft.com/sharepoint/v3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b38e86ad-ecae-4d8b-a6a2-599c57c8c9ab"/>
    <ds:schemaRef ds:uri="354dde04-e399-458e-afd2-5780735c498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33518B-43B2-4E22-9BD4-31F5AEA376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54dde04-e399-458e-afd2-5780735c498f"/>
    <ds:schemaRef ds:uri="b38e86ad-ecae-4d8b-a6a2-599c57c8c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707</TotalTime>
  <Words>1371</Words>
  <Application>Microsoft Office PowerPoint</Application>
  <PresentationFormat>Widescreen</PresentationFormat>
  <Paragraphs>439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Courier New</vt:lpstr>
      <vt:lpstr>Roboto Black</vt:lpstr>
      <vt:lpstr>Roboto Bold</vt:lpstr>
      <vt:lpstr>Roboto Light</vt:lpstr>
      <vt:lpstr>Roboto Light italic</vt:lpstr>
      <vt:lpstr>Roboto Thin</vt:lpstr>
      <vt:lpstr>Segoe MDL2 Assets</vt:lpstr>
      <vt:lpstr>Nilfisk Toolbox_Standard_4-3</vt:lpstr>
      <vt:lpstr>think-cell Slide</vt:lpstr>
      <vt:lpstr>VHS 210 Z22 C2D2 Intern presentasjon</vt:lpstr>
      <vt:lpstr>Agenda</vt:lpstr>
      <vt:lpstr>VHS 210 Z22/C2D2</vt:lpstr>
      <vt:lpstr>1</vt:lpstr>
      <vt:lpstr>Klassifisering av soner: ATEX</vt:lpstr>
      <vt:lpstr>Nøkkelegenskaper og fordeler</vt:lpstr>
      <vt:lpstr>Fokus på bruk i næringsmiddelindustri</vt:lpstr>
      <vt:lpstr>Bruksområder</vt:lpstr>
      <vt:lpstr>2</vt:lpstr>
      <vt:lpstr>VHS 210: hva er nytt? </vt:lpstr>
      <vt:lpstr>VHS210 layout </vt:lpstr>
      <vt:lpstr>Nøkkelegenskaper og design</vt:lpstr>
      <vt:lpstr>Nøkkelegenskaper og design</vt:lpstr>
      <vt:lpstr>VHS210 Z22 (C2D2) Topplokk</vt:lpstr>
      <vt:lpstr>Tekniske data</vt:lpstr>
      <vt:lpstr>3</vt:lpstr>
      <vt:lpstr>Selskapets samfunnsansvar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Tri Vu</dc:creator>
  <cp:lastModifiedBy>Julie Soerum</cp:lastModifiedBy>
  <cp:revision>166</cp:revision>
  <dcterms:created xsi:type="dcterms:W3CDTF">2024-05-03T08:17:56Z</dcterms:created>
  <dcterms:modified xsi:type="dcterms:W3CDTF">2024-08-02T13:01:37Z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0x0101000D90E30D1931D74AA31AAF46CFE106EB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</Properties>
</file>