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4"/>
  </p:notesMasterIdLst>
  <p:sldIdLst>
    <p:sldId id="273" r:id="rId5"/>
    <p:sldId id="272" r:id="rId6"/>
    <p:sldId id="286" r:id="rId7"/>
    <p:sldId id="287" r:id="rId8"/>
    <p:sldId id="288" r:id="rId9"/>
    <p:sldId id="289" r:id="rId10"/>
    <p:sldId id="290" r:id="rId11"/>
    <p:sldId id="296" r:id="rId12"/>
    <p:sldId id="291" r:id="rId13"/>
    <p:sldId id="292" r:id="rId14"/>
    <p:sldId id="293" r:id="rId15"/>
    <p:sldId id="294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25" r:id="rId27"/>
    <p:sldId id="326" r:id="rId28"/>
    <p:sldId id="328" r:id="rId29"/>
    <p:sldId id="329" r:id="rId30"/>
    <p:sldId id="330" r:id="rId31"/>
    <p:sldId id="331" r:id="rId32"/>
    <p:sldId id="332" r:id="rId33"/>
  </p:sldIdLst>
  <p:sldSz cx="12192000" cy="6858000"/>
  <p:notesSz cx="6797675" cy="9872663"/>
  <p:custDataLst>
    <p:tags r:id="rId35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F0F0F0"/>
    <a:srgbClr val="336699"/>
    <a:srgbClr val="8997A4"/>
    <a:srgbClr val="7C878E"/>
    <a:srgbClr val="000000"/>
    <a:srgbClr val="979797"/>
    <a:srgbClr val="4B4F54"/>
    <a:srgbClr val="606A70"/>
    <a:srgbClr val="D4C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91" autoAdjust="0"/>
    <p:restoredTop sz="92949" autoAdjust="0"/>
  </p:normalViewPr>
  <p:slideViewPr>
    <p:cSldViewPr snapToGrid="0">
      <p:cViewPr varScale="1">
        <p:scale>
          <a:sx n="74" d="100"/>
          <a:sy n="74" d="100"/>
        </p:scale>
        <p:origin x="584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6630" y="90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9:20:06.8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7578,'0'0'1600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pl-PL" noProof="0"/>
              <a:t>Kliknij ikonę, aby dodać obraz</a:t>
            </a:r>
            <a:endParaRPr lang="en-US" noProof="0" dirty="0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Click to edit Presentation Headline.</a:t>
            </a:r>
            <a:br>
              <a:rPr lang="en-US" dirty="0"/>
            </a:br>
            <a:r>
              <a:rPr lang="en-US" dirty="0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DD41871B-0A1E-4316-834D-9A4FE440B3D5}" type="datetime1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53410374-5474-4101-8D09-77C94FAA8D3D}" type="datetime1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1C657A94-FA9C-425A-9E9A-8AEDC957EC07}" type="datetime1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92D884CB-79C7-419E-B63E-5B3ED79D2812}" type="datetime1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1BC6837E-0F47-449A-9B04-2D99F88FA9E9}" type="datetime1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58BBE84D-10D3-48DB-A6C4-68226D2A2FE2}" type="datetime1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pl-PL"/>
              <a:t>Kliknij ikonę, aby dodać wykres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F1170581-E986-4280-A387-464CF25571B6}" type="datetime1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CA0F0ED5-D534-4105-8DC7-4C00ED62F686}" type="datetime1">
              <a:rPr lang="en-US" smtClean="0"/>
              <a:t>5/8/2025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Insert closing headline.</a:t>
            </a:r>
            <a:br>
              <a:rPr lang="en-US" dirty="0"/>
            </a:br>
            <a:r>
              <a:rPr lang="en-US" dirty="0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08" t="9357" r="9482" b="37471"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Guides</a:t>
            </a:r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06859144-87BD-4CFA-A745-E78F932F5E99}" type="datetime1">
              <a:rPr lang="en-US" smtClean="0"/>
              <a:t>5/8/2025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 dirty="0">
                <a:solidFill>
                  <a:schemeClr val="tx1"/>
                </a:solidFill>
                <a:cs typeface="Arial" pitchFamily="34" charset="0"/>
              </a:rPr>
            </a:br>
            <a:endParaRPr lang="en-US" sz="800" dirty="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96"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 dirty="0">
                <a:latin typeface="+mj-lt"/>
              </a:rPr>
              <a:t>Nilfisk presentation guidelines and tips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43BFE26E-7073-45C6-9949-DFAE841FF557}" type="datetime1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0119A5F2-6A3F-4D76-B1CE-D6C79F5C603B}" type="datetime1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6B222A0D-8BC1-4EFC-97D6-DE35A243E4D6}" type="datetime1">
              <a:rPr lang="en-US" smtClean="0"/>
              <a:t>5/8/2025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 dirty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7B7F7280-14DC-41E6-B80F-ED64E56B0EC9}" type="datetime1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4E1AAB0D-950F-42B7-BDEE-93E490EE9576}" type="datetime1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947B3294-565F-4154-8C8A-43BC0438016F}" type="datetime1">
              <a:rPr lang="en-US" smtClean="0"/>
              <a:t>5/8/2025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30315F08-98EA-4A6F-8247-CB9D99C63D13}" type="datetime1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ADB193FF-5C9C-41CA-B860-49BB5BC9585B}" type="datetime1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270" imgH="270" progId="TCLayout.ActiveDocument.1">
                  <p:embed/>
                </p:oleObj>
              </mc:Choice>
              <mc:Fallback>
                <p:oleObj name="think-cell Slide" r:id="rId21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583550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lnSpc>
          <a:spcPct val="120000"/>
        </a:lnSpc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lnSpc>
          <a:spcPct val="120000"/>
        </a:lnSpc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lnSpc>
          <a:spcPct val="120000"/>
        </a:lnSpc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8" pos="1317" userDrawn="1">
          <p15:clr>
            <a:srgbClr val="A4A3A4"/>
          </p15:clr>
        </p15:guide>
        <p15:guide id="19" pos="1452" userDrawn="1">
          <p15:clr>
            <a:srgbClr val="A4A3A4"/>
          </p15:clr>
        </p15:guide>
        <p15:guide id="22" pos="2544" userDrawn="1">
          <p15:clr>
            <a:srgbClr val="A4A3A4"/>
          </p15:clr>
        </p15:guide>
        <p15:guide id="23" pos="2679" userDrawn="1">
          <p15:clr>
            <a:srgbClr val="A4A3A4"/>
          </p15:clr>
        </p15:guide>
        <p15:guide id="26" pos="3771" userDrawn="1">
          <p15:clr>
            <a:srgbClr val="A4A3A4"/>
          </p15:clr>
        </p15:guide>
        <p15:guide id="27" pos="3906" userDrawn="1">
          <p15:clr>
            <a:srgbClr val="A4A3A4"/>
          </p15:clr>
        </p15:guide>
        <p15:guide id="30" pos="4998" userDrawn="1">
          <p15:clr>
            <a:srgbClr val="A4A3A4"/>
          </p15:clr>
        </p15:guide>
        <p15:guide id="31" pos="5133" userDrawn="1">
          <p15:clr>
            <a:srgbClr val="A4A3A4"/>
          </p15:clr>
        </p15:guide>
        <p15:guide id="34" pos="6225" userDrawn="1">
          <p15:clr>
            <a:srgbClr val="A4A3A4"/>
          </p15:clr>
        </p15:guide>
        <p15:guide id="35" pos="636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tiff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tiff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"/><Relationship Id="rId3" Type="http://schemas.microsoft.com/office/2007/relationships/hdphoto" Target="../media/hdphoto1.wdp"/><Relationship Id="rId7" Type="http://schemas.openxmlformats.org/officeDocument/2006/relationships/image" Target="../media/image14.t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623F94-08FF-74C8-5D5C-AB65F11CB1DC}"/>
              </a:ext>
            </a:extLst>
          </p:cNvPr>
          <p:cNvSpPr/>
          <p:nvPr/>
        </p:nvSpPr>
        <p:spPr>
          <a:xfrm>
            <a:off x="0" y="0"/>
            <a:ext cx="12191280" cy="62737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06C470-1950-F196-92DF-A4D2FF9CB775}"/>
              </a:ext>
            </a:extLst>
          </p:cNvPr>
          <p:cNvSpPr/>
          <p:nvPr/>
        </p:nvSpPr>
        <p:spPr>
          <a:xfrm>
            <a:off x="0" y="4419600"/>
            <a:ext cx="12191280" cy="1854197"/>
          </a:xfrm>
          <a:prstGeom prst="rect">
            <a:avLst/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76000">
                <a:schemeClr val="bg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B3F1CC-DFCF-524B-F3E9-B79A0F01C315}"/>
              </a:ext>
            </a:extLst>
          </p:cNvPr>
          <p:cNvGrpSpPr/>
          <p:nvPr/>
        </p:nvGrpSpPr>
        <p:grpSpPr>
          <a:xfrm>
            <a:off x="3932422" y="2365451"/>
            <a:ext cx="4187457" cy="3897614"/>
            <a:chOff x="4011797" y="2365451"/>
            <a:chExt cx="4187457" cy="3897614"/>
          </a:xfrm>
        </p:grpSpPr>
        <p:pic>
          <p:nvPicPr>
            <p:cNvPr id="5" name="Immagine 9">
              <a:extLst>
                <a:ext uri="{FF2B5EF4-FFF2-40B4-BE49-F238E27FC236}">
                  <a16:creationId xmlns:a16="http://schemas.microsoft.com/office/drawing/2014/main" id="{53B42C41-1271-ECDA-0CE6-9E15A5CC1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202124" y="2403551"/>
              <a:ext cx="1997130" cy="3859514"/>
            </a:xfrm>
            <a:prstGeom prst="rect">
              <a:avLst/>
            </a:prstGeom>
          </p:spPr>
        </p:pic>
        <p:pic>
          <p:nvPicPr>
            <p:cNvPr id="9" name="Immagine 2">
              <a:extLst>
                <a:ext uri="{FF2B5EF4-FFF2-40B4-BE49-F238E27FC236}">
                  <a16:creationId xmlns:a16="http://schemas.microsoft.com/office/drawing/2014/main" id="{DB044A2C-E300-A362-1FFC-CF45B05F1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011797" y="2365451"/>
              <a:ext cx="2190327" cy="3822698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8F58484-5BC4-4866-93A0-0360B816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80" y="578411"/>
            <a:ext cx="11331575" cy="1384995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pc="100" dirty="0"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rPr>
              <a:t>VHC010-VHC011</a:t>
            </a:r>
            <a:br>
              <a:rPr lang="en-US"/>
            </a:br>
            <a:r>
              <a:rPr lang="el" sz="3600" b="1" i="0" u="none" spc="-10" baseline="0"/>
              <a:t>Η σειρά των μίνι βιομηχανικών</a:t>
            </a:r>
            <a:r>
              <a:rPr lang="en-US" sz="3600" b="1" i="0" u="none" spc="-10" baseline="0"/>
              <a:t> </a:t>
            </a:r>
            <a:r>
              <a:rPr lang="el" sz="3600" b="1" i="0" u="none" spc="-10" baseline="0"/>
              <a:t>απορροφητικών σκουπών</a:t>
            </a:r>
            <a:r>
              <a:rPr lang="en-US" sz="3600" b="1" i="0" u="none" spc="-10" baseline="0"/>
              <a:t> </a:t>
            </a:r>
            <a:r>
              <a:rPr lang="el" sz="3600" b="1" i="0" u="none" spc="-10" baseline="0"/>
              <a:t>με λειτουργία πεπιεσμένου αέρα</a:t>
            </a:r>
            <a:endParaRPr lang="en-US" sz="3600" spc="-1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14:cNvPr>
              <p14:cNvContentPartPr/>
              <p14:nvPr/>
            </p14:nvContentPartPr>
            <p14:xfrm>
              <a:off x="-255960" y="151515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64960" y="150651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83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9B6158-5D76-64F3-1935-4524011FB21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3D71B-05BB-6A57-B269-46C564C5C96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E26C748-9B3A-AAEC-6349-749C054DB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Τομείς εστίασης και εργασίες προς εκτέλεση</a:t>
            </a:r>
            <a:endParaRPr lang="en-US" dirty="0"/>
          </a:p>
        </p:txBody>
      </p:sp>
      <p:sp>
        <p:nvSpPr>
          <p:cNvPr id="53" name="Content Placeholder 9">
            <a:extLst>
              <a:ext uri="{FF2B5EF4-FFF2-40B4-BE49-F238E27FC236}">
                <a16:creationId xmlns:a16="http://schemas.microsoft.com/office/drawing/2014/main" id="{CE1B02DA-E91D-8525-60F0-80BBD9FF039E}"/>
              </a:ext>
            </a:extLst>
          </p:cNvPr>
          <p:cNvSpPr txBox="1">
            <a:spLocks/>
          </p:cNvSpPr>
          <p:nvPr/>
        </p:nvSpPr>
        <p:spPr>
          <a:xfrm>
            <a:off x="9126537" y="1421000"/>
            <a:ext cx="2586038" cy="485280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584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l" b="0" i="0" u="none" spc="10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Βιομηχανία παραγωγής</a:t>
            </a:r>
            <a:r>
              <a:rPr lang="en-US" b="0" i="0" u="none" spc="10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 </a:t>
            </a:r>
            <a:r>
              <a:rPr lang="el" b="0" i="0" u="none" spc="10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πρόσθετων</a:t>
            </a:r>
          </a:p>
          <a:p>
            <a:pPr marL="0" indent="0" algn="l" rtl="0">
              <a:spcBef>
                <a:spcPts val="0"/>
              </a:spcBef>
              <a:buNone/>
            </a:pPr>
            <a:r>
              <a:rPr lang="el" sz="850" b="0" i="1" u="none" baseline="0" dirty="0">
                <a:solidFill>
                  <a:schemeClr val="tx2"/>
                </a:solidFill>
              </a:rPr>
              <a:t>Γραμμή παραγωγής, μέρος της διαδικασίας</a:t>
            </a:r>
          </a:p>
          <a:p>
            <a:pPr marL="0" indent="0" algn="l" rtl="0">
              <a:spcBef>
                <a:spcPts val="0"/>
              </a:spcBef>
              <a:buNone/>
            </a:pPr>
            <a:endParaRPr lang="el" sz="850" i="1" dirty="0">
              <a:solidFill>
                <a:schemeClr val="tx2"/>
              </a:solidFill>
            </a:endParaRPr>
          </a:p>
          <a:p>
            <a:pPr marL="0" indent="0" algn="l" rtl="0">
              <a:spcBef>
                <a:spcPts val="0"/>
              </a:spcBef>
              <a:buNone/>
            </a:pPr>
            <a:r>
              <a:rPr lang="el" sz="85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Τυπική εργασία καθαρισμού: 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" sz="850" b="0" i="0" u="none" baseline="0" dirty="0"/>
              <a:t>Συλλογή και καθαρισμός μεταλλικών τρισδιάστατων μηχανών εκτύπωσης, κιβωτίων χειρισμών με γάντια, έτοιμων εξαρτημάτων, άδειασμα κάδω</a:t>
            </a:r>
            <a:r>
              <a:rPr lang="el-GR" sz="850" dirty="0"/>
              <a:t>ν, κ.ά.</a:t>
            </a:r>
            <a:endParaRPr lang="el" sz="850" dirty="0"/>
          </a:p>
          <a:p>
            <a:pPr marL="176400" lvl="1" indent="-1778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850" dirty="0"/>
          </a:p>
          <a:p>
            <a:pPr marL="176400" lvl="1" indent="-1778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l" sz="850" dirty="0"/>
          </a:p>
          <a:p>
            <a:pPr marL="0" indent="0" algn="l" rtl="0">
              <a:spcBef>
                <a:spcPts val="0"/>
              </a:spcBef>
              <a:buNone/>
            </a:pPr>
            <a:r>
              <a:rPr lang="el" sz="85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Βασικά χαρακτηριστικά: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" sz="850" b="0" i="0" u="none" baseline="0" dirty="0"/>
              <a:t>Πιστοποίηση για αγώγιμη εύφλεκτη </a:t>
            </a:r>
            <a:br>
              <a:rPr lang="en-US" sz="850" b="0" i="0" u="none" baseline="0" dirty="0"/>
            </a:br>
            <a:r>
              <a:rPr lang="el" sz="850" b="0" i="0" u="none" baseline="0" dirty="0"/>
              <a:t>σκόνη, ασφάλεια με περίβλημα IP65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" sz="850" b="0" i="0" u="none" baseline="0" dirty="0"/>
              <a:t>Απόρριψη συστήματος σακούλας ασφαλείας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" sz="850" b="0" i="0" u="none" baseline="0" dirty="0"/>
              <a:t>Διατίθεται επιλογή </a:t>
            </a:r>
            <a:r>
              <a:rPr lang="en-US" sz="850" dirty="0"/>
              <a:t>downstream</a:t>
            </a:r>
            <a:r>
              <a:rPr lang="el" sz="850" b="0" i="0" u="none" baseline="0" dirty="0"/>
              <a:t> φίλτρων ULPA</a:t>
            </a:r>
          </a:p>
        </p:txBody>
      </p:sp>
      <p:pic>
        <p:nvPicPr>
          <p:cNvPr id="55" name="Immagine 2" descr="Immagine che contiene interno, muro, persona, vestiti&#10;&#10;Descrizione generata automaticamente">
            <a:extLst>
              <a:ext uri="{FF2B5EF4-FFF2-40B4-BE49-F238E27FC236}">
                <a16:creationId xmlns:a16="http://schemas.microsoft.com/office/drawing/2014/main" id="{932FCFFD-B45C-BF1D-21CA-134CD850D5FF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8" r="688"/>
          <a:stretch/>
        </p:blipFill>
        <p:spPr>
          <a:xfrm>
            <a:off x="9126537" y="1421000"/>
            <a:ext cx="2584800" cy="1483200"/>
          </a:xfrm>
          <a:prstGeom prst="rect">
            <a:avLst/>
          </a:prstGeom>
        </p:spPr>
      </p:pic>
      <p:sp>
        <p:nvSpPr>
          <p:cNvPr id="56" name="Content Placeholder 8">
            <a:extLst>
              <a:ext uri="{FF2B5EF4-FFF2-40B4-BE49-F238E27FC236}">
                <a16:creationId xmlns:a16="http://schemas.microsoft.com/office/drawing/2014/main" id="{C3807E3C-ED38-54A6-018D-EC740AF09A1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62208" y="1421000"/>
            <a:ext cx="2584800" cy="4852800"/>
          </a:xfrm>
        </p:spPr>
        <p:txBody>
          <a:bodyPr lIns="144000" tIns="1584000" rIns="144000" bIns="180000"/>
          <a:lstStyle/>
          <a:p>
            <a:pPr marL="0" indent="0" algn="l" rtl="0">
              <a:buNone/>
            </a:pPr>
            <a:r>
              <a:rPr lang="el" b="0" i="0" u="none" spc="10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Χημική βιομηχανία</a:t>
            </a:r>
            <a:endParaRPr lang="el" spc="10" dirty="0">
              <a:solidFill>
                <a:schemeClr val="accent3"/>
              </a:solidFill>
              <a:latin typeface="+mj-lt"/>
            </a:endParaRPr>
          </a:p>
          <a:p>
            <a:pPr marL="0" indent="0" algn="l" rtl="0">
              <a:spcBef>
                <a:spcPts val="0"/>
              </a:spcBef>
              <a:buNone/>
            </a:pPr>
            <a:r>
              <a:rPr lang="el" sz="850" b="0" i="1" u="none" baseline="0" dirty="0">
                <a:solidFill>
                  <a:schemeClr val="tx2"/>
                </a:solidFill>
              </a:rPr>
              <a:t>Εργαστήρια και παραγωγή</a:t>
            </a:r>
          </a:p>
          <a:p>
            <a:pPr marL="0" indent="0" algn="l" rtl="0">
              <a:spcBef>
                <a:spcPts val="0"/>
              </a:spcBef>
              <a:buNone/>
            </a:pPr>
            <a:endParaRPr lang="el" i="1" dirty="0">
              <a:solidFill>
                <a:schemeClr val="tx2"/>
              </a:solidFill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endParaRPr lang="en-US" sz="850" b="0" i="0" u="none" baseline="0" dirty="0">
              <a:latin typeface="Roboto Bold" panose="02000000000000000000" pitchFamily="2" charset="0"/>
              <a:ea typeface="Roboto Bold" panose="02000000000000000000" pitchFamily="2" charset="0"/>
              <a:cs typeface="Roboto Bold" panose="02000000000000000000" pitchFamily="2" charset="0"/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l" sz="85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Τυπική εργασία καθαρισμού: 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" sz="850" b="0" i="0" u="none" baseline="0" dirty="0"/>
              <a:t>Συλλογή σκόνης σε περιβάλλοντα </a:t>
            </a:r>
            <a:br>
              <a:rPr lang="en-US" sz="850" b="0" i="0" u="none" baseline="0" dirty="0"/>
            </a:br>
            <a:r>
              <a:rPr lang="el" sz="850" b="0" i="0" u="none" baseline="0" dirty="0"/>
              <a:t>με διαλύτες, δοκιμαστικές παρτίδες,κ.ά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" sz="850" b="0" i="0" u="none" baseline="0" dirty="0"/>
              <a:t>Καθαρισμός δαπέδων, γραφείων, επιφανειών</a:t>
            </a:r>
            <a:endParaRPr lang="el" sz="850" dirty="0"/>
          </a:p>
          <a:p>
            <a:pPr marL="355600" lvl="1" indent="-177800" algn="l" rtl="0">
              <a:lnSpc>
                <a:spcPct val="120000"/>
              </a:lnSpc>
              <a:spcBef>
                <a:spcPts val="0"/>
              </a:spcBef>
            </a:pPr>
            <a:endParaRPr lang="en-US" sz="850" dirty="0"/>
          </a:p>
          <a:p>
            <a:pPr marL="355600" lvl="1" indent="-177800" algn="l" rtl="0">
              <a:lnSpc>
                <a:spcPct val="120000"/>
              </a:lnSpc>
              <a:spcBef>
                <a:spcPts val="0"/>
              </a:spcBef>
            </a:pPr>
            <a:endParaRPr lang="el" sz="850" dirty="0"/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l" sz="85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Βασικά χαρακτηριστικά: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" sz="850" b="0" i="0" u="none" baseline="0" dirty="0"/>
              <a:t>Για ζώνες Atex Z1 και για εύφλεκτες σκόνες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" sz="850" b="0" i="0" u="none" baseline="0" dirty="0"/>
              <a:t>Φίλτρο μεγάλης διάρκειας ζωής και χωρίς αναλώσιμα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" sz="850" b="0" i="0" u="none" baseline="0" dirty="0"/>
              <a:t>Πλενόμενο δοχείο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" sz="850" b="0" i="0" u="none" dirty="0"/>
              <a:t>Διατίθεται επιλογή </a:t>
            </a:r>
            <a:r>
              <a:rPr lang="en-US" sz="850" dirty="0"/>
              <a:t>downstream</a:t>
            </a:r>
            <a:r>
              <a:rPr lang="el" sz="850" b="0" i="0" u="none" dirty="0"/>
              <a:t> φίλτρων ULPA</a:t>
            </a:r>
          </a:p>
        </p:txBody>
      </p:sp>
      <p:pic>
        <p:nvPicPr>
          <p:cNvPr id="58" name="Immagine 24">
            <a:extLst>
              <a:ext uri="{FF2B5EF4-FFF2-40B4-BE49-F238E27FC236}">
                <a16:creationId xmlns:a16="http://schemas.microsoft.com/office/drawing/2014/main" id="{7F0BA242-C7DE-B0AB-58CA-92D9308D59E2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9" t="642" r="2472"/>
          <a:stretch/>
        </p:blipFill>
        <p:spPr>
          <a:xfrm>
            <a:off x="3362208" y="1419018"/>
            <a:ext cx="2586039" cy="1483200"/>
          </a:xfrm>
          <a:prstGeom prst="rect">
            <a:avLst/>
          </a:prstGeom>
        </p:spPr>
      </p:pic>
      <p:sp>
        <p:nvSpPr>
          <p:cNvPr id="59" name="Content Placeholder 13">
            <a:extLst>
              <a:ext uri="{FF2B5EF4-FFF2-40B4-BE49-F238E27FC236}">
                <a16:creationId xmlns:a16="http://schemas.microsoft.com/office/drawing/2014/main" id="{10911D24-5D10-52A8-B62D-87928E7BFE5C}"/>
              </a:ext>
            </a:extLst>
          </p:cNvPr>
          <p:cNvSpPr txBox="1">
            <a:spLocks/>
          </p:cNvSpPr>
          <p:nvPr/>
        </p:nvSpPr>
        <p:spPr>
          <a:xfrm>
            <a:off x="479425" y="1422627"/>
            <a:ext cx="2586038" cy="4851173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584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pc="10">
                <a:solidFill>
                  <a:schemeClr val="accent3"/>
                </a:solidFill>
                <a:latin typeface="+mj-lt"/>
              </a:rPr>
              <a:t>Ηλεκτρονικά</a:t>
            </a:r>
          </a:p>
          <a:p>
            <a:pPr marL="0" indent="0" algn="l" rtl="0">
              <a:spcBef>
                <a:spcPts val="0"/>
              </a:spcBef>
              <a:buNone/>
            </a:pPr>
            <a:r>
              <a:rPr lang="el" sz="850" b="0" i="1" u="none" baseline="0">
                <a:solidFill>
                  <a:schemeClr val="tx2"/>
                </a:solidFill>
                <a:latin typeface="+mn-lt"/>
                <a:ea typeface="+mn-lt"/>
                <a:cs typeface="+mn-lt"/>
              </a:rPr>
              <a:t>Παραγωγή πλακετών τυπωμένου </a:t>
            </a:r>
            <a:br>
              <a:rPr lang="en-US" sz="850" b="0" i="1" u="none" baseline="0">
                <a:solidFill>
                  <a:schemeClr val="tx2"/>
                </a:solidFill>
                <a:latin typeface="+mn-lt"/>
                <a:ea typeface="+mn-lt"/>
                <a:cs typeface="+mn-lt"/>
              </a:rPr>
            </a:br>
            <a:r>
              <a:rPr lang="el" sz="850" b="0" i="1" u="none" baseline="0">
                <a:solidFill>
                  <a:schemeClr val="tx2"/>
                </a:solidFill>
                <a:latin typeface="+mn-lt"/>
                <a:ea typeface="+mn-lt"/>
                <a:cs typeface="+mn-lt"/>
              </a:rPr>
              <a:t>κυκλώματος, παραγωγή εξαρτημάτων</a:t>
            </a:r>
            <a:endParaRPr lang="el" sz="850" b="0" i="1">
              <a:solidFill>
                <a:schemeClr val="tx2"/>
              </a:solidFill>
              <a:ea typeface="Roboto Light"/>
              <a:cs typeface="Roboto Light"/>
            </a:endParaRPr>
          </a:p>
          <a:p>
            <a:pPr marL="0" indent="0" algn="l" rtl="0">
              <a:spcBef>
                <a:spcPts val="0"/>
              </a:spcBef>
              <a:buNone/>
            </a:pPr>
            <a:endParaRPr lang="en-US">
              <a:latin typeface="Roboto Bold" panose="02000000000000000000" pitchFamily="2" charset="0"/>
              <a:ea typeface="Roboto Bold" panose="02000000000000000000" pitchFamily="2" charset="0"/>
            </a:endParaRPr>
          </a:p>
          <a:p>
            <a:pPr marL="0" indent="0" algn="l" rtl="0">
              <a:spcBef>
                <a:spcPts val="0"/>
              </a:spcBef>
              <a:buNone/>
            </a:pPr>
            <a:r>
              <a:rPr lang="el" sz="850" b="0" i="0" u="none" baseline="0">
                <a:latin typeface="Roboto Bold"/>
                <a:ea typeface="Roboto Bold"/>
                <a:cs typeface="Roboto Bold"/>
              </a:rPr>
              <a:t>Τυπική εργασία καθαρισμού: </a:t>
            </a:r>
          </a:p>
          <a:p>
            <a:pPr marL="161925" lvl="1" indent="-161925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" sz="850" b="0" i="0" u="none" baseline="0"/>
              <a:t>Καθαρισμός πάγκων εργασίας και χώρων εργασίας με χρήση των υφιστάμενων γραμμών πνευματικού συστήματος</a:t>
            </a:r>
            <a:endParaRPr lang="el" sz="850">
              <a:ea typeface="Roboto Light"/>
              <a:cs typeface="Roboto Light"/>
            </a:endParaRPr>
          </a:p>
          <a:p>
            <a:pPr marL="161925" lvl="1" indent="-161925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" sz="850" b="0" i="0" u="none" baseline="0"/>
              <a:t>Καθαρισμός δαπέδων, γραφείων και επιφανειών</a:t>
            </a:r>
            <a:endParaRPr lang="en-US" sz="850" b="0" i="0" u="none" baseline="0">
              <a:ea typeface="Roboto Light"/>
            </a:endParaRPr>
          </a:p>
          <a:p>
            <a:pPr marL="161925" lvl="1" indent="-161925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l" sz="850"/>
          </a:p>
          <a:p>
            <a:pPr marL="0" indent="0" algn="l" rtl="0">
              <a:spcBef>
                <a:spcPts val="0"/>
              </a:spcBef>
              <a:buNone/>
            </a:pPr>
            <a:r>
              <a:rPr lang="el" sz="850" b="0" i="0" u="none" baseline="0">
                <a:latin typeface="Roboto Bold"/>
                <a:ea typeface="Roboto Bold"/>
                <a:cs typeface="Roboto Bold"/>
              </a:rPr>
              <a:t>Βασικά χαρακτηριστικά:</a:t>
            </a:r>
          </a:p>
          <a:p>
            <a:pPr marL="161925" lvl="1" indent="-161925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" sz="850" b="0" i="0" u="none" baseline="0"/>
              <a:t>Χωρίς ηλεκτρικά μέρη</a:t>
            </a:r>
            <a:endParaRPr lang="el" sz="850">
              <a:ea typeface="Roboto Light"/>
              <a:cs typeface="Roboto Light"/>
            </a:endParaRPr>
          </a:p>
          <a:p>
            <a:pPr marL="161925" lvl="1" indent="-161925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" sz="850" b="0" i="0" u="none" baseline="0"/>
              <a:t>Εύκολη σύνδεση στο υφιστάμενο πνευματικό σύστημα</a:t>
            </a:r>
            <a:endParaRPr lang="el" sz="850">
              <a:ea typeface="Roboto Light"/>
              <a:cs typeface="Roboto Light"/>
            </a:endParaRPr>
          </a:p>
          <a:p>
            <a:pPr marL="161925" lvl="1" indent="-161925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" sz="850" b="0" i="0" u="none" baseline="0"/>
              <a:t>Αποφυγή δημιουργίας σπινθήρων </a:t>
            </a:r>
            <a:endParaRPr lang="el" sz="850" dirty="0">
              <a:ea typeface="Roboto Light"/>
              <a:cs typeface="Roboto Light"/>
            </a:endParaRPr>
          </a:p>
        </p:txBody>
      </p:sp>
      <p:sp>
        <p:nvSpPr>
          <p:cNvPr id="62" name="Content Placeholder 11">
            <a:extLst>
              <a:ext uri="{FF2B5EF4-FFF2-40B4-BE49-F238E27FC236}">
                <a16:creationId xmlns:a16="http://schemas.microsoft.com/office/drawing/2014/main" id="{4D760DD2-B42B-D32D-1614-450446C7E9B7}"/>
              </a:ext>
            </a:extLst>
          </p:cNvPr>
          <p:cNvSpPr txBox="1">
            <a:spLocks/>
          </p:cNvSpPr>
          <p:nvPr/>
        </p:nvSpPr>
        <p:spPr>
          <a:xfrm>
            <a:off x="6243753" y="1421000"/>
            <a:ext cx="2586038" cy="485280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584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l" b="0" i="0" u="none" spc="10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Φαρμακοβιομηχανία</a:t>
            </a:r>
          </a:p>
          <a:p>
            <a:pPr marL="0" indent="0" algn="l" rtl="0">
              <a:spcBef>
                <a:spcPts val="0"/>
              </a:spcBef>
              <a:buNone/>
            </a:pPr>
            <a:r>
              <a:rPr lang="el" sz="850" b="0" i="1" u="none" baseline="0" dirty="0">
                <a:solidFill>
                  <a:schemeClr val="tx2"/>
                </a:solidFill>
              </a:rPr>
              <a:t>Πρωτογενής και δευτερογενής </a:t>
            </a:r>
            <a:br>
              <a:rPr lang="en-US" sz="850" b="0" i="1" u="none" baseline="0" dirty="0">
                <a:solidFill>
                  <a:schemeClr val="tx2"/>
                </a:solidFill>
              </a:rPr>
            </a:br>
            <a:r>
              <a:rPr lang="el" sz="850" b="0" i="1" u="none" baseline="0" dirty="0">
                <a:solidFill>
                  <a:schemeClr val="tx2"/>
                </a:solidFill>
              </a:rPr>
              <a:t>συσκευασία </a:t>
            </a:r>
          </a:p>
          <a:p>
            <a:pPr marL="0" indent="0" algn="l" rtl="0">
              <a:spcBef>
                <a:spcPts val="0"/>
              </a:spcBef>
              <a:buNone/>
            </a:pPr>
            <a:endParaRPr lang="en-US" i="1" dirty="0">
              <a:solidFill>
                <a:schemeClr val="tx2"/>
              </a:solidFill>
            </a:endParaRPr>
          </a:p>
          <a:p>
            <a:pPr marL="0" indent="0" algn="l" rtl="0">
              <a:spcBef>
                <a:spcPts val="0"/>
              </a:spcBef>
              <a:buNone/>
            </a:pPr>
            <a:r>
              <a:rPr lang="el" sz="85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Τυπική εργασία καθαρισμού: 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" sz="850" b="0" i="0" u="none" baseline="0" dirty="0"/>
              <a:t>Καθαρισμός μηχανημάτων φαρμακευτικών διεργασιών ή εξοπλισμού επεξεργασίας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" sz="850" b="0" i="0" u="none" baseline="0" dirty="0"/>
              <a:t>Καθαρισμός εργαστηριακού εξοπλισμού </a:t>
            </a:r>
            <a:br>
              <a:rPr lang="el" sz="850" dirty="0"/>
            </a:br>
            <a:r>
              <a:rPr lang="el" sz="850" b="0" i="0" u="none" baseline="0" dirty="0"/>
              <a:t>σε περιοχές Z1</a:t>
            </a:r>
          </a:p>
          <a:p>
            <a:pPr marL="355600" lvl="1" indent="-177800" algn="l" rtl="0">
              <a:spcBef>
                <a:spcPts val="0"/>
              </a:spcBef>
            </a:pPr>
            <a:endParaRPr lang="en-US" sz="850" dirty="0"/>
          </a:p>
          <a:p>
            <a:pPr marL="355600" lvl="1" indent="-177800" algn="l" rtl="0">
              <a:spcBef>
                <a:spcPts val="0"/>
              </a:spcBef>
            </a:pPr>
            <a:endParaRPr lang="el" sz="850" dirty="0"/>
          </a:p>
          <a:p>
            <a:pPr marL="0" indent="0" algn="l" rtl="0">
              <a:spcBef>
                <a:spcPts val="0"/>
              </a:spcBef>
              <a:buNone/>
            </a:pPr>
            <a:r>
              <a:rPr lang="el" sz="85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Βασικά χαρακτηριστικά: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" sz="850" b="0" i="0" u="none" baseline="0" dirty="0"/>
              <a:t>Σώμα πλήρως από ανοξείδωτο χάλυβα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" sz="850" b="0" i="0" u="none" baseline="0" dirty="0"/>
              <a:t>Φιλτράρισμα HEPA14 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" sz="850" b="0" i="0" u="none" baseline="0" dirty="0"/>
              <a:t>Μη επιμόλυνση του περιβάλλοντος εργασίας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" sz="850" b="0" i="0" u="none" baseline="0" dirty="0"/>
              <a:t>Διατίθεται επιλογή </a:t>
            </a:r>
            <a:r>
              <a:rPr lang="en-US" sz="850" b="0" i="0" u="none" baseline="0" dirty="0"/>
              <a:t>downstream</a:t>
            </a:r>
            <a:r>
              <a:rPr lang="el" sz="850" b="0" i="0" u="none" baseline="0" dirty="0"/>
              <a:t> φίλτρων ULPA</a:t>
            </a:r>
          </a:p>
        </p:txBody>
      </p:sp>
      <p:pic>
        <p:nvPicPr>
          <p:cNvPr id="64" name="Immagine 14">
            <a:extLst>
              <a:ext uri="{FF2B5EF4-FFF2-40B4-BE49-F238E27FC236}">
                <a16:creationId xmlns:a16="http://schemas.microsoft.com/office/drawing/2014/main" id="{B1A53928-8945-9D82-5F6A-5771DAA31C1C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9" r="749"/>
          <a:stretch/>
        </p:blipFill>
        <p:spPr>
          <a:xfrm>
            <a:off x="6243753" y="1420999"/>
            <a:ext cx="2584800" cy="1483200"/>
          </a:xfrm>
          <a:prstGeom prst="rect">
            <a:avLst/>
          </a:prstGeom>
        </p:spPr>
      </p:pic>
      <p:pic>
        <p:nvPicPr>
          <p:cNvPr id="2" name="Picture 1" descr="People in white protective suits in a room with computers&#10;&#10;AI-generated content may be incorrect.">
            <a:extLst>
              <a:ext uri="{FF2B5EF4-FFF2-40B4-BE49-F238E27FC236}">
                <a16:creationId xmlns:a16="http://schemas.microsoft.com/office/drawing/2014/main" id="{42F7528A-2B79-A3D6-4D6E-1A681ADAD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25" y="1419018"/>
            <a:ext cx="2591630" cy="147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2A9FF-337F-B60C-5B7E-F97BE6EE9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B0247A9-C447-9073-E477-4A7EFEBCE1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2349EBD-E83D-5CFC-77C4-9D8B169AAC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905581"/>
            <a:ext cx="5616575" cy="3355393"/>
          </a:xfrm>
        </p:spPr>
        <p:txBody>
          <a:bodyPr/>
          <a:lstStyle/>
          <a:p>
            <a:r>
              <a:rPr lang="el-GR"/>
              <a:t>Βασικά χαρακτηριστικά και οφέλη 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A4978C3-7ADD-543C-1587-2A61DC1B63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28395D7-B17F-6EF9-B692-4F4A7888F4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26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9CAC15-17D3-C99E-632B-E66DDA0110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3AA93-DD71-1142-9A68-9D1652A26AF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DE233E-BBA0-AC03-C241-98138EAC412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49861A-1611-9A31-E9EC-41F3ADFA6D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VHC011 Z1 EXA / EXP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BEE4DDF-CF1F-1330-4072-244439134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Βασικά χαρακτηριστικά και σχεδιασμός</a:t>
            </a:r>
            <a:endParaRPr lang="en-US" dirty="0"/>
          </a:p>
        </p:txBody>
      </p:sp>
      <p:pic>
        <p:nvPicPr>
          <p:cNvPr id="10" name="Immagine 16">
            <a:extLst>
              <a:ext uri="{FF2B5EF4-FFF2-40B4-BE49-F238E27FC236}">
                <a16:creationId xmlns:a16="http://schemas.microsoft.com/office/drawing/2014/main" id="{43138B2F-2800-B494-69D9-E1EF85A57B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724336" y="4165735"/>
            <a:ext cx="1953753" cy="2117589"/>
          </a:xfrm>
          <a:prstGeom prst="rect">
            <a:avLst/>
          </a:prstGeom>
        </p:spPr>
      </p:pic>
      <p:pic>
        <p:nvPicPr>
          <p:cNvPr id="12" name="Immagine 9">
            <a:extLst>
              <a:ext uri="{FF2B5EF4-FFF2-40B4-BE49-F238E27FC236}">
                <a16:creationId xmlns:a16="http://schemas.microsoft.com/office/drawing/2014/main" id="{02BA285B-3BBD-3640-0D1C-EA2C09ABA5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47777" y="1016283"/>
            <a:ext cx="2355494" cy="5335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14D93E-4ACE-B663-DC0F-C03AB71434CC}"/>
              </a:ext>
            </a:extLst>
          </p:cNvPr>
          <p:cNvSpPr/>
          <p:nvPr/>
        </p:nvSpPr>
        <p:spPr>
          <a:xfrm>
            <a:off x="479421" y="1446728"/>
            <a:ext cx="2778129" cy="686213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100" dirty="0"/>
              <a:t>Μανόμετρο για συνεχή παρακολούθηση της απόδοσης και της αποδοτικότητας φιλτραρίσματος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89CD67-D690-843C-C001-554A696285EA}"/>
              </a:ext>
            </a:extLst>
          </p:cNvPr>
          <p:cNvSpPr/>
          <p:nvPr/>
        </p:nvSpPr>
        <p:spPr>
          <a:xfrm>
            <a:off x="479421" y="2549026"/>
            <a:ext cx="2962989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100"/>
              <a:t>Σύστημα φίλτρου καθαρισμού PullClean™, εύκολος και αποτελεσματικός χειρισμός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36DBFD-9D5A-4E7B-BCD9-DDB9023F4DC8}"/>
              </a:ext>
            </a:extLst>
          </p:cNvPr>
          <p:cNvSpPr/>
          <p:nvPr/>
        </p:nvSpPr>
        <p:spPr>
          <a:xfrm>
            <a:off x="479422" y="3338552"/>
            <a:ext cx="3590565" cy="686213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100" dirty="0"/>
              <a:t>Φίλτρα υψηλής απόδοσης: Κατηγορία M (ως στάνταρ) </a:t>
            </a:r>
            <a:br>
              <a:rPr lang="en-US" sz="1100" dirty="0"/>
            </a:br>
            <a:r>
              <a:rPr lang="el-GR" sz="1100" dirty="0"/>
              <a:t>ή PTFE, προαιρετικά </a:t>
            </a:r>
            <a:r>
              <a:rPr lang="en-US" sz="1100" dirty="0"/>
              <a:t>upstream</a:t>
            </a:r>
            <a:r>
              <a:rPr lang="el-GR" sz="1100" dirty="0"/>
              <a:t> φίλτρο HEPA 14 99,995% 0,1-0,2 </a:t>
            </a:r>
            <a:r>
              <a:rPr lang="el-GR" sz="1100" dirty="0" err="1"/>
              <a:t>μm</a:t>
            </a:r>
            <a:r>
              <a:rPr lang="el-GR" sz="1100" dirty="0"/>
              <a:t> (ως επιλογή) όλα τα φίλτρα είναι αντιστατικά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D6CEB2-091C-1F9B-7039-77CE606475D1}"/>
              </a:ext>
            </a:extLst>
          </p:cNvPr>
          <p:cNvSpPr/>
          <p:nvPr/>
        </p:nvSpPr>
        <p:spPr>
          <a:xfrm>
            <a:off x="479422" y="4398596"/>
            <a:ext cx="3326320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100"/>
              <a:t>Ασφαλής σύνδεση χωρίς λάθη για πιστοποιημένα εξαρτήματα ATEX Ø40 EXA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8C3FA5-66B3-5B89-0CD6-AD0F5059D254}"/>
              </a:ext>
            </a:extLst>
          </p:cNvPr>
          <p:cNvSpPr/>
          <p:nvPr/>
        </p:nvSpPr>
        <p:spPr>
          <a:xfrm>
            <a:off x="479422" y="5112955"/>
            <a:ext cx="3155319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100"/>
              <a:t>Αποσπώμενο δοχείο 15 L AISI304, που πλένεται εύκολα χάρη στην αποσπώμενη βάση τροχών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8CFB75-CD20-CF31-AE13-FDC444A80626}"/>
              </a:ext>
            </a:extLst>
          </p:cNvPr>
          <p:cNvSpPr/>
          <p:nvPr/>
        </p:nvSpPr>
        <p:spPr>
          <a:xfrm>
            <a:off x="479422" y="5990958"/>
            <a:ext cx="3155319" cy="27994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100"/>
              <a:t>Αντιστατικοί τροχοί</a:t>
            </a:r>
          </a:p>
        </p:txBody>
      </p:sp>
      <p:cxnSp>
        <p:nvCxnSpPr>
          <p:cNvPr id="19" name="Straight Arrow Connector 38">
            <a:extLst>
              <a:ext uri="{FF2B5EF4-FFF2-40B4-BE49-F238E27FC236}">
                <a16:creationId xmlns:a16="http://schemas.microsoft.com/office/drawing/2014/main" id="{BA2AA451-7E99-441F-18A6-EA0854ABD674}"/>
              </a:ext>
            </a:extLst>
          </p:cNvPr>
          <p:cNvCxnSpPr>
            <a:cxnSpLocks/>
          </p:cNvCxnSpPr>
          <p:nvPr/>
        </p:nvCxnSpPr>
        <p:spPr>
          <a:xfrm flipV="1">
            <a:off x="475521" y="6072188"/>
            <a:ext cx="3739292" cy="202258"/>
          </a:xfrm>
          <a:prstGeom prst="bentConnector3">
            <a:avLst>
              <a:gd name="adj1" fmla="val 100054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B2767FE-1B41-03FD-B1A8-09A4C62F1B34}"/>
              </a:ext>
            </a:extLst>
          </p:cNvPr>
          <p:cNvCxnSpPr>
            <a:cxnSpLocks/>
          </p:cNvCxnSpPr>
          <p:nvPr/>
        </p:nvCxnSpPr>
        <p:spPr>
          <a:xfrm>
            <a:off x="478619" y="2128083"/>
            <a:ext cx="402068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E743B5B-B174-CC42-3758-A742DF0DA452}"/>
              </a:ext>
            </a:extLst>
          </p:cNvPr>
          <p:cNvCxnSpPr>
            <a:cxnSpLocks/>
          </p:cNvCxnSpPr>
          <p:nvPr/>
        </p:nvCxnSpPr>
        <p:spPr>
          <a:xfrm>
            <a:off x="478619" y="3037138"/>
            <a:ext cx="4093381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570A07C-C149-A5D7-398C-D9F9CB9E2AE8}"/>
              </a:ext>
            </a:extLst>
          </p:cNvPr>
          <p:cNvCxnSpPr>
            <a:cxnSpLocks/>
          </p:cNvCxnSpPr>
          <p:nvPr/>
        </p:nvCxnSpPr>
        <p:spPr>
          <a:xfrm>
            <a:off x="475521" y="4024399"/>
            <a:ext cx="445842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E45C3AF-80E0-FE1F-2ABA-F5AF1E7C7200}"/>
              </a:ext>
            </a:extLst>
          </p:cNvPr>
          <p:cNvCxnSpPr>
            <a:cxnSpLocks/>
          </p:cNvCxnSpPr>
          <p:nvPr/>
        </p:nvCxnSpPr>
        <p:spPr>
          <a:xfrm>
            <a:off x="475521" y="4879811"/>
            <a:ext cx="4023780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8">
            <a:extLst>
              <a:ext uri="{FF2B5EF4-FFF2-40B4-BE49-F238E27FC236}">
                <a16:creationId xmlns:a16="http://schemas.microsoft.com/office/drawing/2014/main" id="{9372A48B-6D0B-89B0-132F-364018304DE1}"/>
              </a:ext>
            </a:extLst>
          </p:cNvPr>
          <p:cNvCxnSpPr>
            <a:cxnSpLocks/>
          </p:cNvCxnSpPr>
          <p:nvPr/>
        </p:nvCxnSpPr>
        <p:spPr>
          <a:xfrm flipV="1">
            <a:off x="475521" y="5422136"/>
            <a:ext cx="4400276" cy="178949"/>
          </a:xfrm>
          <a:prstGeom prst="bentConnector3">
            <a:avLst>
              <a:gd name="adj1" fmla="val 99976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5A457C7-E66C-2866-8BEA-AF59AAF2ADFC}"/>
              </a:ext>
            </a:extLst>
          </p:cNvPr>
          <p:cNvCxnSpPr>
            <a:cxnSpLocks/>
          </p:cNvCxnSpPr>
          <p:nvPr/>
        </p:nvCxnSpPr>
        <p:spPr>
          <a:xfrm>
            <a:off x="4146876" y="3312773"/>
            <a:ext cx="787074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94425BA-6040-3645-2585-D799FEE4DA4F}"/>
              </a:ext>
            </a:extLst>
          </p:cNvPr>
          <p:cNvCxnSpPr>
            <a:cxnSpLocks/>
          </p:cNvCxnSpPr>
          <p:nvPr/>
        </p:nvCxnSpPr>
        <p:spPr>
          <a:xfrm>
            <a:off x="4146876" y="3312773"/>
            <a:ext cx="0" cy="71162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6BDA674-C498-5979-BCF0-ED6169D4FB57}"/>
              </a:ext>
            </a:extLst>
          </p:cNvPr>
          <p:cNvSpPr/>
          <p:nvPr/>
        </p:nvSpPr>
        <p:spPr>
          <a:xfrm>
            <a:off x="5810250" y="2250636"/>
            <a:ext cx="2466131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l-GR" sz="1100"/>
              <a:t>Στρογγυλεμένο σχήμα για εύκολο καθάρισμα της συνολικής επιφάνειας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1F9C06-7863-7068-861E-1080C10D6CAD}"/>
              </a:ext>
            </a:extLst>
          </p:cNvPr>
          <p:cNvSpPr/>
          <p:nvPr/>
        </p:nvSpPr>
        <p:spPr>
          <a:xfrm>
            <a:off x="5901372" y="2816691"/>
            <a:ext cx="2375009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l-GR" sz="1100"/>
              <a:t>Αθόρυβη λειτουργία – στάθμη θορύβου μόνο 70 dB(A)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96B94E-6CB5-9ABF-1DCA-ED2C08F24BB6}"/>
              </a:ext>
            </a:extLst>
          </p:cNvPr>
          <p:cNvSpPr/>
          <p:nvPr/>
        </p:nvSpPr>
        <p:spPr>
          <a:xfrm>
            <a:off x="5920887" y="3521419"/>
            <a:ext cx="2355493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l-GR" sz="1100"/>
              <a:t>Εύκολο και γρήγορο σέρβις: τα πάντα είναι γρήγορα προσβάσιμα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10F753D-0D0A-B3AA-E240-EA500DD0D1FA}"/>
              </a:ext>
            </a:extLst>
          </p:cNvPr>
          <p:cNvSpPr/>
          <p:nvPr/>
        </p:nvSpPr>
        <p:spPr>
          <a:xfrm>
            <a:off x="5978852" y="4221754"/>
            <a:ext cx="2297529" cy="686213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l-GR" sz="1100"/>
              <a:t>Πλήρως γειωμένο και συνδεδεμένο, αποτρέπει ηλεκτροστατικούς σπινθήρες, κίνδυνο ηλεκτροπληξίας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5E9FC0-7525-E894-3D65-5AEBE7468D02}"/>
              </a:ext>
            </a:extLst>
          </p:cNvPr>
          <p:cNvSpPr/>
          <p:nvPr/>
        </p:nvSpPr>
        <p:spPr>
          <a:xfrm>
            <a:off x="6096000" y="5001829"/>
            <a:ext cx="2180381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l-GR" sz="1100"/>
              <a:t>Φρένο στάθμευσης, σταθερό και σε ελαφριά κλίση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24D762C-C098-D0E4-32A4-6759A181D088}"/>
              </a:ext>
            </a:extLst>
          </p:cNvPr>
          <p:cNvSpPr/>
          <p:nvPr/>
        </p:nvSpPr>
        <p:spPr>
          <a:xfrm>
            <a:off x="6077703" y="5589715"/>
            <a:ext cx="2198678" cy="686213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l-GR" sz="1100"/>
              <a:t>Υψηλή δυνατότητα ελιγμών χάρη στους 4 περιστρεφόμενους τροχούς με σφαιρικά ρουλεμάν</a:t>
            </a:r>
          </a:p>
        </p:txBody>
      </p:sp>
      <p:cxnSp>
        <p:nvCxnSpPr>
          <p:cNvPr id="34" name="Straight Arrow Connector 88">
            <a:extLst>
              <a:ext uri="{FF2B5EF4-FFF2-40B4-BE49-F238E27FC236}">
                <a16:creationId xmlns:a16="http://schemas.microsoft.com/office/drawing/2014/main" id="{8853F2EE-70C2-2E11-6B0E-2EE1572E8672}"/>
              </a:ext>
            </a:extLst>
          </p:cNvPr>
          <p:cNvCxnSpPr>
            <a:cxnSpLocks/>
          </p:cNvCxnSpPr>
          <p:nvPr/>
        </p:nvCxnSpPr>
        <p:spPr>
          <a:xfrm rot="10800000">
            <a:off x="5317934" y="1887515"/>
            <a:ext cx="2958446" cy="238029"/>
          </a:xfrm>
          <a:prstGeom prst="bentConnector3">
            <a:avLst>
              <a:gd name="adj1" fmla="val 100320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88">
            <a:extLst>
              <a:ext uri="{FF2B5EF4-FFF2-40B4-BE49-F238E27FC236}">
                <a16:creationId xmlns:a16="http://schemas.microsoft.com/office/drawing/2014/main" id="{DB3A3531-368A-71F4-4241-499112E4AB8C}"/>
              </a:ext>
            </a:extLst>
          </p:cNvPr>
          <p:cNvCxnSpPr>
            <a:cxnSpLocks/>
          </p:cNvCxnSpPr>
          <p:nvPr/>
        </p:nvCxnSpPr>
        <p:spPr>
          <a:xfrm rot="10800000">
            <a:off x="4933951" y="2104289"/>
            <a:ext cx="3342428" cy="626801"/>
          </a:xfrm>
          <a:prstGeom prst="bentConnector3">
            <a:avLst>
              <a:gd name="adj1" fmla="val 99528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88">
            <a:extLst>
              <a:ext uri="{FF2B5EF4-FFF2-40B4-BE49-F238E27FC236}">
                <a16:creationId xmlns:a16="http://schemas.microsoft.com/office/drawing/2014/main" id="{8E54141A-90CD-8EC3-9EE2-E4E61CC43841}"/>
              </a:ext>
            </a:extLst>
          </p:cNvPr>
          <p:cNvCxnSpPr>
            <a:cxnSpLocks/>
          </p:cNvCxnSpPr>
          <p:nvPr/>
        </p:nvCxnSpPr>
        <p:spPr>
          <a:xfrm rot="10800000">
            <a:off x="5317934" y="2952737"/>
            <a:ext cx="2958446" cy="343828"/>
          </a:xfrm>
          <a:prstGeom prst="bentConnector3">
            <a:avLst>
              <a:gd name="adj1" fmla="val 100120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88">
            <a:extLst>
              <a:ext uri="{FF2B5EF4-FFF2-40B4-BE49-F238E27FC236}">
                <a16:creationId xmlns:a16="http://schemas.microsoft.com/office/drawing/2014/main" id="{1BBB2E53-265B-0F56-48C4-64358A7FE36A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27329" y="4007476"/>
            <a:ext cx="3049050" cy="391830"/>
          </a:xfrm>
          <a:prstGeom prst="bentConnector3">
            <a:avLst>
              <a:gd name="adj1" fmla="val 99987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88">
            <a:extLst>
              <a:ext uri="{FF2B5EF4-FFF2-40B4-BE49-F238E27FC236}">
                <a16:creationId xmlns:a16="http://schemas.microsoft.com/office/drawing/2014/main" id="{5CEDD12F-D307-B410-FE6C-66204CAB3F41}"/>
              </a:ext>
            </a:extLst>
          </p:cNvPr>
          <p:cNvCxnSpPr>
            <a:cxnSpLocks/>
          </p:cNvCxnSpPr>
          <p:nvPr/>
        </p:nvCxnSpPr>
        <p:spPr>
          <a:xfrm flipH="1">
            <a:off x="5462075" y="4909456"/>
            <a:ext cx="2814306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88">
            <a:extLst>
              <a:ext uri="{FF2B5EF4-FFF2-40B4-BE49-F238E27FC236}">
                <a16:creationId xmlns:a16="http://schemas.microsoft.com/office/drawing/2014/main" id="{BA6A1C78-3D2D-85CB-7423-1D53F045F092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78289" y="5486400"/>
            <a:ext cx="2598090" cy="114684"/>
          </a:xfrm>
          <a:prstGeom prst="bentConnector3">
            <a:avLst>
              <a:gd name="adj1" fmla="val 94930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88">
            <a:extLst>
              <a:ext uri="{FF2B5EF4-FFF2-40B4-BE49-F238E27FC236}">
                <a16:creationId xmlns:a16="http://schemas.microsoft.com/office/drawing/2014/main" id="{833EDA5F-3357-1011-CABE-3A236A96BBE0}"/>
              </a:ext>
            </a:extLst>
          </p:cNvPr>
          <p:cNvCxnSpPr>
            <a:cxnSpLocks/>
          </p:cNvCxnSpPr>
          <p:nvPr/>
        </p:nvCxnSpPr>
        <p:spPr>
          <a:xfrm flipH="1">
            <a:off x="5093451" y="6274968"/>
            <a:ext cx="3182930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88">
            <a:extLst>
              <a:ext uri="{FF2B5EF4-FFF2-40B4-BE49-F238E27FC236}">
                <a16:creationId xmlns:a16="http://schemas.microsoft.com/office/drawing/2014/main" id="{3CD31527-8613-4D03-374E-7A2E51E646BC}"/>
              </a:ext>
            </a:extLst>
          </p:cNvPr>
          <p:cNvCxnSpPr>
            <a:cxnSpLocks/>
          </p:cNvCxnSpPr>
          <p:nvPr/>
        </p:nvCxnSpPr>
        <p:spPr>
          <a:xfrm rot="10800000" flipV="1">
            <a:off x="9512912" y="4656300"/>
            <a:ext cx="2372817" cy="325269"/>
          </a:xfrm>
          <a:prstGeom prst="bentConnector3">
            <a:avLst>
              <a:gd name="adj1" fmla="val 100141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88D23F76-A604-3240-0BC0-3349AAF13B21}"/>
              </a:ext>
            </a:extLst>
          </p:cNvPr>
          <p:cNvSpPr/>
          <p:nvPr/>
        </p:nvSpPr>
        <p:spPr>
          <a:xfrm>
            <a:off x="10691498" y="5089641"/>
            <a:ext cx="1194231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l-GR" sz="1100"/>
              <a:t>Βραχίονας προστασίας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BF5C784-5C31-CD9F-30B0-50EF977B1667}"/>
              </a:ext>
            </a:extLst>
          </p:cNvPr>
          <p:cNvSpPr/>
          <p:nvPr/>
        </p:nvSpPr>
        <p:spPr>
          <a:xfrm>
            <a:off x="10587226" y="5748163"/>
            <a:ext cx="1298503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el-GR" sz="1100"/>
              <a:t>Προαιρετικός ρυθμιστής πίεσης</a:t>
            </a:r>
          </a:p>
        </p:txBody>
      </p:sp>
      <p:cxnSp>
        <p:nvCxnSpPr>
          <p:cNvPr id="45" name="Straight Arrow Connector 88">
            <a:extLst>
              <a:ext uri="{FF2B5EF4-FFF2-40B4-BE49-F238E27FC236}">
                <a16:creationId xmlns:a16="http://schemas.microsoft.com/office/drawing/2014/main" id="{BD676CBD-AC7F-A3B0-C440-746C5AD4FD4C}"/>
              </a:ext>
            </a:extLst>
          </p:cNvPr>
          <p:cNvCxnSpPr>
            <a:cxnSpLocks/>
          </p:cNvCxnSpPr>
          <p:nvPr/>
        </p:nvCxnSpPr>
        <p:spPr>
          <a:xfrm flipH="1">
            <a:off x="9939630" y="5569979"/>
            <a:ext cx="194609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88">
            <a:extLst>
              <a:ext uri="{FF2B5EF4-FFF2-40B4-BE49-F238E27FC236}">
                <a16:creationId xmlns:a16="http://schemas.microsoft.com/office/drawing/2014/main" id="{B5D18F6C-C424-1973-9C5F-5F5773541EFC}"/>
              </a:ext>
            </a:extLst>
          </p:cNvPr>
          <p:cNvCxnSpPr>
            <a:cxnSpLocks/>
          </p:cNvCxnSpPr>
          <p:nvPr/>
        </p:nvCxnSpPr>
        <p:spPr>
          <a:xfrm rot="10800000">
            <a:off x="9272875" y="5422136"/>
            <a:ext cx="2612854" cy="803416"/>
          </a:xfrm>
          <a:prstGeom prst="bentConnector3">
            <a:avLst>
              <a:gd name="adj1" fmla="val 99793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08166EDB-FA5B-9359-004D-12C45AC4F667}"/>
              </a:ext>
            </a:extLst>
          </p:cNvPr>
          <p:cNvSpPr/>
          <p:nvPr/>
        </p:nvSpPr>
        <p:spPr>
          <a:xfrm>
            <a:off x="10587226" y="4173146"/>
            <a:ext cx="1298503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l-GR" sz="1100"/>
              <a:t>Χειροκίνητη βαλβίδα αέρα</a:t>
            </a:r>
          </a:p>
        </p:txBody>
      </p:sp>
      <p:sp>
        <p:nvSpPr>
          <p:cNvPr id="59" name="Rectangle 68">
            <a:extLst>
              <a:ext uri="{FF2B5EF4-FFF2-40B4-BE49-F238E27FC236}">
                <a16:creationId xmlns:a16="http://schemas.microsoft.com/office/drawing/2014/main" id="{D1021664-3772-426E-C926-F7C8A939BCA8}"/>
              </a:ext>
            </a:extLst>
          </p:cNvPr>
          <p:cNvSpPr/>
          <p:nvPr/>
        </p:nvSpPr>
        <p:spPr>
          <a:xfrm>
            <a:off x="5685476" y="1649860"/>
            <a:ext cx="2590906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l-GR" sz="1100" dirty="0"/>
              <a:t>Περίβλημα αντλίας χωρίς σκόνη με προαιρετικό </a:t>
            </a:r>
            <a:r>
              <a:rPr lang="en-US" sz="1100" dirty="0"/>
              <a:t>downstream</a:t>
            </a:r>
            <a:r>
              <a:rPr lang="el-GR" sz="1100" dirty="0"/>
              <a:t> φίλτρο ULPA</a:t>
            </a:r>
          </a:p>
        </p:txBody>
      </p:sp>
      <p:pic>
        <p:nvPicPr>
          <p:cNvPr id="63" name="Immagine 13">
            <a:extLst>
              <a:ext uri="{FF2B5EF4-FFF2-40B4-BE49-F238E27FC236}">
                <a16:creationId xmlns:a16="http://schemas.microsoft.com/office/drawing/2014/main" id="{6E85BB81-C1A2-DA0F-D37C-CB56B989B1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0800000">
            <a:off x="8886695" y="1172133"/>
            <a:ext cx="1813764" cy="2007635"/>
          </a:xfrm>
          <a:prstGeom prst="rect">
            <a:avLst/>
          </a:prstGeom>
        </p:spPr>
      </p:pic>
      <p:cxnSp>
        <p:nvCxnSpPr>
          <p:cNvPr id="64" name="Straight Arrow Connector 88">
            <a:extLst>
              <a:ext uri="{FF2B5EF4-FFF2-40B4-BE49-F238E27FC236}">
                <a16:creationId xmlns:a16="http://schemas.microsoft.com/office/drawing/2014/main" id="{AE21477E-E055-4596-4E3F-33CBA290B6EB}"/>
              </a:ext>
            </a:extLst>
          </p:cNvPr>
          <p:cNvCxnSpPr>
            <a:cxnSpLocks/>
          </p:cNvCxnSpPr>
          <p:nvPr/>
        </p:nvCxnSpPr>
        <p:spPr>
          <a:xfrm>
            <a:off x="9786988" y="1045036"/>
            <a:ext cx="0" cy="1227969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583BDA8B-9934-1E77-49E5-A5F27FD5471D}"/>
              </a:ext>
            </a:extLst>
          </p:cNvPr>
          <p:cNvSpPr/>
          <p:nvPr/>
        </p:nvSpPr>
        <p:spPr>
          <a:xfrm>
            <a:off x="10587226" y="972545"/>
            <a:ext cx="1298503" cy="279948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l-GR" sz="1100"/>
              <a:t>Παροχή αέρα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0745BEB-A838-A36F-04F7-612B9DF133EF}"/>
              </a:ext>
            </a:extLst>
          </p:cNvPr>
          <p:cNvSpPr/>
          <p:nvPr/>
        </p:nvSpPr>
        <p:spPr>
          <a:xfrm>
            <a:off x="10678090" y="1699614"/>
            <a:ext cx="1207640" cy="463451"/>
          </a:xfrm>
          <a:prstGeom prst="rect">
            <a:avLst/>
          </a:prstGeom>
        </p:spPr>
        <p:txBody>
          <a:bodyPr wrap="square" lIns="90000" tIns="7200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l-GR" sz="1100"/>
              <a:t>Σφιγκτήρας γείωσης</a:t>
            </a:r>
          </a:p>
        </p:txBody>
      </p:sp>
      <p:cxnSp>
        <p:nvCxnSpPr>
          <p:cNvPr id="67" name="Straight Arrow Connector 88">
            <a:extLst>
              <a:ext uri="{FF2B5EF4-FFF2-40B4-BE49-F238E27FC236}">
                <a16:creationId xmlns:a16="http://schemas.microsoft.com/office/drawing/2014/main" id="{569F5833-E026-B074-115E-55DC32E927E5}"/>
              </a:ext>
            </a:extLst>
          </p:cNvPr>
          <p:cNvCxnSpPr>
            <a:cxnSpLocks/>
          </p:cNvCxnSpPr>
          <p:nvPr/>
        </p:nvCxnSpPr>
        <p:spPr>
          <a:xfrm flipH="1">
            <a:off x="9512912" y="1246672"/>
            <a:ext cx="2372817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827D586-A659-8E1C-4FD1-1BF504E305FD}"/>
              </a:ext>
            </a:extLst>
          </p:cNvPr>
          <p:cNvGrpSpPr/>
          <p:nvPr/>
        </p:nvGrpSpPr>
        <p:grpSpPr>
          <a:xfrm>
            <a:off x="9272273" y="3144121"/>
            <a:ext cx="1029909" cy="243380"/>
            <a:chOff x="9269139" y="3128881"/>
            <a:chExt cx="1029909" cy="243380"/>
          </a:xfrm>
        </p:grpSpPr>
        <p:cxnSp>
          <p:nvCxnSpPr>
            <p:cNvPr id="69" name="Straight Arrow Connector 88">
              <a:extLst>
                <a:ext uri="{FF2B5EF4-FFF2-40B4-BE49-F238E27FC236}">
                  <a16:creationId xmlns:a16="http://schemas.microsoft.com/office/drawing/2014/main" id="{E51D52FF-0AF2-DDEA-4DF6-E22CDC2D37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9139" y="3128881"/>
              <a:ext cx="0" cy="24338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88">
              <a:extLst>
                <a:ext uri="{FF2B5EF4-FFF2-40B4-BE49-F238E27FC236}">
                  <a16:creationId xmlns:a16="http://schemas.microsoft.com/office/drawing/2014/main" id="{954B6BDA-5E41-84D7-AFB8-5B39A3CAEA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99048" y="3128881"/>
              <a:ext cx="0" cy="24338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Rectangle 132">
            <a:extLst>
              <a:ext uri="{FF2B5EF4-FFF2-40B4-BE49-F238E27FC236}">
                <a16:creationId xmlns:a16="http://schemas.microsoft.com/office/drawing/2014/main" id="{4EF46D3A-A5D0-0643-9039-86A35A7BC411}"/>
              </a:ext>
            </a:extLst>
          </p:cNvPr>
          <p:cNvSpPr/>
          <p:nvPr/>
        </p:nvSpPr>
        <p:spPr>
          <a:xfrm>
            <a:off x="9096827" y="563955"/>
            <a:ext cx="1380800" cy="483081"/>
          </a:xfrm>
          <a:prstGeom prst="rect">
            <a:avLst/>
          </a:prstGeom>
          <a:ln w="6350">
            <a:gradFill flip="none" rotWithShape="1">
              <a:gsLst>
                <a:gs pos="98000">
                  <a:srgbClr val="CFEAF4">
                    <a:alpha val="0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chemeClr val="accent3"/>
                </a:gs>
              </a:gsLst>
              <a:lin ang="5400000" scaled="0"/>
              <a:tileRect/>
            </a:gradFill>
          </a:ln>
        </p:spPr>
        <p:txBody>
          <a:bodyPr wrap="square" lIns="0" tIns="0" rIns="0" bIns="91440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l-GR" sz="1100"/>
              <a:t>Λαβή με στήριγμα καλωδίου γείωσης</a:t>
            </a:r>
          </a:p>
        </p:txBody>
      </p:sp>
      <p:cxnSp>
        <p:nvCxnSpPr>
          <p:cNvPr id="72" name="Straight Arrow Connector 88">
            <a:extLst>
              <a:ext uri="{FF2B5EF4-FFF2-40B4-BE49-F238E27FC236}">
                <a16:creationId xmlns:a16="http://schemas.microsoft.com/office/drawing/2014/main" id="{D4216B6C-142E-D856-B3F3-BB92DB6021C4}"/>
              </a:ext>
            </a:extLst>
          </p:cNvPr>
          <p:cNvCxnSpPr>
            <a:cxnSpLocks/>
          </p:cNvCxnSpPr>
          <p:nvPr/>
        </p:nvCxnSpPr>
        <p:spPr>
          <a:xfrm rot="10800000">
            <a:off x="9962782" y="1383172"/>
            <a:ext cx="1895016" cy="312824"/>
          </a:xfrm>
          <a:prstGeom prst="bentConnector3">
            <a:avLst>
              <a:gd name="adj1" fmla="val 99761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132">
            <a:extLst>
              <a:ext uri="{FF2B5EF4-FFF2-40B4-BE49-F238E27FC236}">
                <a16:creationId xmlns:a16="http://schemas.microsoft.com/office/drawing/2014/main" id="{A0D5BA49-4692-2E94-82EE-EA68963439E9}"/>
              </a:ext>
            </a:extLst>
          </p:cNvPr>
          <p:cNvSpPr/>
          <p:nvPr/>
        </p:nvSpPr>
        <p:spPr>
          <a:xfrm>
            <a:off x="9180304" y="3385768"/>
            <a:ext cx="1213846" cy="187615"/>
          </a:xfrm>
          <a:prstGeom prst="rect">
            <a:avLst/>
          </a:prstGeom>
          <a:ln w="6350" cap="rnd" cmpd="thickThin">
            <a:gradFill flip="none" rotWithShape="1">
              <a:gsLst>
                <a:gs pos="94000">
                  <a:schemeClr val="bg2">
                    <a:lumMod val="20000"/>
                    <a:lumOff val="80000"/>
                    <a:alpha val="0"/>
                  </a:schemeClr>
                </a:gs>
                <a:gs pos="99000">
                  <a:schemeClr val="accent3"/>
                </a:gs>
              </a:gsLst>
              <a:lin ang="16200000" scaled="0"/>
              <a:tileRect/>
            </a:gradFill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l-GR" sz="1100"/>
              <a:t>Θήκη αξεσουάρ</a:t>
            </a:r>
          </a:p>
        </p:txBody>
      </p:sp>
    </p:spTree>
    <p:extLst>
      <p:ext uri="{BB962C8B-B14F-4D97-AF65-F5344CB8AC3E}">
        <p14:creationId xmlns:p14="http://schemas.microsoft.com/office/powerpoint/2010/main" val="409266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54138-3032-9559-1BF0-E93DB938C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magine 18">
            <a:extLst>
              <a:ext uri="{FF2B5EF4-FFF2-40B4-BE49-F238E27FC236}">
                <a16:creationId xmlns:a16="http://schemas.microsoft.com/office/drawing/2014/main" id="{663E28ED-E935-D43C-5D2D-56F9F215B6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21866" y="1128971"/>
            <a:ext cx="2762635" cy="550621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A5F855F-7660-C7C7-EE02-4CDFA58846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5AED1C-E526-AA49-3B86-52E44C274D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21BED9-FC4B-1FF9-4536-0B009177265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3A4D75-6A33-468D-34B3-53F46895A3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VHC010 Z1 / EXP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9EBF774-C3BF-E544-FB91-F8E307730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Βασικά χαρακτηριστικά και σχεδιασμός</a:t>
            </a:r>
            <a:endParaRPr lang="en-US" dirty="0"/>
          </a:p>
        </p:txBody>
      </p:sp>
      <p:pic>
        <p:nvPicPr>
          <p:cNvPr id="10" name="Immagine 16">
            <a:extLst>
              <a:ext uri="{FF2B5EF4-FFF2-40B4-BE49-F238E27FC236}">
                <a16:creationId xmlns:a16="http://schemas.microsoft.com/office/drawing/2014/main" id="{8F3706F7-F5C8-C10A-9EF1-30421D285E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24336" y="4165735"/>
            <a:ext cx="1953753" cy="2117589"/>
          </a:xfrm>
          <a:prstGeom prst="rect">
            <a:avLst/>
          </a:prstGeom>
        </p:spPr>
      </p:pic>
      <p:cxnSp>
        <p:nvCxnSpPr>
          <p:cNvPr id="42" name="Straight Arrow Connector 88">
            <a:extLst>
              <a:ext uri="{FF2B5EF4-FFF2-40B4-BE49-F238E27FC236}">
                <a16:creationId xmlns:a16="http://schemas.microsoft.com/office/drawing/2014/main" id="{0E7E0867-A6DF-F969-A80A-F55D6423AFAB}"/>
              </a:ext>
            </a:extLst>
          </p:cNvPr>
          <p:cNvCxnSpPr>
            <a:cxnSpLocks/>
          </p:cNvCxnSpPr>
          <p:nvPr/>
        </p:nvCxnSpPr>
        <p:spPr>
          <a:xfrm rot="10800000" flipV="1">
            <a:off x="9512912" y="4656300"/>
            <a:ext cx="2372817" cy="325269"/>
          </a:xfrm>
          <a:prstGeom prst="bentConnector3">
            <a:avLst>
              <a:gd name="adj1" fmla="val 100141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B1FA0BA5-8135-139F-9462-E138228C6A99}"/>
              </a:ext>
            </a:extLst>
          </p:cNvPr>
          <p:cNvSpPr/>
          <p:nvPr/>
        </p:nvSpPr>
        <p:spPr>
          <a:xfrm>
            <a:off x="10691498" y="5089641"/>
            <a:ext cx="1194231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l-GR" sz="1100"/>
              <a:t>Βραχίονας προστασίας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86F6467-064C-AA2B-51B9-8DCB64111035}"/>
              </a:ext>
            </a:extLst>
          </p:cNvPr>
          <p:cNvSpPr/>
          <p:nvPr/>
        </p:nvSpPr>
        <p:spPr>
          <a:xfrm>
            <a:off x="10587226" y="5748163"/>
            <a:ext cx="1298503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el-GR" sz="1100"/>
              <a:t>Προαιρετικό κιτ ρυθμιστή πίεσης</a:t>
            </a:r>
          </a:p>
        </p:txBody>
      </p:sp>
      <p:cxnSp>
        <p:nvCxnSpPr>
          <p:cNvPr id="45" name="Straight Arrow Connector 88">
            <a:extLst>
              <a:ext uri="{FF2B5EF4-FFF2-40B4-BE49-F238E27FC236}">
                <a16:creationId xmlns:a16="http://schemas.microsoft.com/office/drawing/2014/main" id="{5ABF0684-3511-A76C-9118-9EBF0C35B7E1}"/>
              </a:ext>
            </a:extLst>
          </p:cNvPr>
          <p:cNvCxnSpPr>
            <a:cxnSpLocks/>
          </p:cNvCxnSpPr>
          <p:nvPr/>
        </p:nvCxnSpPr>
        <p:spPr>
          <a:xfrm flipH="1">
            <a:off x="9939630" y="5569979"/>
            <a:ext cx="194609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88">
            <a:extLst>
              <a:ext uri="{FF2B5EF4-FFF2-40B4-BE49-F238E27FC236}">
                <a16:creationId xmlns:a16="http://schemas.microsoft.com/office/drawing/2014/main" id="{9A10DF81-ABBF-4622-1351-5ED44E9CBC3E}"/>
              </a:ext>
            </a:extLst>
          </p:cNvPr>
          <p:cNvCxnSpPr>
            <a:cxnSpLocks/>
          </p:cNvCxnSpPr>
          <p:nvPr/>
        </p:nvCxnSpPr>
        <p:spPr>
          <a:xfrm rot="10800000">
            <a:off x="9272875" y="5422136"/>
            <a:ext cx="2612854" cy="803416"/>
          </a:xfrm>
          <a:prstGeom prst="bentConnector3">
            <a:avLst>
              <a:gd name="adj1" fmla="val 99793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2AB3028-886F-1A53-FC8E-E80161334F6E}"/>
              </a:ext>
            </a:extLst>
          </p:cNvPr>
          <p:cNvSpPr/>
          <p:nvPr/>
        </p:nvSpPr>
        <p:spPr>
          <a:xfrm>
            <a:off x="10587226" y="4173146"/>
            <a:ext cx="1298503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l-GR" sz="1100"/>
              <a:t>Χειροκίνητη βαλβίδα αέρα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FC6BEBA-29D4-AC8B-4E2F-4B0811AB171E}"/>
              </a:ext>
            </a:extLst>
          </p:cNvPr>
          <p:cNvSpPr/>
          <p:nvPr/>
        </p:nvSpPr>
        <p:spPr>
          <a:xfrm>
            <a:off x="479423" y="2259037"/>
            <a:ext cx="2358250" cy="483081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100"/>
              <a:t>Φίλτρο ασφαλείας HEPA 14 με απόδοση 99,995% 0,1-0,2 μm</a:t>
            </a:r>
          </a:p>
        </p:txBody>
      </p:sp>
      <p:cxnSp>
        <p:nvCxnSpPr>
          <p:cNvPr id="80" name="Straight Arrow Connector 21">
            <a:extLst>
              <a:ext uri="{FF2B5EF4-FFF2-40B4-BE49-F238E27FC236}">
                <a16:creationId xmlns:a16="http://schemas.microsoft.com/office/drawing/2014/main" id="{E3E969CE-62CF-1310-CF37-220E04841513}"/>
              </a:ext>
            </a:extLst>
          </p:cNvPr>
          <p:cNvCxnSpPr>
            <a:cxnSpLocks/>
          </p:cNvCxnSpPr>
          <p:nvPr/>
        </p:nvCxnSpPr>
        <p:spPr>
          <a:xfrm>
            <a:off x="478619" y="2744789"/>
            <a:ext cx="4277600" cy="930158"/>
          </a:xfrm>
          <a:prstGeom prst="bentConnector3">
            <a:avLst>
              <a:gd name="adj1" fmla="val 100324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7AECECAC-5AB9-74C4-99E6-87F26318FA08}"/>
              </a:ext>
            </a:extLst>
          </p:cNvPr>
          <p:cNvSpPr/>
          <p:nvPr/>
        </p:nvSpPr>
        <p:spPr>
          <a:xfrm>
            <a:off x="479422" y="3075619"/>
            <a:ext cx="3570063" cy="279948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100"/>
              <a:t>Εξωτερικά βαμμένο δοχείο 30 L AISI 304</a:t>
            </a:r>
          </a:p>
        </p:txBody>
      </p:sp>
      <p:cxnSp>
        <p:nvCxnSpPr>
          <p:cNvPr id="82" name="Straight Arrow Connector 26">
            <a:extLst>
              <a:ext uri="{FF2B5EF4-FFF2-40B4-BE49-F238E27FC236}">
                <a16:creationId xmlns:a16="http://schemas.microsoft.com/office/drawing/2014/main" id="{19AC6DEC-8064-50E3-5333-41717D1086D8}"/>
              </a:ext>
            </a:extLst>
          </p:cNvPr>
          <p:cNvCxnSpPr>
            <a:cxnSpLocks/>
          </p:cNvCxnSpPr>
          <p:nvPr/>
        </p:nvCxnSpPr>
        <p:spPr>
          <a:xfrm>
            <a:off x="475521" y="3352895"/>
            <a:ext cx="4088378" cy="735076"/>
          </a:xfrm>
          <a:prstGeom prst="bentConnector3">
            <a:avLst>
              <a:gd name="adj1" fmla="val 100323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18995235-BA80-1386-7783-F96B963193AD}"/>
              </a:ext>
            </a:extLst>
          </p:cNvPr>
          <p:cNvSpPr/>
          <p:nvPr/>
        </p:nvSpPr>
        <p:spPr>
          <a:xfrm>
            <a:off x="479422" y="3686397"/>
            <a:ext cx="2850124" cy="483081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l" sz="1100" b="0" i="0" u="none" baseline="0"/>
              <a:t>Ασφαλής σύνδεση χωρίς λάθη για πιστοποιημένα εξαρτήματα ATEX EXA Ø40</a:t>
            </a:r>
          </a:p>
        </p:txBody>
      </p:sp>
      <p:cxnSp>
        <p:nvCxnSpPr>
          <p:cNvPr id="84" name="Straight Arrow Connector 36">
            <a:extLst>
              <a:ext uri="{FF2B5EF4-FFF2-40B4-BE49-F238E27FC236}">
                <a16:creationId xmlns:a16="http://schemas.microsoft.com/office/drawing/2014/main" id="{B30DC83A-0C39-EC26-693C-007235732724}"/>
              </a:ext>
            </a:extLst>
          </p:cNvPr>
          <p:cNvCxnSpPr>
            <a:cxnSpLocks/>
          </p:cNvCxnSpPr>
          <p:nvPr/>
        </p:nvCxnSpPr>
        <p:spPr>
          <a:xfrm>
            <a:off x="475521" y="4176984"/>
            <a:ext cx="4058853" cy="454167"/>
          </a:xfrm>
          <a:prstGeom prst="bentConnector3">
            <a:avLst>
              <a:gd name="adj1" fmla="val 99985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F4C53E97-E887-856C-1A63-26D332287EC8}"/>
              </a:ext>
            </a:extLst>
          </p:cNvPr>
          <p:cNvSpPr/>
          <p:nvPr/>
        </p:nvSpPr>
        <p:spPr>
          <a:xfrm>
            <a:off x="479423" y="4304682"/>
            <a:ext cx="2761586" cy="686213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l" sz="1100" b="0" i="0" u="none" baseline="0"/>
              <a:t>Πλήρως γειωμένο και συνδεδεμένο, αποτρέπει ηλεκτροστατικούς σπινθήρες, κίνδυνο ηλεκτροπληξίας</a:t>
            </a:r>
          </a:p>
        </p:txBody>
      </p:sp>
      <p:cxnSp>
        <p:nvCxnSpPr>
          <p:cNvPr id="86" name="Straight Arrow Connector 38">
            <a:extLst>
              <a:ext uri="{FF2B5EF4-FFF2-40B4-BE49-F238E27FC236}">
                <a16:creationId xmlns:a16="http://schemas.microsoft.com/office/drawing/2014/main" id="{19E0D058-FD81-C1B7-27D4-E6E3024E30BA}"/>
              </a:ext>
            </a:extLst>
          </p:cNvPr>
          <p:cNvCxnSpPr>
            <a:cxnSpLocks/>
          </p:cNvCxnSpPr>
          <p:nvPr/>
        </p:nvCxnSpPr>
        <p:spPr>
          <a:xfrm>
            <a:off x="475521" y="4995944"/>
            <a:ext cx="4280698" cy="271060"/>
          </a:xfrm>
          <a:prstGeom prst="bentConnector3">
            <a:avLst>
              <a:gd name="adj1" fmla="val 100065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712C6BBD-442D-0E88-D7BF-681B017E3B25}"/>
              </a:ext>
            </a:extLst>
          </p:cNvPr>
          <p:cNvSpPr/>
          <p:nvPr/>
        </p:nvSpPr>
        <p:spPr>
          <a:xfrm>
            <a:off x="6284501" y="2440869"/>
            <a:ext cx="1991880" cy="686213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el" sz="1100" b="0" i="0" u="none" baseline="0"/>
              <a:t>Στρογγυλεμένο σχήμα για εύκολο καθάρισμα της συνολικής επιφάνειας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0C9A305-DA9D-48CD-F4A5-35E3C7BB45E8}"/>
              </a:ext>
            </a:extLst>
          </p:cNvPr>
          <p:cNvSpPr/>
          <p:nvPr/>
        </p:nvSpPr>
        <p:spPr>
          <a:xfrm>
            <a:off x="6284501" y="3284890"/>
            <a:ext cx="1991880" cy="483081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el" sz="1100" b="0" i="0" u="none" baseline="0"/>
              <a:t>Αθόρυβη λειτουργία – στάθμη θορύβου μόνο 70 dB(A)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8FB0A0B-2F2A-DC7A-626C-9BD993AB64EC}"/>
              </a:ext>
            </a:extLst>
          </p:cNvPr>
          <p:cNvSpPr/>
          <p:nvPr/>
        </p:nvSpPr>
        <p:spPr>
          <a:xfrm>
            <a:off x="6565358" y="4058656"/>
            <a:ext cx="1711023" cy="483081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el" sz="1100" b="0" i="0" u="none" baseline="0"/>
              <a:t>Άνετο και ασφαλές σύστημα απόρριψης 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39ED650-7F23-C096-BFC2-791C9DF6CE03}"/>
              </a:ext>
            </a:extLst>
          </p:cNvPr>
          <p:cNvSpPr/>
          <p:nvPr/>
        </p:nvSpPr>
        <p:spPr>
          <a:xfrm>
            <a:off x="6297909" y="4783099"/>
            <a:ext cx="1978471" cy="483081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el" sz="1100" b="0" i="0" u="none" baseline="0"/>
              <a:t>Φρένο στάθμευσης, σταθερό και σε ελαφριά κλίση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24D6A5D-6AC3-7189-342A-344816778AA6}"/>
              </a:ext>
            </a:extLst>
          </p:cNvPr>
          <p:cNvSpPr/>
          <p:nvPr/>
        </p:nvSpPr>
        <p:spPr>
          <a:xfrm>
            <a:off x="6096000" y="5589761"/>
            <a:ext cx="2180381" cy="686213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el" sz="1100" b="0" i="0" u="none" baseline="0"/>
              <a:t>Υψηλή δυνατότητα ελιγμών, δοχείο με 4 περιστρεφόμενους τροχούς με σφαιρικά ρουλεμάν</a:t>
            </a:r>
          </a:p>
        </p:txBody>
      </p:sp>
      <p:cxnSp>
        <p:nvCxnSpPr>
          <p:cNvPr id="93" name="Straight Arrow Connector 88">
            <a:extLst>
              <a:ext uri="{FF2B5EF4-FFF2-40B4-BE49-F238E27FC236}">
                <a16:creationId xmlns:a16="http://schemas.microsoft.com/office/drawing/2014/main" id="{CC138682-C860-7F06-755D-011D0363DCAD}"/>
              </a:ext>
            </a:extLst>
          </p:cNvPr>
          <p:cNvCxnSpPr>
            <a:cxnSpLocks/>
          </p:cNvCxnSpPr>
          <p:nvPr/>
        </p:nvCxnSpPr>
        <p:spPr>
          <a:xfrm rot="10800000">
            <a:off x="4992862" y="2570129"/>
            <a:ext cx="3283518" cy="550573"/>
          </a:xfrm>
          <a:prstGeom prst="bentConnector3">
            <a:avLst>
              <a:gd name="adj1" fmla="val 100185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88">
            <a:extLst>
              <a:ext uri="{FF2B5EF4-FFF2-40B4-BE49-F238E27FC236}">
                <a16:creationId xmlns:a16="http://schemas.microsoft.com/office/drawing/2014/main" id="{B319D9FA-E163-186B-D2BC-708C174FEB5B}"/>
              </a:ext>
            </a:extLst>
          </p:cNvPr>
          <p:cNvCxnSpPr>
            <a:cxnSpLocks/>
          </p:cNvCxnSpPr>
          <p:nvPr/>
        </p:nvCxnSpPr>
        <p:spPr>
          <a:xfrm rot="10800000">
            <a:off x="5317934" y="3425581"/>
            <a:ext cx="2958446" cy="343828"/>
          </a:xfrm>
          <a:prstGeom prst="bentConnector3">
            <a:avLst>
              <a:gd name="adj1" fmla="val 100120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88">
            <a:extLst>
              <a:ext uri="{FF2B5EF4-FFF2-40B4-BE49-F238E27FC236}">
                <a16:creationId xmlns:a16="http://schemas.microsoft.com/office/drawing/2014/main" id="{455ED814-A00B-45D5-9141-FC3A9C00EC9A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72154" y="5267003"/>
            <a:ext cx="2504226" cy="280987"/>
          </a:xfrm>
          <a:prstGeom prst="bentConnector3">
            <a:avLst>
              <a:gd name="adj1" fmla="val 85373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88">
            <a:extLst>
              <a:ext uri="{FF2B5EF4-FFF2-40B4-BE49-F238E27FC236}">
                <a16:creationId xmlns:a16="http://schemas.microsoft.com/office/drawing/2014/main" id="{7AAD55A0-4D4C-E4EF-1AA1-F1C88B308DE2}"/>
              </a:ext>
            </a:extLst>
          </p:cNvPr>
          <p:cNvCxnSpPr>
            <a:cxnSpLocks/>
          </p:cNvCxnSpPr>
          <p:nvPr/>
        </p:nvCxnSpPr>
        <p:spPr>
          <a:xfrm flipH="1">
            <a:off x="5093451" y="6273367"/>
            <a:ext cx="3182930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008BDD31-4909-EE0C-0C9D-F1EC9107676C}"/>
              </a:ext>
            </a:extLst>
          </p:cNvPr>
          <p:cNvSpPr/>
          <p:nvPr/>
        </p:nvSpPr>
        <p:spPr>
          <a:xfrm>
            <a:off x="479422" y="5357255"/>
            <a:ext cx="3155319" cy="279948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l" sz="1100" b="0" i="0" u="none" baseline="0"/>
              <a:t>Αντιστατικοί τροχοί</a:t>
            </a:r>
          </a:p>
        </p:txBody>
      </p:sp>
      <p:cxnSp>
        <p:nvCxnSpPr>
          <p:cNvPr id="98" name="Straight Arrow Connector 38">
            <a:extLst>
              <a:ext uri="{FF2B5EF4-FFF2-40B4-BE49-F238E27FC236}">
                <a16:creationId xmlns:a16="http://schemas.microsoft.com/office/drawing/2014/main" id="{72B90BF8-F68C-E014-A0E1-B1DC7297AB2E}"/>
              </a:ext>
            </a:extLst>
          </p:cNvPr>
          <p:cNvCxnSpPr>
            <a:cxnSpLocks/>
          </p:cNvCxnSpPr>
          <p:nvPr/>
        </p:nvCxnSpPr>
        <p:spPr>
          <a:xfrm>
            <a:off x="475521" y="5637203"/>
            <a:ext cx="3477354" cy="281722"/>
          </a:xfrm>
          <a:prstGeom prst="bentConnector3">
            <a:avLst>
              <a:gd name="adj1" fmla="val 100126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28">
            <a:extLst>
              <a:ext uri="{FF2B5EF4-FFF2-40B4-BE49-F238E27FC236}">
                <a16:creationId xmlns:a16="http://schemas.microsoft.com/office/drawing/2014/main" id="{CE01E145-D275-15AE-5CB7-ADE2DBE7349E}"/>
              </a:ext>
            </a:extLst>
          </p:cNvPr>
          <p:cNvCxnSpPr>
            <a:cxnSpLocks/>
          </p:cNvCxnSpPr>
          <p:nvPr/>
        </p:nvCxnSpPr>
        <p:spPr>
          <a:xfrm>
            <a:off x="478619" y="2126482"/>
            <a:ext cx="4155121" cy="372513"/>
          </a:xfrm>
          <a:prstGeom prst="bentConnector3">
            <a:avLst>
              <a:gd name="adj1" fmla="val 100065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88">
            <a:extLst>
              <a:ext uri="{FF2B5EF4-FFF2-40B4-BE49-F238E27FC236}">
                <a16:creationId xmlns:a16="http://schemas.microsoft.com/office/drawing/2014/main" id="{CCB18A19-61B1-0923-2DBE-8A983DB08334}"/>
              </a:ext>
            </a:extLst>
          </p:cNvPr>
          <p:cNvCxnSpPr>
            <a:cxnSpLocks/>
          </p:cNvCxnSpPr>
          <p:nvPr/>
        </p:nvCxnSpPr>
        <p:spPr>
          <a:xfrm flipH="1">
            <a:off x="5317934" y="4545630"/>
            <a:ext cx="2958447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Immagine 13">
            <a:extLst>
              <a:ext uri="{FF2B5EF4-FFF2-40B4-BE49-F238E27FC236}">
                <a16:creationId xmlns:a16="http://schemas.microsoft.com/office/drawing/2014/main" id="{B7C21EBF-87D0-FFFF-4556-23B032E44D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0800000">
            <a:off x="8886695" y="1172133"/>
            <a:ext cx="1813764" cy="2007635"/>
          </a:xfrm>
          <a:prstGeom prst="rect">
            <a:avLst/>
          </a:prstGeom>
        </p:spPr>
      </p:pic>
      <p:cxnSp>
        <p:nvCxnSpPr>
          <p:cNvPr id="105" name="Straight Arrow Connector 88">
            <a:extLst>
              <a:ext uri="{FF2B5EF4-FFF2-40B4-BE49-F238E27FC236}">
                <a16:creationId xmlns:a16="http://schemas.microsoft.com/office/drawing/2014/main" id="{051F0E66-AFDB-23C3-FE6E-09509F85D77C}"/>
              </a:ext>
            </a:extLst>
          </p:cNvPr>
          <p:cNvCxnSpPr>
            <a:cxnSpLocks/>
          </p:cNvCxnSpPr>
          <p:nvPr/>
        </p:nvCxnSpPr>
        <p:spPr>
          <a:xfrm>
            <a:off x="9786988" y="1045036"/>
            <a:ext cx="0" cy="1227969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530671B-0139-B702-D5BC-570C00C61A99}"/>
              </a:ext>
            </a:extLst>
          </p:cNvPr>
          <p:cNvSpPr/>
          <p:nvPr/>
        </p:nvSpPr>
        <p:spPr>
          <a:xfrm>
            <a:off x="10587226" y="972545"/>
            <a:ext cx="1298503" cy="279948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l-GR" sz="1100"/>
              <a:t>Παροχή αέρα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94CBA01-8877-EBF0-32C3-3028968983D4}"/>
              </a:ext>
            </a:extLst>
          </p:cNvPr>
          <p:cNvSpPr/>
          <p:nvPr/>
        </p:nvSpPr>
        <p:spPr>
          <a:xfrm>
            <a:off x="10678090" y="1699614"/>
            <a:ext cx="1207640" cy="463451"/>
          </a:xfrm>
          <a:prstGeom prst="rect">
            <a:avLst/>
          </a:prstGeom>
        </p:spPr>
        <p:txBody>
          <a:bodyPr wrap="square" lIns="90000" tIns="7200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l-GR" sz="1100"/>
              <a:t>Σφιγκτήρας γείωσης</a:t>
            </a:r>
          </a:p>
        </p:txBody>
      </p:sp>
      <p:cxnSp>
        <p:nvCxnSpPr>
          <p:cNvPr id="108" name="Straight Arrow Connector 88">
            <a:extLst>
              <a:ext uri="{FF2B5EF4-FFF2-40B4-BE49-F238E27FC236}">
                <a16:creationId xmlns:a16="http://schemas.microsoft.com/office/drawing/2014/main" id="{097A3048-8A69-07E4-103F-D4E5F7D5D174}"/>
              </a:ext>
            </a:extLst>
          </p:cNvPr>
          <p:cNvCxnSpPr>
            <a:cxnSpLocks/>
          </p:cNvCxnSpPr>
          <p:nvPr/>
        </p:nvCxnSpPr>
        <p:spPr>
          <a:xfrm flipH="1">
            <a:off x="9512912" y="1246672"/>
            <a:ext cx="2372817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286E44DA-3B4D-5305-C803-76B760700AFB}"/>
              </a:ext>
            </a:extLst>
          </p:cNvPr>
          <p:cNvGrpSpPr/>
          <p:nvPr/>
        </p:nvGrpSpPr>
        <p:grpSpPr>
          <a:xfrm>
            <a:off x="9272273" y="3144121"/>
            <a:ext cx="1029909" cy="243380"/>
            <a:chOff x="9269139" y="3128881"/>
            <a:chExt cx="1029909" cy="243380"/>
          </a:xfrm>
        </p:grpSpPr>
        <p:cxnSp>
          <p:nvCxnSpPr>
            <p:cNvPr id="110" name="Straight Arrow Connector 88">
              <a:extLst>
                <a:ext uri="{FF2B5EF4-FFF2-40B4-BE49-F238E27FC236}">
                  <a16:creationId xmlns:a16="http://schemas.microsoft.com/office/drawing/2014/main" id="{FF921978-3A8C-3821-5298-946A3C5F7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9139" y="3128881"/>
              <a:ext cx="0" cy="24338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88">
              <a:extLst>
                <a:ext uri="{FF2B5EF4-FFF2-40B4-BE49-F238E27FC236}">
                  <a16:creationId xmlns:a16="http://schemas.microsoft.com/office/drawing/2014/main" id="{96A1BBE3-4E4C-3F1E-91F0-021E853F02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99048" y="3128881"/>
              <a:ext cx="0" cy="24338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Rectangle 132">
            <a:extLst>
              <a:ext uri="{FF2B5EF4-FFF2-40B4-BE49-F238E27FC236}">
                <a16:creationId xmlns:a16="http://schemas.microsoft.com/office/drawing/2014/main" id="{E28A05EC-9E34-4170-9F11-25A13CB4E6DD}"/>
              </a:ext>
            </a:extLst>
          </p:cNvPr>
          <p:cNvSpPr/>
          <p:nvPr/>
        </p:nvSpPr>
        <p:spPr>
          <a:xfrm>
            <a:off x="9096827" y="563955"/>
            <a:ext cx="1380800" cy="483081"/>
          </a:xfrm>
          <a:prstGeom prst="rect">
            <a:avLst/>
          </a:prstGeom>
          <a:ln w="6350">
            <a:gradFill flip="none" rotWithShape="1">
              <a:gsLst>
                <a:gs pos="98000">
                  <a:srgbClr val="CFEAF4">
                    <a:alpha val="0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chemeClr val="accent3"/>
                </a:gs>
              </a:gsLst>
              <a:lin ang="5400000" scaled="0"/>
              <a:tileRect/>
            </a:gradFill>
          </a:ln>
        </p:spPr>
        <p:txBody>
          <a:bodyPr wrap="square" lIns="0" tIns="0" rIns="0" bIns="91440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l-GR" sz="1100"/>
              <a:t>Λαβή με στήριγμα καλωδίου γείωσης</a:t>
            </a:r>
          </a:p>
        </p:txBody>
      </p:sp>
      <p:cxnSp>
        <p:nvCxnSpPr>
          <p:cNvPr id="113" name="Straight Arrow Connector 88">
            <a:extLst>
              <a:ext uri="{FF2B5EF4-FFF2-40B4-BE49-F238E27FC236}">
                <a16:creationId xmlns:a16="http://schemas.microsoft.com/office/drawing/2014/main" id="{D3DD0836-5950-571A-6AD6-D361264BE908}"/>
              </a:ext>
            </a:extLst>
          </p:cNvPr>
          <p:cNvCxnSpPr>
            <a:cxnSpLocks/>
          </p:cNvCxnSpPr>
          <p:nvPr/>
        </p:nvCxnSpPr>
        <p:spPr>
          <a:xfrm rot="10800000">
            <a:off x="9962782" y="1383172"/>
            <a:ext cx="1895016" cy="312824"/>
          </a:xfrm>
          <a:prstGeom prst="bentConnector3">
            <a:avLst>
              <a:gd name="adj1" fmla="val 99761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32">
            <a:extLst>
              <a:ext uri="{FF2B5EF4-FFF2-40B4-BE49-F238E27FC236}">
                <a16:creationId xmlns:a16="http://schemas.microsoft.com/office/drawing/2014/main" id="{D386DDE2-D7D7-5A35-1D80-6126DB1A702B}"/>
              </a:ext>
            </a:extLst>
          </p:cNvPr>
          <p:cNvSpPr/>
          <p:nvPr/>
        </p:nvSpPr>
        <p:spPr>
          <a:xfrm>
            <a:off x="9180304" y="3385768"/>
            <a:ext cx="1213846" cy="187615"/>
          </a:xfrm>
          <a:prstGeom prst="rect">
            <a:avLst/>
          </a:prstGeom>
          <a:ln w="6350" cap="rnd" cmpd="thickThin">
            <a:gradFill flip="none" rotWithShape="1">
              <a:gsLst>
                <a:gs pos="94000">
                  <a:schemeClr val="bg2">
                    <a:lumMod val="20000"/>
                    <a:lumOff val="80000"/>
                    <a:alpha val="0"/>
                  </a:schemeClr>
                </a:gs>
                <a:gs pos="99000">
                  <a:schemeClr val="accent3"/>
                </a:gs>
              </a:gsLst>
              <a:lin ang="16200000" scaled="0"/>
              <a:tileRect/>
            </a:gradFill>
          </a:ln>
        </p:spPr>
        <p:txBody>
          <a:bodyPr wrap="square" lIns="0" tIns="0" rIns="0" bIns="0" anchor="t" anchorCtr="0"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lang="el" sz="1100" b="0" i="0" u="none" baseline="0"/>
              <a:t>Θήκη αξεσουάρ</a:t>
            </a:r>
          </a:p>
        </p:txBody>
      </p:sp>
      <p:cxnSp>
        <p:nvCxnSpPr>
          <p:cNvPr id="117" name="Straight Arrow Connector 88">
            <a:extLst>
              <a:ext uri="{FF2B5EF4-FFF2-40B4-BE49-F238E27FC236}">
                <a16:creationId xmlns:a16="http://schemas.microsoft.com/office/drawing/2014/main" id="{659D28EA-88DF-5581-DBAA-043892501ADB}"/>
              </a:ext>
            </a:extLst>
          </p:cNvPr>
          <p:cNvCxnSpPr>
            <a:cxnSpLocks/>
          </p:cNvCxnSpPr>
          <p:nvPr/>
        </p:nvCxnSpPr>
        <p:spPr>
          <a:xfrm rot="10800000" flipV="1">
            <a:off x="5317934" y="2125544"/>
            <a:ext cx="2958446" cy="61395"/>
          </a:xfrm>
          <a:prstGeom prst="bentConnector3">
            <a:avLst>
              <a:gd name="adj1" fmla="val 99904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3BF07788-0796-E357-EF44-3F78F3C09813}"/>
              </a:ext>
            </a:extLst>
          </p:cNvPr>
          <p:cNvSpPr/>
          <p:nvPr/>
        </p:nvSpPr>
        <p:spPr>
          <a:xfrm>
            <a:off x="479421" y="1649860"/>
            <a:ext cx="3312127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l" sz="1100" b="0" i="0" u="none" baseline="0" dirty="0"/>
              <a:t>Μανόμετρο για συνεχή παρακολούθηση της απόδοσης και της αποδοτικότητας φιλτραρίσματος</a:t>
            </a:r>
          </a:p>
        </p:txBody>
      </p:sp>
      <p:sp>
        <p:nvSpPr>
          <p:cNvPr id="122" name="Rectangle 68">
            <a:extLst>
              <a:ext uri="{FF2B5EF4-FFF2-40B4-BE49-F238E27FC236}">
                <a16:creationId xmlns:a16="http://schemas.microsoft.com/office/drawing/2014/main" id="{22A124F1-FD1B-AFC7-D7F4-ACA8E25ADF15}"/>
              </a:ext>
            </a:extLst>
          </p:cNvPr>
          <p:cNvSpPr/>
          <p:nvPr/>
        </p:nvSpPr>
        <p:spPr>
          <a:xfrm>
            <a:off x="6284501" y="1446728"/>
            <a:ext cx="1991880" cy="686213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el" sz="1100" b="0" i="0" u="none" baseline="0" dirty="0"/>
              <a:t>Περίβλημα αντλίας χωρίς σκόνη με προαιρετικό </a:t>
            </a:r>
            <a:r>
              <a:rPr lang="en-US" sz="1100" b="0" i="0" u="none" baseline="0" dirty="0"/>
              <a:t>downstream</a:t>
            </a:r>
            <a:r>
              <a:rPr lang="el" sz="1100" b="0" i="0" u="none" baseline="0" dirty="0"/>
              <a:t> φίλτρο ULPA</a:t>
            </a:r>
          </a:p>
        </p:txBody>
      </p:sp>
    </p:spTree>
    <p:extLst>
      <p:ext uri="{BB962C8B-B14F-4D97-AF65-F5344CB8AC3E}">
        <p14:creationId xmlns:p14="http://schemas.microsoft.com/office/powerpoint/2010/main" val="376547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3001B2-2B9C-F509-A182-700AFF1087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Περιγραφή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Το σύστημα καθαρισμού φίλτρου PullClean™ είναι ένα χειροκίνητο σύστημα με το οποίο ο χειριστής μπορεί εύκολα να καθαρίσει το φίλτρο και να διατηρήσει υψηλή την αποδοτικότητα της απορροφητικής σκούπας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" sz="12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Πώς λειτουργεί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Ο καθαρισμός του φίλτρου πραγματοποιείται με το στόμιο εισόδου του μηχανήματος κλειστό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Τρεις γρήγορες κινήσεις ανοίγματος και κλεισίματος του μπλε πτερυγίου δημιουργούν μια αντίθετη ροή στο φίλτρο, το οποίο καθαρίζεται με αυτόν τον τρόπο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Επαναλάβετε γρήγορα τη διαδικασία καθαρισμού τρεις φορές για τέλειο καθαρισμό του φίλτρου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" sz="12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Αξία και πλεονεκτήματα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Μειωμένη απαίτηση συντήρησης 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Σταθερή απόδοση για ταχύτερη εργασία καθαρισμού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Ασφαλής μέθοδος καθαρισμού του φίλτρου χωρίς διακοπή της αναρρόφησης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D397CA-EAD5-A599-8D31-11E39DD7B31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29C30-CC4C-25CB-1D26-631C5B3A247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A9D2D7-324B-D96F-AE04-9B1E0A1FF8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VHC011 Z1 EXA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57C24E8-A0B9-9B96-3B50-4CC293401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PullClean™</a:t>
            </a:r>
            <a:endParaRPr lang="en-US" dirty="0"/>
          </a:p>
        </p:txBody>
      </p:sp>
      <p:pic>
        <p:nvPicPr>
          <p:cNvPr id="12" name="Immagine 12">
            <a:extLst>
              <a:ext uri="{FF2B5EF4-FFF2-40B4-BE49-F238E27FC236}">
                <a16:creationId xmlns:a16="http://schemas.microsoft.com/office/drawing/2014/main" id="{3F837744-F022-9D43-8975-B609B1BA8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781" y="-11332"/>
            <a:ext cx="5537089" cy="6296462"/>
          </a:xfrm>
          <a:prstGeom prst="rect">
            <a:avLst/>
          </a:prstGeom>
        </p:spPr>
      </p:pic>
      <p:sp>
        <p:nvSpPr>
          <p:cNvPr id="13" name="Oval 14">
            <a:extLst>
              <a:ext uri="{FF2B5EF4-FFF2-40B4-BE49-F238E27FC236}">
                <a16:creationId xmlns:a16="http://schemas.microsoft.com/office/drawing/2014/main" id="{69A41C37-6264-6297-83B9-3A71C1FDBD24}"/>
              </a:ext>
            </a:extLst>
          </p:cNvPr>
          <p:cNvSpPr/>
          <p:nvPr/>
        </p:nvSpPr>
        <p:spPr>
          <a:xfrm>
            <a:off x="10244522" y="989790"/>
            <a:ext cx="1468053" cy="1468053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el" sz="1400" b="0" i="0" u="none" baseline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Αποτε</a:t>
            </a:r>
            <a:r>
              <a:rPr lang="en-US" sz="1400" b="0" i="0" u="none" baseline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-</a:t>
            </a:r>
            <a:r>
              <a:rPr lang="el" sz="1400" b="0" i="0" u="none" baseline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λεσματικός καθαρισμός φίλτρου</a:t>
            </a:r>
          </a:p>
        </p:txBody>
      </p:sp>
    </p:spTree>
    <p:extLst>
      <p:ext uri="{BB962C8B-B14F-4D97-AF65-F5344CB8AC3E}">
        <p14:creationId xmlns:p14="http://schemas.microsoft.com/office/powerpoint/2010/main" val="171939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D5539-E8DB-10DF-B899-5BD29188A7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4" y="1412875"/>
            <a:ext cx="5616575" cy="4870450"/>
          </a:xfrm>
        </p:spPr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Περιγραφή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Τα μοντέλα SBS διαθέτουν σύστημα σακούλας ασφαλείας. Αυτό το σύστημα απόρριψης επιτρέπει την απόρριψη του συλλεχθέντος υλικού χωρίς επαφή </a:t>
            </a:r>
            <a:br>
              <a: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με το ίδιο το υλικό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" sz="12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Πώς λειτουργεί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Είναι κατασκευασμένο με φίλτρο φλις CLASS M και ειδικό στόμιο εισόδου σακούλας με βαλβίδα ασφαλείας τύπου γκιλοτίνας, εξωτερικά</a:t>
            </a:r>
            <a:r>
              <a: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</a:t>
            </a: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προστατευμένη από αγώγιμη και ανθεκτική πλαστική σακούλα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Το φίλτρο σακούλας συλλέγει με ασφάλεια το υλικό, ενώ η εξωτερική πλαστική σακούλα προστατεύει τον χειριστή από την επαφή με τον σάκο φιλτραρίσματος κατά τη διαδικασία απόρριψης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Η βαλβίδα τύπου γκιλοτίνα, όταν κλείνει χειροκίνητα, αποφεύγει τυχόν διαρροή σκόνης από το στόμιο εισόδου του συστήματος σακούλας ασφαλείας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" sz="12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Αξία και πλεονεκτήματα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Τέλεια προστασία ανάλογα με τους διάφορους τύπους επικίνδυνης σκόνης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Δευτερεύουσα προστασία με πιστοποιημένο φίλτρο HEPA14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Ασφαλές, εύκολο και γρήγορο σύστημα απόρριψης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B73A19-9EDB-562E-1F5D-E9D7E93E49A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297A4-57BC-91D3-1238-318617D95D0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1DDAFC-FDD7-3C0E-2C52-E38896F3BF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VHC010 Z1 EXA SBS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A07E06F-5490-02D3-44E4-79F9EC43A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" b="1" i="0" u="none" baseline="0"/>
              <a:t>Σύστημα σακούλας ασφαλείας</a:t>
            </a:r>
            <a:endParaRPr lang="en-US" dirty="0"/>
          </a:p>
        </p:txBody>
      </p:sp>
      <p:pic>
        <p:nvPicPr>
          <p:cNvPr id="8" name="Immagine 8">
            <a:extLst>
              <a:ext uri="{FF2B5EF4-FFF2-40B4-BE49-F238E27FC236}">
                <a16:creationId xmlns:a16="http://schemas.microsoft.com/office/drawing/2014/main" id="{BB85B482-014D-0B86-E507-76DE755D6E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61"/>
          <a:stretch/>
        </p:blipFill>
        <p:spPr>
          <a:xfrm>
            <a:off x="6240779" y="0"/>
            <a:ext cx="5951221" cy="6273798"/>
          </a:xfrm>
          <a:prstGeom prst="rect">
            <a:avLst/>
          </a:prstGeom>
        </p:spPr>
      </p:pic>
      <p:sp>
        <p:nvSpPr>
          <p:cNvPr id="9" name="Oval 14">
            <a:extLst>
              <a:ext uri="{FF2B5EF4-FFF2-40B4-BE49-F238E27FC236}">
                <a16:creationId xmlns:a16="http://schemas.microsoft.com/office/drawing/2014/main" id="{07746130-BD46-B8F6-9777-C2A195CA6190}"/>
              </a:ext>
            </a:extLst>
          </p:cNvPr>
          <p:cNvSpPr/>
          <p:nvPr/>
        </p:nvSpPr>
        <p:spPr>
          <a:xfrm>
            <a:off x="10244522" y="941641"/>
            <a:ext cx="1468053" cy="1468053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el" sz="1400" b="0" i="0" u="none" baseline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Καμία έκθεση στη σκόνη</a:t>
            </a:r>
          </a:p>
        </p:txBody>
      </p:sp>
    </p:spTree>
    <p:extLst>
      <p:ext uri="{BB962C8B-B14F-4D97-AF65-F5344CB8AC3E}">
        <p14:creationId xmlns:p14="http://schemas.microsoft.com/office/powerpoint/2010/main" val="1497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93091-D482-C31A-B3A5-AE5992ECC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14A72FC-68C5-4C0B-47F0-40FCE004D9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B14578-DD32-FBB6-4D7D-08F531D8FA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905581"/>
            <a:ext cx="6407150" cy="3355393"/>
          </a:xfrm>
        </p:spPr>
        <p:txBody>
          <a:bodyPr/>
          <a:lstStyle/>
          <a:p>
            <a:pPr algn="l" rtl="0"/>
            <a:r>
              <a:rPr lang="el" b="0" i="0" u="none" baseline="0"/>
              <a:t>Αξεσουάρ και προαιρετικά εξαρτήματα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65B288C-85EC-7904-115E-17D33AD76D7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4AD45C0-8769-5FDF-C9CA-031AC9AD78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29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BF0F9-3C2A-4CCA-D33C-BC36CDD26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E00503-7469-3651-6D66-E2BC3D913EB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2F046-C9C1-E565-5F90-605260F7294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C777FBBF-58CA-6354-CAB7-E5B52B9E8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8647112" cy="388013"/>
          </a:xfrm>
        </p:spPr>
        <p:txBody>
          <a:bodyPr/>
          <a:lstStyle/>
          <a:p>
            <a:r>
              <a:rPr lang="el" b="1" i="0" u="none" baseline="0"/>
              <a:t>Mini IVS VHC010 Z1 / EXP  &amp; VHC011 Z1 / EXP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E585D87-25BB-3578-9583-99D9BB2A09BC}"/>
              </a:ext>
            </a:extLst>
          </p:cNvPr>
          <p:cNvSpPr txBox="1">
            <a:spLocks/>
          </p:cNvSpPr>
          <p:nvPr/>
        </p:nvSpPr>
        <p:spPr>
          <a:xfrm>
            <a:off x="475520" y="873877"/>
            <a:ext cx="8647111" cy="3764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b="0" i="0" u="none" baseline="0"/>
              <a:t>Εξαρτήματα EXA Ø40 mm (επίσης για IECEX και CID1)</a:t>
            </a:r>
          </a:p>
        </p:txBody>
      </p:sp>
      <p:pic>
        <p:nvPicPr>
          <p:cNvPr id="17" name="Immagine 18">
            <a:extLst>
              <a:ext uri="{FF2B5EF4-FFF2-40B4-BE49-F238E27FC236}">
                <a16:creationId xmlns:a16="http://schemas.microsoft.com/office/drawing/2014/main" id="{664B1078-1BBC-9485-DB58-6DCA4E0D3E58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191" b="-15856"/>
          <a:stretch/>
        </p:blipFill>
        <p:spPr>
          <a:xfrm>
            <a:off x="10971911" y="488645"/>
            <a:ext cx="740664" cy="740664"/>
          </a:xfrm>
          <a:prstGeom prst="flowChartConnector">
            <a:avLst/>
          </a:prstGeom>
          <a:solidFill>
            <a:schemeClr val="accent3"/>
          </a:solidFill>
        </p:spPr>
      </p:pic>
      <p:sp>
        <p:nvSpPr>
          <p:cNvPr id="18" name="CasellaDiTesto 19">
            <a:extLst>
              <a:ext uri="{FF2B5EF4-FFF2-40B4-BE49-F238E27FC236}">
                <a16:creationId xmlns:a16="http://schemas.microsoft.com/office/drawing/2014/main" id="{0894D7DA-C3B8-3BF0-5C63-3272DC3F87EE}"/>
              </a:ext>
            </a:extLst>
          </p:cNvPr>
          <p:cNvSpPr txBox="1"/>
          <p:nvPr/>
        </p:nvSpPr>
        <p:spPr>
          <a:xfrm>
            <a:off x="9481724" y="643534"/>
            <a:ext cx="140618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el" sz="1400" b="0" i="0" u="none" baseline="0"/>
              <a:t>Σύνδεση EXA </a:t>
            </a:r>
            <a:br>
              <a:rPr lang="en-US" sz="1400" b="0" i="0" u="none" baseline="0"/>
            </a:br>
            <a:r>
              <a:rPr lang="el" sz="1400" b="0" i="0" u="none" baseline="0"/>
              <a:t>με PIN</a:t>
            </a:r>
          </a:p>
        </p:txBody>
      </p:sp>
      <p:sp>
        <p:nvSpPr>
          <p:cNvPr id="83" name="Content Placeholder 7">
            <a:extLst>
              <a:ext uri="{FF2B5EF4-FFF2-40B4-BE49-F238E27FC236}">
                <a16:creationId xmlns:a16="http://schemas.microsoft.com/office/drawing/2014/main" id="{415C2BBD-1F82-F290-F278-C5828547D462}"/>
              </a:ext>
            </a:extLst>
          </p:cNvPr>
          <p:cNvSpPr txBox="1">
            <a:spLocks/>
          </p:cNvSpPr>
          <p:nvPr/>
        </p:nvSpPr>
        <p:spPr>
          <a:xfrm>
            <a:off x="9126537" y="1421420"/>
            <a:ext cx="2586038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1080000" rIns="180000" bIns="18288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l" sz="850" b="0" i="0" u="none" baseline="0"/>
              <a:t>Αντιστατικός εύκαμπτος σωλήνας </a:t>
            </a:r>
            <a:br>
              <a:rPr lang="en-US" sz="850" b="0" i="0" u="none" baseline="0"/>
            </a:br>
            <a:r>
              <a:rPr lang="el" sz="850" b="0" i="0" u="none" baseline="0"/>
              <a:t>EXA 3 m FDA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l" sz="850" b="0" i="0" u="none" baseline="0"/>
              <a:t>Κυρτός σύνδεσμος EXA AISI 304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l" sz="850" b="0" i="0" u="none" baseline="0"/>
              <a:t>Αγώγιμος κώνος EXA, μαύρος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l" sz="850" b="0" i="0" u="none" baseline="0"/>
              <a:t>Επίπεδη διάταξη ψεκασμού EXA AISI 304.300 mm </a:t>
            </a:r>
            <a:r>
              <a:rPr lang="el" sz="850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ΝΕΑ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l" sz="850" b="0" i="0" u="none" baseline="0"/>
              <a:t>Αγώγιμο ακροφύσιο EXA Ø40-32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endParaRPr lang="el" sz="85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64D9018-64A9-1257-583F-19C866E56144}"/>
              </a:ext>
            </a:extLst>
          </p:cNvPr>
          <p:cNvGrpSpPr/>
          <p:nvPr/>
        </p:nvGrpSpPr>
        <p:grpSpPr>
          <a:xfrm>
            <a:off x="9590232" y="4140671"/>
            <a:ext cx="1671325" cy="1897681"/>
            <a:chOff x="9635497" y="4104813"/>
            <a:chExt cx="1580451" cy="1794500"/>
          </a:xfrm>
        </p:grpSpPr>
        <p:grpSp>
          <p:nvGrpSpPr>
            <p:cNvPr id="85" name="Gruppo 60">
              <a:extLst>
                <a:ext uri="{FF2B5EF4-FFF2-40B4-BE49-F238E27FC236}">
                  <a16:creationId xmlns:a16="http://schemas.microsoft.com/office/drawing/2014/main" id="{F98CCD56-C74B-9D57-406B-EC79C1408E04}"/>
                </a:ext>
              </a:extLst>
            </p:cNvPr>
            <p:cNvGrpSpPr/>
            <p:nvPr/>
          </p:nvGrpSpPr>
          <p:grpSpPr>
            <a:xfrm>
              <a:off x="9803651" y="4901091"/>
              <a:ext cx="1412297" cy="998222"/>
              <a:chOff x="3797626" y="2642162"/>
              <a:chExt cx="753811" cy="532799"/>
            </a:xfrm>
          </p:grpSpPr>
          <p:pic>
            <p:nvPicPr>
              <p:cNvPr id="89" name="Immagine 63">
                <a:extLst>
                  <a:ext uri="{FF2B5EF4-FFF2-40B4-BE49-F238E27FC236}">
                    <a16:creationId xmlns:a16="http://schemas.microsoft.com/office/drawing/2014/main" id="{477F3B9F-C16D-8074-3790-CBE2C3A255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97626" y="3048421"/>
                <a:ext cx="246250" cy="118074"/>
              </a:xfrm>
              <a:prstGeom prst="rect">
                <a:avLst/>
              </a:prstGeom>
            </p:spPr>
          </p:pic>
          <p:pic>
            <p:nvPicPr>
              <p:cNvPr id="90" name="Immagine 65">
                <a:extLst>
                  <a:ext uri="{FF2B5EF4-FFF2-40B4-BE49-F238E27FC236}">
                    <a16:creationId xmlns:a16="http://schemas.microsoft.com/office/drawing/2014/main" id="{79E108FC-1C61-EB5E-E59C-8F6E96D1AE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43876" y="2642162"/>
                <a:ext cx="507561" cy="532799"/>
              </a:xfrm>
              <a:prstGeom prst="rect">
                <a:avLst/>
              </a:prstGeom>
            </p:spPr>
          </p:pic>
        </p:grpSp>
        <p:pic>
          <p:nvPicPr>
            <p:cNvPr id="86" name="Immagine 88">
              <a:extLst>
                <a:ext uri="{FF2B5EF4-FFF2-40B4-BE49-F238E27FC236}">
                  <a16:creationId xmlns:a16="http://schemas.microsoft.com/office/drawing/2014/main" id="{1CE1D3E0-AADD-A61D-4634-739ABECDD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879609" flipH="1">
              <a:off x="9635497" y="4684528"/>
              <a:ext cx="657319" cy="403557"/>
            </a:xfrm>
            <a:prstGeom prst="rect">
              <a:avLst/>
            </a:prstGeom>
          </p:spPr>
        </p:pic>
        <p:pic>
          <p:nvPicPr>
            <p:cNvPr id="87" name="Immagine 90">
              <a:extLst>
                <a:ext uri="{FF2B5EF4-FFF2-40B4-BE49-F238E27FC236}">
                  <a16:creationId xmlns:a16="http://schemas.microsoft.com/office/drawing/2014/main" id="{946D507E-3B81-E6AB-58AB-97568B9E8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132877">
              <a:off x="10209870" y="4200332"/>
              <a:ext cx="625814" cy="434776"/>
            </a:xfrm>
            <a:prstGeom prst="rect">
              <a:avLst/>
            </a:prstGeom>
          </p:spPr>
        </p:pic>
        <p:pic>
          <p:nvPicPr>
            <p:cNvPr id="88" name="Immagine 89">
              <a:extLst>
                <a:ext uri="{FF2B5EF4-FFF2-40B4-BE49-F238E27FC236}">
                  <a16:creationId xmlns:a16="http://schemas.microsoft.com/office/drawing/2014/main" id="{1FEB52CD-66AA-8018-0A06-CAFEB45D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546738">
              <a:off x="10486991" y="4549260"/>
              <a:ext cx="552313" cy="302286"/>
            </a:xfrm>
            <a:prstGeom prst="rect">
              <a:avLst/>
            </a:prstGeom>
          </p:spPr>
        </p:pic>
      </p:grpSp>
      <p:sp>
        <p:nvSpPr>
          <p:cNvPr id="91" name="Content Placeholder 5">
            <a:extLst>
              <a:ext uri="{FF2B5EF4-FFF2-40B4-BE49-F238E27FC236}">
                <a16:creationId xmlns:a16="http://schemas.microsoft.com/office/drawing/2014/main" id="{3B30944B-3C5F-9156-DF7A-A2433F9F501A}"/>
              </a:ext>
            </a:extLst>
          </p:cNvPr>
          <p:cNvSpPr txBox="1">
            <a:spLocks/>
          </p:cNvSpPr>
          <p:nvPr/>
        </p:nvSpPr>
        <p:spPr>
          <a:xfrm>
            <a:off x="6244167" y="1421420"/>
            <a:ext cx="2586038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1080000" rIns="180000" bIns="18288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l" sz="850" b="0" i="0" u="none" baseline="0"/>
              <a:t>Αντιστατικός εύκαμπτος σωλήνας </a:t>
            </a:r>
            <a:br>
              <a:rPr lang="en-US" sz="850" b="0" i="0" u="none" baseline="0"/>
            </a:br>
            <a:r>
              <a:rPr lang="el" sz="850" b="0" i="0" u="none" baseline="0"/>
              <a:t>EXA 3 m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l" sz="850" b="0" i="0" u="none" baseline="0"/>
              <a:t>Κυρτός σύνδεσμος EXA AISI 304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l" sz="850" b="0" i="0" u="none" baseline="0"/>
              <a:t>Αντιστατικός κώνος EXA AISI 304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l" sz="850" b="0" i="0" u="none" baseline="0"/>
              <a:t>Επίπεδη διάταξη ψεκασμού </a:t>
            </a:r>
            <a:br>
              <a:rPr lang="en-US" sz="850" b="0" i="0" u="none" baseline="0"/>
            </a:br>
            <a:r>
              <a:rPr lang="el" sz="850" b="0" i="0" u="none" baseline="0"/>
              <a:t>EXA AISI 304 300 mm </a:t>
            </a:r>
            <a:r>
              <a:rPr lang="el" sz="850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ΝΕΑ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l" sz="850" b="0" i="0" u="none" baseline="0"/>
              <a:t>Στρογγυλή αντιστατική βούρτσα </a:t>
            </a:r>
            <a:br>
              <a:rPr lang="en-US" sz="850" b="0" i="0" u="none" baseline="0"/>
            </a:br>
            <a:r>
              <a:rPr lang="el" sz="850" b="0" i="0" u="none" baseline="0"/>
              <a:t>EXA AISI 304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l" sz="850" b="0" i="0" u="none" baseline="0"/>
              <a:t>Μικρή χειρολαβή EXA (για κυρτό σύνδεσμο) </a:t>
            </a:r>
            <a:r>
              <a:rPr lang="el" sz="850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ΝΕΑ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l" sz="850" b="0" i="0" u="none" baseline="0"/>
              <a:t>Φορητό ακροφύσιο δαπέδου </a:t>
            </a:r>
            <a:br>
              <a:rPr lang="en-US" sz="850" b="0" i="0" u="none" baseline="0"/>
            </a:br>
            <a:r>
              <a:rPr lang="el" sz="850" b="0" i="0" u="none" baseline="0"/>
              <a:t>EXA AISI 304 300 mm </a:t>
            </a:r>
            <a:r>
              <a:rPr lang="el" sz="850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ΝΕΟ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endParaRPr lang="el" sz="850"/>
          </a:p>
        </p:txBody>
      </p:sp>
      <p:pic>
        <p:nvPicPr>
          <p:cNvPr id="92" name="Immagine 62">
            <a:extLst>
              <a:ext uri="{FF2B5EF4-FFF2-40B4-BE49-F238E27FC236}">
                <a16:creationId xmlns:a16="http://schemas.microsoft.com/office/drawing/2014/main" id="{09FDD835-7666-ADC0-7F9A-D1DF0482D5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3129" y="4745831"/>
            <a:ext cx="1043976" cy="972358"/>
          </a:xfrm>
          <a:prstGeom prst="rect">
            <a:avLst/>
          </a:prstGeom>
        </p:spPr>
      </p:pic>
      <p:pic>
        <p:nvPicPr>
          <p:cNvPr id="93" name="Immagine 93">
            <a:extLst>
              <a:ext uri="{FF2B5EF4-FFF2-40B4-BE49-F238E27FC236}">
                <a16:creationId xmlns:a16="http://schemas.microsoft.com/office/drawing/2014/main" id="{8C370B7C-BB65-3C68-095F-75A36A64DE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759" y="4674858"/>
            <a:ext cx="515359" cy="1408648"/>
          </a:xfrm>
          <a:prstGeom prst="rect">
            <a:avLst/>
          </a:prstGeom>
        </p:spPr>
      </p:pic>
      <p:pic>
        <p:nvPicPr>
          <p:cNvPr id="94" name="Immagine 74">
            <a:extLst>
              <a:ext uri="{FF2B5EF4-FFF2-40B4-BE49-F238E27FC236}">
                <a16:creationId xmlns:a16="http://schemas.microsoft.com/office/drawing/2014/main" id="{3466858C-706A-0D3B-5C1F-A8F89375AB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504426">
            <a:off x="6528772" y="4732552"/>
            <a:ext cx="682233" cy="473973"/>
          </a:xfrm>
          <a:prstGeom prst="rect">
            <a:avLst/>
          </a:prstGeom>
        </p:spPr>
      </p:pic>
      <p:pic>
        <p:nvPicPr>
          <p:cNvPr id="95" name="Immagine 5">
            <a:extLst>
              <a:ext uri="{FF2B5EF4-FFF2-40B4-BE49-F238E27FC236}">
                <a16:creationId xmlns:a16="http://schemas.microsoft.com/office/drawing/2014/main" id="{D76CBB27-37DE-234D-4F99-90B3C4585FF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5218" y="5107081"/>
            <a:ext cx="898810" cy="978028"/>
          </a:xfrm>
          <a:prstGeom prst="rect">
            <a:avLst/>
          </a:prstGeom>
        </p:spPr>
      </p:pic>
      <p:pic>
        <p:nvPicPr>
          <p:cNvPr id="96" name="Immagine 81">
            <a:extLst>
              <a:ext uri="{FF2B5EF4-FFF2-40B4-BE49-F238E27FC236}">
                <a16:creationId xmlns:a16="http://schemas.microsoft.com/office/drawing/2014/main" id="{FC5BB908-D1EC-A0B9-72A8-A7DB6E37C5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55951">
            <a:off x="6953482" y="4710961"/>
            <a:ext cx="552313" cy="302286"/>
          </a:xfrm>
          <a:prstGeom prst="rect">
            <a:avLst/>
          </a:prstGeom>
        </p:spPr>
      </p:pic>
      <p:sp>
        <p:nvSpPr>
          <p:cNvPr id="97" name="Content Placeholder 3">
            <a:extLst>
              <a:ext uri="{FF2B5EF4-FFF2-40B4-BE49-F238E27FC236}">
                <a16:creationId xmlns:a16="http://schemas.microsoft.com/office/drawing/2014/main" id="{5178C5E5-B831-4326-5BA5-70999A1D4544}"/>
              </a:ext>
            </a:extLst>
          </p:cNvPr>
          <p:cNvSpPr txBox="1">
            <a:spLocks/>
          </p:cNvSpPr>
          <p:nvPr/>
        </p:nvSpPr>
        <p:spPr>
          <a:xfrm>
            <a:off x="3361796" y="1421420"/>
            <a:ext cx="2586038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1080000" rIns="180000" bIns="18288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l" sz="850" b="0" i="0" u="none" baseline="0"/>
              <a:t>Αντιστατικός εύκαμπτος σωλήνας </a:t>
            </a:r>
            <a:br>
              <a:rPr lang="en-US" sz="850" b="0" i="0" u="none" baseline="0"/>
            </a:br>
            <a:r>
              <a:rPr lang="el" sz="850" b="0" i="0" u="none" baseline="0"/>
              <a:t>EXA 3 m από πολυουρεθάνη FDA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l" sz="850" b="0" i="0" u="none" baseline="0"/>
              <a:t>Κυρτός σύνδεσμος EXA AISI 304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l" sz="850" b="0" i="0" u="none" baseline="0"/>
              <a:t>Αντιστατικός κώνος σιλικόνης EXA, διαφανής 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l" sz="850" b="0" i="0" u="none" baseline="0"/>
              <a:t>Επίπεδη διάταξη ψεκασμού EXA AISI 304.300 mm </a:t>
            </a:r>
            <a:r>
              <a:rPr lang="el" sz="850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ΝΕΑ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l" sz="850" b="0" i="0" u="none" baseline="0"/>
              <a:t>Ακροφύσιο σιλικόνης EXA με μειωτήρα D40-32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endParaRPr lang="el" sz="850"/>
          </a:p>
        </p:txBody>
      </p:sp>
      <p:pic>
        <p:nvPicPr>
          <p:cNvPr id="98" name="Immagine 68">
            <a:extLst>
              <a:ext uri="{FF2B5EF4-FFF2-40B4-BE49-F238E27FC236}">
                <a16:creationId xmlns:a16="http://schemas.microsoft.com/office/drawing/2014/main" id="{A53A1429-62F8-FD27-3A1D-6CDA0BA8CAE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46698">
            <a:off x="4404267" y="4567328"/>
            <a:ext cx="688865" cy="478580"/>
          </a:xfrm>
          <a:prstGeom prst="rect">
            <a:avLst/>
          </a:prstGeom>
        </p:spPr>
      </p:pic>
      <p:grpSp>
        <p:nvGrpSpPr>
          <p:cNvPr id="99" name="Gruppo 14">
            <a:extLst>
              <a:ext uri="{FF2B5EF4-FFF2-40B4-BE49-F238E27FC236}">
                <a16:creationId xmlns:a16="http://schemas.microsoft.com/office/drawing/2014/main" id="{BA284F2C-ED19-631E-B10A-964236A331CF}"/>
              </a:ext>
            </a:extLst>
          </p:cNvPr>
          <p:cNvGrpSpPr/>
          <p:nvPr/>
        </p:nvGrpSpPr>
        <p:grpSpPr>
          <a:xfrm>
            <a:off x="3980613" y="5140139"/>
            <a:ext cx="1324735" cy="905840"/>
            <a:chOff x="11994" y="205378"/>
            <a:chExt cx="686834" cy="461711"/>
          </a:xfrm>
        </p:grpSpPr>
        <p:pic>
          <p:nvPicPr>
            <p:cNvPr id="100" name="Immagine 16">
              <a:extLst>
                <a:ext uri="{FF2B5EF4-FFF2-40B4-BE49-F238E27FC236}">
                  <a16:creationId xmlns:a16="http://schemas.microsoft.com/office/drawing/2014/main" id="{3BB95F4E-60F5-040D-92D2-817990D58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384" y="205378"/>
              <a:ext cx="458444" cy="445707"/>
            </a:xfrm>
            <a:prstGeom prst="rect">
              <a:avLst/>
            </a:prstGeom>
          </p:spPr>
        </p:pic>
        <p:pic>
          <p:nvPicPr>
            <p:cNvPr id="101" name="Immagine 20">
              <a:extLst>
                <a:ext uri="{FF2B5EF4-FFF2-40B4-BE49-F238E27FC236}">
                  <a16:creationId xmlns:a16="http://schemas.microsoft.com/office/drawing/2014/main" id="{89CC0A5F-9D55-4504-0D0E-94488A8A2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94" y="555401"/>
              <a:ext cx="267311" cy="111688"/>
            </a:xfrm>
            <a:prstGeom prst="rect">
              <a:avLst/>
            </a:prstGeom>
          </p:spPr>
        </p:pic>
      </p:grpSp>
      <p:pic>
        <p:nvPicPr>
          <p:cNvPr id="102" name="Immagine 15">
            <a:extLst>
              <a:ext uri="{FF2B5EF4-FFF2-40B4-BE49-F238E27FC236}">
                <a16:creationId xmlns:a16="http://schemas.microsoft.com/office/drawing/2014/main" id="{C1F10E64-183F-40E8-0B8A-6810013A999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0483" flipH="1">
            <a:off x="3830520" y="4971649"/>
            <a:ext cx="609415" cy="512422"/>
          </a:xfrm>
          <a:prstGeom prst="rect">
            <a:avLst/>
          </a:prstGeom>
        </p:spPr>
      </p:pic>
      <p:pic>
        <p:nvPicPr>
          <p:cNvPr id="103" name="Immagine 72">
            <a:extLst>
              <a:ext uri="{FF2B5EF4-FFF2-40B4-BE49-F238E27FC236}">
                <a16:creationId xmlns:a16="http://schemas.microsoft.com/office/drawing/2014/main" id="{4A7358C4-C50B-CD71-6554-80A229AD770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31801" flipH="1">
            <a:off x="3766524" y="5032447"/>
            <a:ext cx="703888" cy="383684"/>
          </a:xfrm>
          <a:prstGeom prst="rect">
            <a:avLst/>
          </a:prstGeom>
        </p:spPr>
      </p:pic>
      <p:sp>
        <p:nvSpPr>
          <p:cNvPr id="104" name="Content Placeholder 1">
            <a:extLst>
              <a:ext uri="{FF2B5EF4-FFF2-40B4-BE49-F238E27FC236}">
                <a16:creationId xmlns:a16="http://schemas.microsoft.com/office/drawing/2014/main" id="{2C829702-7FE7-0E60-AD7F-6D052FE55C0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421419"/>
            <a:ext cx="2586038" cy="4852380"/>
          </a:xfrm>
          <a:solidFill>
            <a:schemeClr val="bg1"/>
          </a:solidFill>
        </p:spPr>
        <p:txBody>
          <a:bodyPr tIns="1080000" bIns="182880"/>
          <a:lstStyle/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l" sz="850" b="0" i="0" u="none" baseline="0"/>
              <a:t>Αντιστατικός εύκαμπτος σωλήνας </a:t>
            </a:r>
            <a:br>
              <a:rPr lang="en-US" sz="850" b="0" i="0" u="none" baseline="0"/>
            </a:br>
            <a:r>
              <a:rPr lang="el" sz="850" b="0" i="0" u="none" baseline="0"/>
              <a:t>EXA 3 m 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l" sz="850" b="0" i="0" u="none" baseline="0"/>
              <a:t>Κυρτός σύνδεσμος EXA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l" sz="850" b="0" i="0" u="none" baseline="0"/>
              <a:t>Αγώγιμος κώνος EXA</a:t>
            </a:r>
          </a:p>
          <a:p>
            <a:pPr algn="l" rtl="0">
              <a:lnSpc>
                <a:spcPct val="110000"/>
              </a:lnSpc>
            </a:pPr>
            <a:endParaRPr lang="el" sz="850"/>
          </a:p>
        </p:txBody>
      </p:sp>
      <p:grpSp>
        <p:nvGrpSpPr>
          <p:cNvPr id="105" name="Gruppo 67">
            <a:extLst>
              <a:ext uri="{FF2B5EF4-FFF2-40B4-BE49-F238E27FC236}">
                <a16:creationId xmlns:a16="http://schemas.microsoft.com/office/drawing/2014/main" id="{2C4A603D-6883-23A3-557E-AFF992C75CDC}"/>
              </a:ext>
            </a:extLst>
          </p:cNvPr>
          <p:cNvGrpSpPr/>
          <p:nvPr/>
        </p:nvGrpSpPr>
        <p:grpSpPr>
          <a:xfrm>
            <a:off x="976052" y="4985328"/>
            <a:ext cx="1651559" cy="1090174"/>
            <a:chOff x="4978312" y="1209593"/>
            <a:chExt cx="1651559" cy="1090174"/>
          </a:xfrm>
        </p:grpSpPr>
        <p:grpSp>
          <p:nvGrpSpPr>
            <p:cNvPr id="106" name="Gruppo 52">
              <a:extLst>
                <a:ext uri="{FF2B5EF4-FFF2-40B4-BE49-F238E27FC236}">
                  <a16:creationId xmlns:a16="http://schemas.microsoft.com/office/drawing/2014/main" id="{D3E9273F-AD7A-200A-7F80-5DA4758F5086}"/>
                </a:ext>
              </a:extLst>
            </p:cNvPr>
            <p:cNvGrpSpPr/>
            <p:nvPr/>
          </p:nvGrpSpPr>
          <p:grpSpPr>
            <a:xfrm>
              <a:off x="4978312" y="1209593"/>
              <a:ext cx="1651559" cy="1090174"/>
              <a:chOff x="3775331" y="2642162"/>
              <a:chExt cx="776106" cy="532799"/>
            </a:xfrm>
          </p:grpSpPr>
          <p:pic>
            <p:nvPicPr>
              <p:cNvPr id="108" name="Immagine 36">
                <a:extLst>
                  <a:ext uri="{FF2B5EF4-FFF2-40B4-BE49-F238E27FC236}">
                    <a16:creationId xmlns:a16="http://schemas.microsoft.com/office/drawing/2014/main" id="{2FDA45A7-3602-81B2-F4A0-358E75CA2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97626" y="3048421"/>
                <a:ext cx="246250" cy="118074"/>
              </a:xfrm>
              <a:prstGeom prst="rect">
                <a:avLst/>
              </a:prstGeom>
            </p:spPr>
          </p:pic>
          <p:pic>
            <p:nvPicPr>
              <p:cNvPr id="109" name="Immagine 37">
                <a:extLst>
                  <a:ext uri="{FF2B5EF4-FFF2-40B4-BE49-F238E27FC236}">
                    <a16:creationId xmlns:a16="http://schemas.microsoft.com/office/drawing/2014/main" id="{66D4B548-D12F-EF68-DDAF-918DB21DF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75331" y="2651363"/>
                <a:ext cx="196668" cy="358444"/>
              </a:xfrm>
              <a:prstGeom prst="rect">
                <a:avLst/>
              </a:prstGeom>
            </p:spPr>
          </p:pic>
          <p:pic>
            <p:nvPicPr>
              <p:cNvPr id="110" name="Immagine 38">
                <a:extLst>
                  <a:ext uri="{FF2B5EF4-FFF2-40B4-BE49-F238E27FC236}">
                    <a16:creationId xmlns:a16="http://schemas.microsoft.com/office/drawing/2014/main" id="{D211CFB3-BD59-5D90-B156-4AE730AA8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43876" y="2642162"/>
                <a:ext cx="507561" cy="532799"/>
              </a:xfrm>
              <a:prstGeom prst="rect">
                <a:avLst/>
              </a:prstGeom>
            </p:spPr>
          </p:pic>
        </p:grpSp>
        <p:pic>
          <p:nvPicPr>
            <p:cNvPr id="107" name="Immagine 59">
              <a:extLst>
                <a:ext uri="{FF2B5EF4-FFF2-40B4-BE49-F238E27FC236}">
                  <a16:creationId xmlns:a16="http://schemas.microsoft.com/office/drawing/2014/main" id="{69A2F6FC-3727-8D80-7DF6-C8F75B9B0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504426">
              <a:off x="4875922" y="1359312"/>
              <a:ext cx="688865" cy="478580"/>
            </a:xfrm>
            <a:prstGeom prst="rect">
              <a:avLst/>
            </a:prstGeom>
          </p:spPr>
        </p:pic>
      </p:grp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E84C8C6C-75F7-9B3D-7E3A-F92E265375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423351"/>
            <a:ext cx="2586038" cy="818896"/>
          </a:xfrm>
        </p:spPr>
        <p:txBody>
          <a:bodyPr/>
          <a:lstStyle/>
          <a:p>
            <a:pPr algn="l" rtl="0">
              <a:lnSpc>
                <a:spcPct val="100000"/>
              </a:lnSpc>
            </a:pPr>
            <a:r>
              <a:rPr lang="el" sz="1200" b="0" i="0" u="none" baseline="0"/>
              <a:t>Βασικά αξεσουάρ Ø40 mm EXA </a:t>
            </a:r>
            <a:r>
              <a:rPr lang="el" sz="1200" b="0" i="0" u="none" baseline="0">
                <a:latin typeface="+mn-lt"/>
                <a:ea typeface="+mn-lt"/>
                <a:cs typeface="+mn-lt"/>
              </a:rPr>
              <a:t>(διαθέσιμα και σε συνδυαστική έκδοση: CB)</a:t>
            </a:r>
          </a:p>
          <a:p>
            <a:pPr algn="l" rtl="0">
              <a:lnSpc>
                <a:spcPct val="100000"/>
              </a:lnSpc>
            </a:pPr>
            <a:r>
              <a:rPr lang="el" sz="1200" b="0" i="0" u="none" baseline="0">
                <a:solidFill>
                  <a:srgbClr val="8997A4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4072400773</a:t>
            </a:r>
          </a:p>
          <a:p>
            <a:pPr algn="l" rtl="0">
              <a:lnSpc>
                <a:spcPct val="100000"/>
              </a:lnSpc>
            </a:pPr>
            <a:endParaRPr lang="el" sz="1200"/>
          </a:p>
        </p:txBody>
      </p:sp>
      <p:sp>
        <p:nvSpPr>
          <p:cNvPr id="112" name="Text Placeholder 4">
            <a:extLst>
              <a:ext uri="{FF2B5EF4-FFF2-40B4-BE49-F238E27FC236}">
                <a16:creationId xmlns:a16="http://schemas.microsoft.com/office/drawing/2014/main" id="{995F1486-1762-6468-DC9D-17A0965FE4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61795" y="1423351"/>
            <a:ext cx="2586038" cy="818896"/>
          </a:xfrm>
        </p:spPr>
        <p:txBody>
          <a:bodyPr/>
          <a:lstStyle/>
          <a:p>
            <a:pPr algn="l" rtl="0">
              <a:lnSpc>
                <a:spcPct val="100000"/>
              </a:lnSpc>
            </a:pPr>
            <a:r>
              <a:rPr lang="el" sz="1200" b="1" i="0" u="none" baseline="0"/>
              <a:t>Μηχανήματα FDA Ø40 mm EXA </a:t>
            </a:r>
          </a:p>
          <a:p>
            <a:pPr algn="l" rtl="0">
              <a:lnSpc>
                <a:spcPct val="100000"/>
              </a:lnSpc>
            </a:pPr>
            <a:r>
              <a:rPr lang="el" sz="1200" b="0" i="0" u="none" baseline="0">
                <a:latin typeface="+mn-lt"/>
                <a:ea typeface="+mn-lt"/>
                <a:cs typeface="+mn-lt"/>
              </a:rPr>
              <a:t>(πλήρες) Ø40 mm</a:t>
            </a:r>
          </a:p>
          <a:p>
            <a:pPr algn="l" rtl="0">
              <a:lnSpc>
                <a:spcPct val="100000"/>
              </a:lnSpc>
            </a:pPr>
            <a:r>
              <a:rPr lang="el" sz="1200" b="0" i="0" u="none" baseline="0">
                <a:solidFill>
                  <a:srgbClr val="8997A4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4072400822</a:t>
            </a:r>
          </a:p>
        </p:txBody>
      </p:sp>
      <p:sp>
        <p:nvSpPr>
          <p:cNvPr id="113" name="Text Placeholder 6">
            <a:extLst>
              <a:ext uri="{FF2B5EF4-FFF2-40B4-BE49-F238E27FC236}">
                <a16:creationId xmlns:a16="http://schemas.microsoft.com/office/drawing/2014/main" id="{7FFD0169-B3B4-CF17-7378-1EC516B8B63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4166" y="1423351"/>
            <a:ext cx="2586038" cy="898708"/>
          </a:xfrm>
        </p:spPr>
        <p:txBody>
          <a:bodyPr/>
          <a:lstStyle/>
          <a:p>
            <a:pPr algn="l" rtl="0">
              <a:lnSpc>
                <a:spcPct val="100000"/>
              </a:lnSpc>
            </a:pPr>
            <a:r>
              <a:rPr lang="el" sz="1200" b="1" i="0" u="none" baseline="0"/>
              <a:t>Γενικός καθαρισμός </a:t>
            </a:r>
            <a:br>
              <a:rPr lang="en-US" sz="1200" b="1" i="0" u="none" baseline="0"/>
            </a:br>
            <a:r>
              <a:rPr lang="el" sz="1200" b="1" i="0" u="none" baseline="0"/>
              <a:t>Ø40 mm EXA</a:t>
            </a:r>
            <a:endParaRPr lang="el" sz="1200" b="0" i="1">
              <a:solidFill>
                <a:schemeClr val="tx2"/>
              </a:solidFill>
              <a:latin typeface="+mn-lt"/>
            </a:endParaRPr>
          </a:p>
          <a:p>
            <a:pPr algn="l" rtl="0">
              <a:lnSpc>
                <a:spcPct val="100000"/>
              </a:lnSpc>
            </a:pPr>
            <a:r>
              <a:rPr lang="el" sz="1200" b="0" i="0" u="none" baseline="0">
                <a:solidFill>
                  <a:srgbClr val="8997A4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4072400824</a:t>
            </a:r>
          </a:p>
          <a:p>
            <a:pPr algn="l" rtl="0">
              <a:lnSpc>
                <a:spcPct val="100000"/>
              </a:lnSpc>
            </a:pPr>
            <a:endParaRPr lang="el" sz="1200"/>
          </a:p>
        </p:txBody>
      </p:sp>
      <p:sp>
        <p:nvSpPr>
          <p:cNvPr id="114" name="Text Placeholder 8">
            <a:extLst>
              <a:ext uri="{FF2B5EF4-FFF2-40B4-BE49-F238E27FC236}">
                <a16:creationId xmlns:a16="http://schemas.microsoft.com/office/drawing/2014/main" id="{8EEB39B0-9A9F-AD7F-87E9-28388A307B5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26537" y="1423351"/>
            <a:ext cx="2586038" cy="818896"/>
          </a:xfrm>
        </p:spPr>
        <p:txBody>
          <a:bodyPr/>
          <a:lstStyle/>
          <a:p>
            <a:pPr algn="l" rtl="0">
              <a:lnSpc>
                <a:spcPct val="100000"/>
              </a:lnSpc>
            </a:pPr>
            <a:r>
              <a:rPr lang="el" sz="1200" b="1" i="0" u="none" baseline="0"/>
              <a:t>Μηχανήματα με αγωγιμότητα </a:t>
            </a:r>
            <a:br>
              <a:rPr lang="el" sz="1200"/>
            </a:br>
            <a:r>
              <a:rPr lang="el" sz="1200" b="1" i="0" u="none" baseline="0"/>
              <a:t>Ø40 mm EXA </a:t>
            </a:r>
            <a:r>
              <a:rPr lang="el" sz="1200" b="0" i="0" u="none" baseline="0">
                <a:latin typeface="+mn-lt"/>
                <a:ea typeface="+mn-lt"/>
                <a:cs typeface="+mn-lt"/>
              </a:rPr>
              <a:t>(πλήρες)</a:t>
            </a:r>
            <a:r>
              <a:rPr lang="en-US" sz="1200" b="0" i="0" u="none" baseline="0">
                <a:latin typeface="+mn-lt"/>
                <a:ea typeface="+mn-lt"/>
                <a:cs typeface="+mn-lt"/>
              </a:rPr>
              <a:t> </a:t>
            </a:r>
            <a:r>
              <a:rPr lang="el" sz="1200" b="0" i="0" u="none" baseline="0">
                <a:latin typeface="+mn-lt"/>
                <a:ea typeface="+mn-lt"/>
                <a:cs typeface="+mn-lt"/>
              </a:rPr>
              <a:t>Ø40 mm</a:t>
            </a:r>
          </a:p>
          <a:p>
            <a:pPr algn="l" rtl="0">
              <a:lnSpc>
                <a:spcPct val="100000"/>
              </a:lnSpc>
            </a:pPr>
            <a:r>
              <a:rPr lang="el" sz="1200" b="0" i="0" u="none" baseline="0">
                <a:solidFill>
                  <a:srgbClr val="8997A4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4072400823</a:t>
            </a:r>
          </a:p>
          <a:p>
            <a:pPr algn="l" rtl="0">
              <a:lnSpc>
                <a:spcPct val="100000"/>
              </a:lnSpc>
            </a:pPr>
            <a:endParaRPr lang="el" sz="1200"/>
          </a:p>
        </p:txBody>
      </p:sp>
      <p:sp>
        <p:nvSpPr>
          <p:cNvPr id="115" name="Ovale 23">
            <a:extLst>
              <a:ext uri="{FF2B5EF4-FFF2-40B4-BE49-F238E27FC236}">
                <a16:creationId xmlns:a16="http://schemas.microsoft.com/office/drawing/2014/main" id="{4EE8B74E-6C4B-1C0B-4ABB-608435412AF7}"/>
              </a:ext>
            </a:extLst>
          </p:cNvPr>
          <p:cNvSpPr/>
          <p:nvPr/>
        </p:nvSpPr>
        <p:spPr>
          <a:xfrm>
            <a:off x="2481299" y="5809490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16" name="Ovale 25">
            <a:extLst>
              <a:ext uri="{FF2B5EF4-FFF2-40B4-BE49-F238E27FC236}">
                <a16:creationId xmlns:a16="http://schemas.microsoft.com/office/drawing/2014/main" id="{08B89946-B85C-FCFF-9A6A-782C2A36B1C2}"/>
              </a:ext>
            </a:extLst>
          </p:cNvPr>
          <p:cNvSpPr/>
          <p:nvPr/>
        </p:nvSpPr>
        <p:spPr>
          <a:xfrm>
            <a:off x="767709" y="5821666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17" name="Ovale 24">
            <a:extLst>
              <a:ext uri="{FF2B5EF4-FFF2-40B4-BE49-F238E27FC236}">
                <a16:creationId xmlns:a16="http://schemas.microsoft.com/office/drawing/2014/main" id="{751A844D-BEF8-8F09-CCD3-83420EE3F318}"/>
              </a:ext>
            </a:extLst>
          </p:cNvPr>
          <p:cNvSpPr/>
          <p:nvPr/>
        </p:nvSpPr>
        <p:spPr>
          <a:xfrm>
            <a:off x="839089" y="4967955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18" name="Ovale 26">
            <a:extLst>
              <a:ext uri="{FF2B5EF4-FFF2-40B4-BE49-F238E27FC236}">
                <a16:creationId xmlns:a16="http://schemas.microsoft.com/office/drawing/2014/main" id="{64F375B2-BD2C-A791-7957-F6E4A1FF73F2}"/>
              </a:ext>
            </a:extLst>
          </p:cNvPr>
          <p:cNvSpPr/>
          <p:nvPr/>
        </p:nvSpPr>
        <p:spPr>
          <a:xfrm>
            <a:off x="5281993" y="5812727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19" name="Ovale 27">
            <a:extLst>
              <a:ext uri="{FF2B5EF4-FFF2-40B4-BE49-F238E27FC236}">
                <a16:creationId xmlns:a16="http://schemas.microsoft.com/office/drawing/2014/main" id="{02E7A820-DB1F-1045-9EB4-6D730045320C}"/>
              </a:ext>
            </a:extLst>
          </p:cNvPr>
          <p:cNvSpPr/>
          <p:nvPr/>
        </p:nvSpPr>
        <p:spPr>
          <a:xfrm>
            <a:off x="4289735" y="4547724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20" name="Ovale 28">
            <a:extLst>
              <a:ext uri="{FF2B5EF4-FFF2-40B4-BE49-F238E27FC236}">
                <a16:creationId xmlns:a16="http://schemas.microsoft.com/office/drawing/2014/main" id="{1EE94BB7-812E-056D-46A4-8EF696C3F33B}"/>
              </a:ext>
            </a:extLst>
          </p:cNvPr>
          <p:cNvSpPr/>
          <p:nvPr/>
        </p:nvSpPr>
        <p:spPr>
          <a:xfrm>
            <a:off x="3665397" y="5833084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21" name="Ovale 29">
            <a:extLst>
              <a:ext uri="{FF2B5EF4-FFF2-40B4-BE49-F238E27FC236}">
                <a16:creationId xmlns:a16="http://schemas.microsoft.com/office/drawing/2014/main" id="{9CCB4A52-C12B-CAD3-8AB5-33781836D7EF}"/>
              </a:ext>
            </a:extLst>
          </p:cNvPr>
          <p:cNvSpPr/>
          <p:nvPr/>
        </p:nvSpPr>
        <p:spPr>
          <a:xfrm>
            <a:off x="5207354" y="5023753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122" name="Ovale 30">
            <a:extLst>
              <a:ext uri="{FF2B5EF4-FFF2-40B4-BE49-F238E27FC236}">
                <a16:creationId xmlns:a16="http://schemas.microsoft.com/office/drawing/2014/main" id="{D09B44A3-08C4-8D36-1CD5-237207BF14CF}"/>
              </a:ext>
            </a:extLst>
          </p:cNvPr>
          <p:cNvSpPr/>
          <p:nvPr/>
        </p:nvSpPr>
        <p:spPr>
          <a:xfrm>
            <a:off x="3945540" y="4820736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123" name="Ovale 91">
            <a:extLst>
              <a:ext uri="{FF2B5EF4-FFF2-40B4-BE49-F238E27FC236}">
                <a16:creationId xmlns:a16="http://schemas.microsoft.com/office/drawing/2014/main" id="{0B93A92F-0AFA-A544-3B34-3538792EC476}"/>
              </a:ext>
            </a:extLst>
          </p:cNvPr>
          <p:cNvSpPr/>
          <p:nvPr/>
        </p:nvSpPr>
        <p:spPr>
          <a:xfrm>
            <a:off x="11188319" y="5725416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24" name="Ovale 92">
            <a:extLst>
              <a:ext uri="{FF2B5EF4-FFF2-40B4-BE49-F238E27FC236}">
                <a16:creationId xmlns:a16="http://schemas.microsoft.com/office/drawing/2014/main" id="{B1766650-68DE-33C7-B184-594EF42EE9FE}"/>
              </a:ext>
            </a:extLst>
          </p:cNvPr>
          <p:cNvSpPr/>
          <p:nvPr/>
        </p:nvSpPr>
        <p:spPr>
          <a:xfrm>
            <a:off x="9539710" y="5709136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25" name="Ovale 95">
            <a:extLst>
              <a:ext uri="{FF2B5EF4-FFF2-40B4-BE49-F238E27FC236}">
                <a16:creationId xmlns:a16="http://schemas.microsoft.com/office/drawing/2014/main" id="{08CF5DD7-5E43-BCF1-2EA3-ACA3E39961CB}"/>
              </a:ext>
            </a:extLst>
          </p:cNvPr>
          <p:cNvSpPr/>
          <p:nvPr/>
        </p:nvSpPr>
        <p:spPr>
          <a:xfrm>
            <a:off x="9692552" y="4686242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126" name="Ovale 96">
            <a:extLst>
              <a:ext uri="{FF2B5EF4-FFF2-40B4-BE49-F238E27FC236}">
                <a16:creationId xmlns:a16="http://schemas.microsoft.com/office/drawing/2014/main" id="{CBD00228-95DB-20A1-4C08-05E03B1FEDD8}"/>
              </a:ext>
            </a:extLst>
          </p:cNvPr>
          <p:cNvSpPr/>
          <p:nvPr/>
        </p:nvSpPr>
        <p:spPr>
          <a:xfrm>
            <a:off x="10070875" y="4297593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27" name="Ovale 97">
            <a:extLst>
              <a:ext uri="{FF2B5EF4-FFF2-40B4-BE49-F238E27FC236}">
                <a16:creationId xmlns:a16="http://schemas.microsoft.com/office/drawing/2014/main" id="{1D6D8E30-A3D7-BFB8-1386-EEFDF9974B9E}"/>
              </a:ext>
            </a:extLst>
          </p:cNvPr>
          <p:cNvSpPr/>
          <p:nvPr/>
        </p:nvSpPr>
        <p:spPr>
          <a:xfrm>
            <a:off x="11081756" y="4845369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128" name="Ovale 34">
            <a:extLst>
              <a:ext uri="{FF2B5EF4-FFF2-40B4-BE49-F238E27FC236}">
                <a16:creationId xmlns:a16="http://schemas.microsoft.com/office/drawing/2014/main" id="{CFA1AFAD-5B7C-C390-475D-836B30FF7646}"/>
              </a:ext>
            </a:extLst>
          </p:cNvPr>
          <p:cNvSpPr/>
          <p:nvPr/>
        </p:nvSpPr>
        <p:spPr>
          <a:xfrm>
            <a:off x="7718099" y="4583116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29" name="Ovale 35">
            <a:extLst>
              <a:ext uri="{FF2B5EF4-FFF2-40B4-BE49-F238E27FC236}">
                <a16:creationId xmlns:a16="http://schemas.microsoft.com/office/drawing/2014/main" id="{DD1FF8D3-95A4-EF3A-3EB0-38C46D68EDC6}"/>
              </a:ext>
            </a:extLst>
          </p:cNvPr>
          <p:cNvSpPr/>
          <p:nvPr/>
        </p:nvSpPr>
        <p:spPr>
          <a:xfrm>
            <a:off x="6364208" y="5694302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30" name="Ovale 40">
            <a:extLst>
              <a:ext uri="{FF2B5EF4-FFF2-40B4-BE49-F238E27FC236}">
                <a16:creationId xmlns:a16="http://schemas.microsoft.com/office/drawing/2014/main" id="{EF2C0B4F-3FB8-0907-4056-833F33697800}"/>
              </a:ext>
            </a:extLst>
          </p:cNvPr>
          <p:cNvSpPr/>
          <p:nvPr/>
        </p:nvSpPr>
        <p:spPr>
          <a:xfrm>
            <a:off x="7160635" y="4518481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131" name="Ovale 41">
            <a:extLst>
              <a:ext uri="{FF2B5EF4-FFF2-40B4-BE49-F238E27FC236}">
                <a16:creationId xmlns:a16="http://schemas.microsoft.com/office/drawing/2014/main" id="{C78BAFF4-CF0F-587F-0D36-A72ED6411BD8}"/>
              </a:ext>
            </a:extLst>
          </p:cNvPr>
          <p:cNvSpPr/>
          <p:nvPr/>
        </p:nvSpPr>
        <p:spPr>
          <a:xfrm>
            <a:off x="8332505" y="5281572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132" name="Ovale 42">
            <a:extLst>
              <a:ext uri="{FF2B5EF4-FFF2-40B4-BE49-F238E27FC236}">
                <a16:creationId xmlns:a16="http://schemas.microsoft.com/office/drawing/2014/main" id="{FA19C357-343C-B2F8-5207-EFBFD1E0F75A}"/>
              </a:ext>
            </a:extLst>
          </p:cNvPr>
          <p:cNvSpPr/>
          <p:nvPr/>
        </p:nvSpPr>
        <p:spPr>
          <a:xfrm>
            <a:off x="8294884" y="4608833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7</a:t>
            </a:r>
          </a:p>
        </p:txBody>
      </p:sp>
      <p:sp>
        <p:nvSpPr>
          <p:cNvPr id="133" name="Ovale 39">
            <a:extLst>
              <a:ext uri="{FF2B5EF4-FFF2-40B4-BE49-F238E27FC236}">
                <a16:creationId xmlns:a16="http://schemas.microsoft.com/office/drawing/2014/main" id="{9188EE87-CC14-4A2C-AEB6-C1D8EAB0E837}"/>
              </a:ext>
            </a:extLst>
          </p:cNvPr>
          <p:cNvSpPr/>
          <p:nvPr/>
        </p:nvSpPr>
        <p:spPr>
          <a:xfrm>
            <a:off x="6406285" y="4989243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134" name="Ovale 33">
            <a:extLst>
              <a:ext uri="{FF2B5EF4-FFF2-40B4-BE49-F238E27FC236}">
                <a16:creationId xmlns:a16="http://schemas.microsoft.com/office/drawing/2014/main" id="{965DACAB-A7D6-FC2F-6BF3-9A20E3145735}"/>
              </a:ext>
            </a:extLst>
          </p:cNvPr>
          <p:cNvSpPr/>
          <p:nvPr/>
        </p:nvSpPr>
        <p:spPr>
          <a:xfrm>
            <a:off x="7855532" y="5741752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pic>
        <p:nvPicPr>
          <p:cNvPr id="135" name="Immagine 49">
            <a:extLst>
              <a:ext uri="{FF2B5EF4-FFF2-40B4-BE49-F238E27FC236}">
                <a16:creationId xmlns:a16="http://schemas.microsoft.com/office/drawing/2014/main" id="{A8E671DA-CA0A-DDE1-E130-424D9A17890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99" b="12456"/>
          <a:stretch/>
        </p:blipFill>
        <p:spPr>
          <a:xfrm>
            <a:off x="7988876" y="4814703"/>
            <a:ext cx="625966" cy="32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7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00733-31B3-10F4-28A2-1791AFC5E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2BF22-904A-9878-52FF-2D61863217A9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614776-2FB6-46B9-1CA3-088E1882947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90579FEA-539C-5174-8C44-A7DBB4DD6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8647112" cy="388013"/>
          </a:xfrm>
        </p:spPr>
        <p:txBody>
          <a:bodyPr/>
          <a:lstStyle/>
          <a:p>
            <a:r>
              <a:rPr lang="el" b="1" i="0" u="none" baseline="0" dirty="0"/>
              <a:t>Mini IVS VHC010 &amp; VHC011 για </a:t>
            </a:r>
            <a:r>
              <a:rPr lang="el-GR" dirty="0"/>
              <a:t>εύφλεκτη</a:t>
            </a:r>
            <a:r>
              <a:rPr lang="el" b="1" i="0" u="none" baseline="0" dirty="0"/>
              <a:t> σκόνη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99CC532-7955-41FA-2DD7-7F325A647C00}"/>
              </a:ext>
            </a:extLst>
          </p:cNvPr>
          <p:cNvSpPr txBox="1">
            <a:spLocks/>
          </p:cNvSpPr>
          <p:nvPr/>
        </p:nvSpPr>
        <p:spPr>
          <a:xfrm>
            <a:off x="475520" y="873877"/>
            <a:ext cx="8647111" cy="3764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b="0" i="0" u="none" baseline="0"/>
              <a:t>Κιτ εξαρτημάτων ACD Ø40 mm </a:t>
            </a:r>
          </a:p>
        </p:txBody>
      </p:sp>
      <p:pic>
        <p:nvPicPr>
          <p:cNvPr id="2" name="Immagine 18">
            <a:extLst>
              <a:ext uri="{FF2B5EF4-FFF2-40B4-BE49-F238E27FC236}">
                <a16:creationId xmlns:a16="http://schemas.microsoft.com/office/drawing/2014/main" id="{EB6C311F-7B4A-4CEE-BB30-4B1CD550041B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71" b="-10807"/>
          <a:stretch/>
        </p:blipFill>
        <p:spPr>
          <a:xfrm>
            <a:off x="10973863" y="480063"/>
            <a:ext cx="740664" cy="740664"/>
          </a:xfrm>
          <a:prstGeom prst="flowChartConnector">
            <a:avLst/>
          </a:prstGeom>
          <a:solidFill>
            <a:schemeClr val="accent3"/>
          </a:solidFill>
        </p:spPr>
      </p:pic>
      <p:sp>
        <p:nvSpPr>
          <p:cNvPr id="3" name="CasellaDiTesto 19">
            <a:extLst>
              <a:ext uri="{FF2B5EF4-FFF2-40B4-BE49-F238E27FC236}">
                <a16:creationId xmlns:a16="http://schemas.microsoft.com/office/drawing/2014/main" id="{8E22D034-1C3E-306F-44D8-E8A72B634C2B}"/>
              </a:ext>
            </a:extLst>
          </p:cNvPr>
          <p:cNvSpPr txBox="1"/>
          <p:nvPr/>
        </p:nvSpPr>
        <p:spPr>
          <a:xfrm>
            <a:off x="9483676" y="634952"/>
            <a:ext cx="140618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el" sz="1400" b="0" i="0" u="none" baseline="0"/>
              <a:t>Χιτώνιο σύνδεσης ACD</a:t>
            </a:r>
          </a:p>
        </p:txBody>
      </p:sp>
      <p:sp>
        <p:nvSpPr>
          <p:cNvPr id="67" name="Content Placeholder 3">
            <a:extLst>
              <a:ext uri="{FF2B5EF4-FFF2-40B4-BE49-F238E27FC236}">
                <a16:creationId xmlns:a16="http://schemas.microsoft.com/office/drawing/2014/main" id="{20356BFE-91B9-7568-1B49-F5F8A911F597}"/>
              </a:ext>
            </a:extLst>
          </p:cNvPr>
          <p:cNvSpPr txBox="1">
            <a:spLocks/>
          </p:cNvSpPr>
          <p:nvPr/>
        </p:nvSpPr>
        <p:spPr>
          <a:xfrm>
            <a:off x="8153400" y="1419099"/>
            <a:ext cx="3559175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684000" rIns="180000" bIns="216000" rtlCol="0">
            <a:noAutofit/>
          </a:bodyPr>
          <a:lstStyle>
            <a:defPPr>
              <a:defRPr lang="en-US"/>
            </a:defPPr>
            <a:lvl1pPr marL="228600" indent="-228600">
              <a:lnSpc>
                <a:spcPct val="120000"/>
              </a:lnSpc>
              <a:spcBef>
                <a:spcPct val="20000"/>
              </a:spcBef>
              <a:buClr>
                <a:schemeClr val="accent3"/>
              </a:buClr>
              <a:buFont typeface="+mj-lt"/>
              <a:buAutoNum type="arabicPeriod"/>
              <a:defRPr sz="1100"/>
            </a:lvl1pPr>
            <a:lvl2pPr marL="398209" indent="-199105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algn="l" rtl="0">
              <a:lnSpc>
                <a:spcPct val="110000"/>
              </a:lnSpc>
            </a:pPr>
            <a:r>
              <a:rPr lang="el" b="0" i="0" u="none" baseline="0" dirty="0"/>
              <a:t>Αντιστατικός διαφανής εύκαμπτος σωλήνας FDA 3 m + χιτώνια</a:t>
            </a:r>
          </a:p>
          <a:p>
            <a:pPr algn="l" rtl="0">
              <a:lnSpc>
                <a:spcPct val="110000"/>
              </a:lnSpc>
            </a:pPr>
            <a:r>
              <a:rPr lang="el" b="0" i="0" u="none" baseline="0" dirty="0"/>
              <a:t>Κυρτός σύνδεσμος AISI 304</a:t>
            </a:r>
          </a:p>
          <a:p>
            <a:pPr algn="l" rtl="0">
              <a:lnSpc>
                <a:spcPct val="110000"/>
              </a:lnSpc>
            </a:pPr>
            <a:r>
              <a:rPr lang="el" b="0" i="0" u="none" baseline="0" dirty="0"/>
              <a:t>Αντιστατικός κώνος σιλικόνης FDA </a:t>
            </a:r>
          </a:p>
          <a:p>
            <a:pPr algn="l" rtl="0">
              <a:lnSpc>
                <a:spcPct val="110000"/>
              </a:lnSpc>
            </a:pPr>
            <a:r>
              <a:rPr lang="el" b="0" i="0" u="none" baseline="0" dirty="0"/>
              <a:t>Επίπεδη διάταξη ψεκασμού AISI 300 mm </a:t>
            </a:r>
            <a:r>
              <a:rPr lang="el" b="0" i="0" u="none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ΝΕΑ</a:t>
            </a:r>
          </a:p>
          <a:p>
            <a:pPr algn="l" rtl="0">
              <a:lnSpc>
                <a:spcPct val="110000"/>
              </a:lnSpc>
            </a:pPr>
            <a:r>
              <a:rPr lang="el" b="0" i="0" u="none" baseline="0" dirty="0"/>
              <a:t>Μειωτήρας Ø40/Ø32 SS </a:t>
            </a:r>
          </a:p>
          <a:p>
            <a:pPr algn="l" rtl="0">
              <a:lnSpc>
                <a:spcPct val="110000"/>
              </a:lnSpc>
            </a:pPr>
            <a:r>
              <a:rPr lang="el" b="0" i="0" u="none" baseline="0" dirty="0"/>
              <a:t>Εύκαμπτο ακροφύσιο με δυνατότητα αποστείρωσης σε αυτόκλειστο Ø32	 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C3A7D48-288D-BFAA-5221-A47FA4874D40}"/>
              </a:ext>
            </a:extLst>
          </p:cNvPr>
          <p:cNvGrpSpPr/>
          <p:nvPr/>
        </p:nvGrpSpPr>
        <p:grpSpPr>
          <a:xfrm>
            <a:off x="8659549" y="4473122"/>
            <a:ext cx="2416945" cy="1598951"/>
            <a:chOff x="8659549" y="4132801"/>
            <a:chExt cx="2416945" cy="1598951"/>
          </a:xfrm>
        </p:grpSpPr>
        <p:pic>
          <p:nvPicPr>
            <p:cNvPr id="69" name="Immagine 9">
              <a:extLst>
                <a:ext uri="{FF2B5EF4-FFF2-40B4-BE49-F238E27FC236}">
                  <a16:creationId xmlns:a16="http://schemas.microsoft.com/office/drawing/2014/main" id="{C69D817C-3F8B-2671-9E16-E97EE6AF1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7499" y="4625180"/>
              <a:ext cx="1048995" cy="1106572"/>
            </a:xfrm>
            <a:prstGeom prst="rect">
              <a:avLst/>
            </a:prstGeom>
          </p:spPr>
        </p:pic>
        <p:pic>
          <p:nvPicPr>
            <p:cNvPr id="70" name="Immagine 15">
              <a:extLst>
                <a:ext uri="{FF2B5EF4-FFF2-40B4-BE49-F238E27FC236}">
                  <a16:creationId xmlns:a16="http://schemas.microsoft.com/office/drawing/2014/main" id="{A88E418A-E0D9-664A-7350-1B2A6C5BA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4191" y="5372113"/>
              <a:ext cx="734653" cy="259171"/>
            </a:xfrm>
            <a:prstGeom prst="rect">
              <a:avLst/>
            </a:prstGeom>
          </p:spPr>
        </p:pic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27D9620-5CAE-1B5D-CFD8-5E5DB0820F23}"/>
                </a:ext>
              </a:extLst>
            </p:cNvPr>
            <p:cNvGrpSpPr/>
            <p:nvPr/>
          </p:nvGrpSpPr>
          <p:grpSpPr>
            <a:xfrm>
              <a:off x="8659549" y="4132801"/>
              <a:ext cx="1389691" cy="1239306"/>
              <a:chOff x="7782578" y="2877162"/>
              <a:chExt cx="1201593" cy="1071562"/>
            </a:xfrm>
          </p:grpSpPr>
          <p:pic>
            <p:nvPicPr>
              <p:cNvPr id="72" name="Immagine 13">
                <a:extLst>
                  <a:ext uri="{FF2B5EF4-FFF2-40B4-BE49-F238E27FC236}">
                    <a16:creationId xmlns:a16="http://schemas.microsoft.com/office/drawing/2014/main" id="{737C484A-0429-405E-A35E-A9495A88F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116972">
                <a:off x="7839171" y="3663337"/>
                <a:ext cx="387513" cy="285387"/>
              </a:xfrm>
              <a:prstGeom prst="rect">
                <a:avLst/>
              </a:prstGeom>
            </p:spPr>
          </p:pic>
          <p:pic>
            <p:nvPicPr>
              <p:cNvPr id="73" name="Immagine 14">
                <a:extLst>
                  <a:ext uri="{FF2B5EF4-FFF2-40B4-BE49-F238E27FC236}">
                    <a16:creationId xmlns:a16="http://schemas.microsoft.com/office/drawing/2014/main" id="{35845E0C-4DAD-7C9F-1A55-C5FD24723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7046960" flipH="1" flipV="1">
                <a:off x="8332899" y="3046785"/>
                <a:ext cx="607977" cy="694567"/>
              </a:xfrm>
              <a:prstGeom prst="rect">
                <a:avLst/>
              </a:prstGeom>
            </p:spPr>
          </p:pic>
          <p:pic>
            <p:nvPicPr>
              <p:cNvPr id="74" name="Immagine 2">
                <a:extLst>
                  <a:ext uri="{FF2B5EF4-FFF2-40B4-BE49-F238E27FC236}">
                    <a16:creationId xmlns:a16="http://schemas.microsoft.com/office/drawing/2014/main" id="{ED5D1477-07D8-41BD-606A-AE50BE43E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749839" flipH="1">
                <a:off x="7782578" y="3107388"/>
                <a:ext cx="387668" cy="300833"/>
              </a:xfrm>
              <a:prstGeom prst="rect">
                <a:avLst/>
              </a:prstGeom>
            </p:spPr>
          </p:pic>
          <p:pic>
            <p:nvPicPr>
              <p:cNvPr id="75" name="Immagine 22">
                <a:extLst>
                  <a:ext uri="{FF2B5EF4-FFF2-40B4-BE49-F238E27FC236}">
                    <a16:creationId xmlns:a16="http://schemas.microsoft.com/office/drawing/2014/main" id="{B26DC10B-9EC3-582A-8E3F-A6E63B6A71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6637136">
                <a:off x="8160728" y="2900669"/>
                <a:ext cx="205688" cy="158674"/>
              </a:xfrm>
              <a:prstGeom prst="rect">
                <a:avLst/>
              </a:prstGeom>
            </p:spPr>
          </p:pic>
        </p:grpSp>
      </p:grp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C70FCFC3-3AD9-A8E2-8EF8-E0C09103B039}"/>
              </a:ext>
            </a:extLst>
          </p:cNvPr>
          <p:cNvSpPr txBox="1">
            <a:spLocks/>
          </p:cNvSpPr>
          <p:nvPr/>
        </p:nvSpPr>
        <p:spPr>
          <a:xfrm>
            <a:off x="4316412" y="1419099"/>
            <a:ext cx="3559175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684000" rIns="180000" bIns="216000" rtlCol="0">
            <a:noAutofit/>
          </a:bodyPr>
          <a:lstStyle>
            <a:defPPr>
              <a:defRPr lang="en-US"/>
            </a:defPPr>
            <a:lvl1pPr marL="228600" indent="-228600">
              <a:lnSpc>
                <a:spcPct val="120000"/>
              </a:lnSpc>
              <a:spcBef>
                <a:spcPct val="20000"/>
              </a:spcBef>
              <a:buClr>
                <a:schemeClr val="accent3"/>
              </a:buClr>
              <a:buFont typeface="+mj-lt"/>
              <a:buAutoNum type="arabicPeriod"/>
              <a:defRPr sz="1100"/>
            </a:lvl1pPr>
            <a:lvl2pPr marL="398209" indent="-199105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algn="l" rtl="0">
              <a:lnSpc>
                <a:spcPct val="110000"/>
              </a:lnSpc>
            </a:pPr>
            <a:r>
              <a:rPr lang="el" b="0" i="0" u="none" baseline="0"/>
              <a:t>Εύκαμπτος αγώγιμος σωλήνας 3 m + χιτώνια</a:t>
            </a:r>
          </a:p>
          <a:p>
            <a:pPr algn="l" rtl="0">
              <a:lnSpc>
                <a:spcPct val="110000"/>
              </a:lnSpc>
            </a:pPr>
            <a:r>
              <a:rPr lang="el" b="0" i="0" u="none" baseline="0"/>
              <a:t>Κυρτός σύνδεσμος AISI304</a:t>
            </a:r>
          </a:p>
          <a:p>
            <a:pPr algn="l" rtl="0">
              <a:lnSpc>
                <a:spcPct val="110000"/>
              </a:lnSpc>
            </a:pPr>
            <a:r>
              <a:rPr lang="el" b="0" i="0" u="none" baseline="0"/>
              <a:t>Αγώγιμος κώνος</a:t>
            </a:r>
          </a:p>
          <a:p>
            <a:pPr algn="l" rtl="0">
              <a:lnSpc>
                <a:spcPct val="110000"/>
              </a:lnSpc>
            </a:pPr>
            <a:r>
              <a:rPr lang="el" b="0" i="0" u="none" baseline="0"/>
              <a:t>Επίπεδη διάταξη ψεκασμού AISI 304 300 mm </a:t>
            </a:r>
            <a:r>
              <a:rPr lang="el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ΝΕΑ</a:t>
            </a:r>
          </a:p>
          <a:p>
            <a:pPr algn="l" rtl="0">
              <a:lnSpc>
                <a:spcPct val="110000"/>
              </a:lnSpc>
            </a:pPr>
            <a:r>
              <a:rPr lang="el" b="0" i="0" u="none" baseline="0"/>
              <a:t>Αντιστατικό ακροφύσιο δαπέδου 300 mm </a:t>
            </a:r>
            <a:r>
              <a:rPr lang="el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ΝΕΟ</a:t>
            </a:r>
          </a:p>
          <a:p>
            <a:pPr algn="l" rtl="0">
              <a:lnSpc>
                <a:spcPct val="110000"/>
              </a:lnSpc>
            </a:pPr>
            <a:r>
              <a:rPr lang="el" b="0" i="0" u="none" baseline="0"/>
              <a:t>Μικρή χειρολαβή AISI 304 2 τμημάτων </a:t>
            </a:r>
            <a:r>
              <a:rPr lang="el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ΝΕΑ</a:t>
            </a:r>
          </a:p>
          <a:p>
            <a:pPr algn="l" rtl="0">
              <a:lnSpc>
                <a:spcPct val="110000"/>
              </a:lnSpc>
            </a:pPr>
            <a:r>
              <a:rPr lang="el" b="0" i="0" u="none" baseline="0"/>
              <a:t>Στρογγυλή αντιστατική βούρτσα</a:t>
            </a:r>
          </a:p>
          <a:p>
            <a:pPr algn="l" rtl="0">
              <a:lnSpc>
                <a:spcPct val="110000"/>
              </a:lnSpc>
            </a:pPr>
            <a:endParaRPr lang="el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F222100-B704-5319-DC35-B7E3BD9B5822}"/>
              </a:ext>
            </a:extLst>
          </p:cNvPr>
          <p:cNvGrpSpPr/>
          <p:nvPr/>
        </p:nvGrpSpPr>
        <p:grpSpPr>
          <a:xfrm>
            <a:off x="4570213" y="4317128"/>
            <a:ext cx="2934857" cy="1796246"/>
            <a:chOff x="4570213" y="3976807"/>
            <a:chExt cx="2934857" cy="1796246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C8EC018-AA07-8D3D-1735-D8FD760A568A}"/>
                </a:ext>
              </a:extLst>
            </p:cNvPr>
            <p:cNvGrpSpPr/>
            <p:nvPr/>
          </p:nvGrpSpPr>
          <p:grpSpPr>
            <a:xfrm>
              <a:off x="5895992" y="3976807"/>
              <a:ext cx="1602523" cy="1667333"/>
              <a:chOff x="5895992" y="3976807"/>
              <a:chExt cx="1602523" cy="1667333"/>
            </a:xfrm>
          </p:grpSpPr>
          <p:pic>
            <p:nvPicPr>
              <p:cNvPr id="138" name="Immagine 52">
                <a:extLst>
                  <a:ext uri="{FF2B5EF4-FFF2-40B4-BE49-F238E27FC236}">
                    <a16:creationId xmlns:a16="http://schemas.microsoft.com/office/drawing/2014/main" id="{D2410941-EB64-78FC-E9C0-7C3D764874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95992" y="3976807"/>
                <a:ext cx="1602523" cy="1185510"/>
              </a:xfrm>
              <a:prstGeom prst="rect">
                <a:avLst/>
              </a:prstGeom>
            </p:spPr>
          </p:pic>
          <p:pic>
            <p:nvPicPr>
              <p:cNvPr id="139" name="Immagine 4">
                <a:extLst>
                  <a:ext uri="{FF2B5EF4-FFF2-40B4-BE49-F238E27FC236}">
                    <a16:creationId xmlns:a16="http://schemas.microsoft.com/office/drawing/2014/main" id="{5A652FEA-AD5B-BDAC-F255-37E72CE45B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91352" y="5331699"/>
                <a:ext cx="364141" cy="312441"/>
              </a:xfrm>
              <a:prstGeom prst="rect">
                <a:avLst/>
              </a:prstGeom>
            </p:spPr>
          </p:pic>
          <p:pic>
            <p:nvPicPr>
              <p:cNvPr id="140" name="Immagine 47">
                <a:extLst>
                  <a:ext uri="{FF2B5EF4-FFF2-40B4-BE49-F238E27FC236}">
                    <a16:creationId xmlns:a16="http://schemas.microsoft.com/office/drawing/2014/main" id="{9694083B-EAAE-3CC7-D4FF-679C86C4E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54400" y="4518606"/>
                <a:ext cx="538353" cy="370842"/>
              </a:xfrm>
              <a:prstGeom prst="rect">
                <a:avLst/>
              </a:prstGeom>
            </p:spPr>
          </p:pic>
        </p:grpSp>
        <p:grpSp>
          <p:nvGrpSpPr>
            <p:cNvPr id="79" name="Gruppo 77">
              <a:extLst>
                <a:ext uri="{FF2B5EF4-FFF2-40B4-BE49-F238E27FC236}">
                  <a16:creationId xmlns:a16="http://schemas.microsoft.com/office/drawing/2014/main" id="{77302107-2DA8-8B4F-6E89-681C72758BC9}"/>
                </a:ext>
              </a:extLst>
            </p:cNvPr>
            <p:cNvGrpSpPr/>
            <p:nvPr/>
          </p:nvGrpSpPr>
          <p:grpSpPr>
            <a:xfrm>
              <a:off x="4570213" y="4096686"/>
              <a:ext cx="2102449" cy="1676367"/>
              <a:chOff x="4548304" y="3177721"/>
              <a:chExt cx="795715" cy="634456"/>
            </a:xfrm>
          </p:grpSpPr>
          <p:pic>
            <p:nvPicPr>
              <p:cNvPr id="82" name="Immagine 44">
                <a:extLst>
                  <a:ext uri="{FF2B5EF4-FFF2-40B4-BE49-F238E27FC236}">
                    <a16:creationId xmlns:a16="http://schemas.microsoft.com/office/drawing/2014/main" id="{566B8387-7D4E-B1E6-5A80-436D0A5EB9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7046960" flipH="1" flipV="1">
                <a:off x="4782016" y="3158489"/>
                <a:ext cx="250021" cy="288486"/>
              </a:xfrm>
              <a:prstGeom prst="rect">
                <a:avLst/>
              </a:prstGeom>
            </p:spPr>
          </p:pic>
          <p:pic>
            <p:nvPicPr>
              <p:cNvPr id="136" name="Immagine 50">
                <a:extLst>
                  <a:ext uri="{FF2B5EF4-FFF2-40B4-BE49-F238E27FC236}">
                    <a16:creationId xmlns:a16="http://schemas.microsoft.com/office/drawing/2014/main" id="{48A24F1D-5AA4-F12D-02FC-40A1B546C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2700000">
                <a:off x="4612223" y="3384894"/>
                <a:ext cx="77236" cy="205074"/>
              </a:xfrm>
              <a:prstGeom prst="rect">
                <a:avLst/>
              </a:prstGeom>
            </p:spPr>
          </p:pic>
          <p:pic>
            <p:nvPicPr>
              <p:cNvPr id="137" name="Immagine 48">
                <a:extLst>
                  <a:ext uri="{FF2B5EF4-FFF2-40B4-BE49-F238E27FC236}">
                    <a16:creationId xmlns:a16="http://schemas.microsoft.com/office/drawing/2014/main" id="{6A95A9AD-D72F-C3D1-A7DB-786653C30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08942" y="3423954"/>
                <a:ext cx="435077" cy="388223"/>
              </a:xfrm>
              <a:prstGeom prst="rect">
                <a:avLst/>
              </a:prstGeom>
            </p:spPr>
          </p:pic>
        </p:grpSp>
        <p:pic>
          <p:nvPicPr>
            <p:cNvPr id="80" name="Immagine 81">
              <a:extLst>
                <a:ext uri="{FF2B5EF4-FFF2-40B4-BE49-F238E27FC236}">
                  <a16:creationId xmlns:a16="http://schemas.microsoft.com/office/drawing/2014/main" id="{96D21FEE-141B-3CBC-45D9-494F8981B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771" y="5494390"/>
              <a:ext cx="668781" cy="233597"/>
            </a:xfrm>
            <a:prstGeom prst="rect">
              <a:avLst/>
            </a:prstGeom>
          </p:spPr>
        </p:pic>
        <p:pic>
          <p:nvPicPr>
            <p:cNvPr id="81" name="Immagine 47">
              <a:extLst>
                <a:ext uri="{FF2B5EF4-FFF2-40B4-BE49-F238E27FC236}">
                  <a16:creationId xmlns:a16="http://schemas.microsoft.com/office/drawing/2014/main" id="{34B6A279-302D-5043-5657-681B42DB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3855" y="4541263"/>
              <a:ext cx="531215" cy="365925"/>
            </a:xfrm>
            <a:prstGeom prst="rect">
              <a:avLst/>
            </a:prstGeom>
          </p:spPr>
        </p:pic>
      </p:grpSp>
      <p:sp>
        <p:nvSpPr>
          <p:cNvPr id="141" name="Content Placeholder 1">
            <a:extLst>
              <a:ext uri="{FF2B5EF4-FFF2-40B4-BE49-F238E27FC236}">
                <a16:creationId xmlns:a16="http://schemas.microsoft.com/office/drawing/2014/main" id="{A5AF2971-F192-6CEC-08B0-F27D3D660084}"/>
              </a:ext>
            </a:extLst>
          </p:cNvPr>
          <p:cNvSpPr txBox="1">
            <a:spLocks/>
          </p:cNvSpPr>
          <p:nvPr/>
        </p:nvSpPr>
        <p:spPr>
          <a:xfrm>
            <a:off x="479425" y="1419099"/>
            <a:ext cx="3559175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684000" rIns="180000" bIns="216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l" sz="1100" b="0" i="0" u="none" baseline="0"/>
              <a:t>Εύκαμπτος αγώγιμος σωλήνας 3 m + χιτώνια</a:t>
            </a:r>
          </a:p>
          <a:p>
            <a:pPr marL="228600" indent="-228600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l" sz="1100" b="0" i="0" u="none" baseline="0"/>
              <a:t>Κυρτός σύνδεσμος AISI304</a:t>
            </a:r>
          </a:p>
          <a:p>
            <a:pPr marL="228600" indent="-228600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l" sz="1100" b="0" i="0" u="none" baseline="0"/>
              <a:t>Αγώγιμος κώνος</a:t>
            </a:r>
          </a:p>
          <a:p>
            <a:pPr algn="l" rtl="0">
              <a:lnSpc>
                <a:spcPct val="110000"/>
              </a:lnSpc>
            </a:pPr>
            <a:endParaRPr lang="el" sz="1100"/>
          </a:p>
        </p:txBody>
      </p:sp>
      <p:grpSp>
        <p:nvGrpSpPr>
          <p:cNvPr id="142" name="Gruppo 86">
            <a:extLst>
              <a:ext uri="{FF2B5EF4-FFF2-40B4-BE49-F238E27FC236}">
                <a16:creationId xmlns:a16="http://schemas.microsoft.com/office/drawing/2014/main" id="{EFBA3B36-4F54-405C-979B-8C8AC1D48438}"/>
              </a:ext>
            </a:extLst>
          </p:cNvPr>
          <p:cNvGrpSpPr/>
          <p:nvPr/>
        </p:nvGrpSpPr>
        <p:grpSpPr>
          <a:xfrm>
            <a:off x="983428" y="4352133"/>
            <a:ext cx="2245249" cy="1716175"/>
            <a:chOff x="4515126" y="4549966"/>
            <a:chExt cx="799196" cy="610872"/>
          </a:xfrm>
        </p:grpSpPr>
        <p:pic>
          <p:nvPicPr>
            <p:cNvPr id="143" name="Immagine 83">
              <a:extLst>
                <a:ext uri="{FF2B5EF4-FFF2-40B4-BE49-F238E27FC236}">
                  <a16:creationId xmlns:a16="http://schemas.microsoft.com/office/drawing/2014/main" id="{9F582775-6167-AFC6-2749-8ED27F856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046960" flipH="1" flipV="1">
              <a:off x="4748838" y="4530734"/>
              <a:ext cx="250021" cy="288486"/>
            </a:xfrm>
            <a:prstGeom prst="rect">
              <a:avLst/>
            </a:prstGeom>
          </p:spPr>
        </p:pic>
        <p:pic>
          <p:nvPicPr>
            <p:cNvPr id="144" name="Immagine 84">
              <a:extLst>
                <a:ext uri="{FF2B5EF4-FFF2-40B4-BE49-F238E27FC236}">
                  <a16:creationId xmlns:a16="http://schemas.microsoft.com/office/drawing/2014/main" id="{19B7DA4E-22F4-F3AD-5826-F4CA39DCC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700000">
              <a:off x="4579045" y="4757139"/>
              <a:ext cx="77236" cy="205074"/>
            </a:xfrm>
            <a:prstGeom prst="rect">
              <a:avLst/>
            </a:prstGeom>
          </p:spPr>
        </p:pic>
        <p:pic>
          <p:nvPicPr>
            <p:cNvPr id="145" name="Immagine 85">
              <a:extLst>
                <a:ext uri="{FF2B5EF4-FFF2-40B4-BE49-F238E27FC236}">
                  <a16:creationId xmlns:a16="http://schemas.microsoft.com/office/drawing/2014/main" id="{E97D6AFD-4AB8-3DBD-FCBD-1EF4BC804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879244" y="4772614"/>
              <a:ext cx="435078" cy="388224"/>
            </a:xfrm>
            <a:prstGeom prst="rect">
              <a:avLst/>
            </a:prstGeom>
          </p:spPr>
        </p:pic>
      </p:grpSp>
      <p:sp>
        <p:nvSpPr>
          <p:cNvPr id="146" name="Text Placeholder 2">
            <a:extLst>
              <a:ext uri="{FF2B5EF4-FFF2-40B4-BE49-F238E27FC236}">
                <a16:creationId xmlns:a16="http://schemas.microsoft.com/office/drawing/2014/main" id="{312ACD19-E237-561B-8369-37EEFAD05DB7}"/>
              </a:ext>
            </a:extLst>
          </p:cNvPr>
          <p:cNvSpPr txBox="1">
            <a:spLocks/>
          </p:cNvSpPr>
          <p:nvPr/>
        </p:nvSpPr>
        <p:spPr>
          <a:xfrm>
            <a:off x="479425" y="1419099"/>
            <a:ext cx="3559174" cy="818896"/>
          </a:xfrm>
          <a:prstGeom prst="rect">
            <a:avLst/>
          </a:prstGeom>
        </p:spPr>
        <p:txBody>
          <a:bodyPr lIns="216000" tIns="182880" rIns="14400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l" sz="1200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Βασικό αντιστατικό κιτ ACD Ø40</a:t>
            </a:r>
          </a:p>
          <a:p>
            <a:pPr marL="0" indent="0" algn="l" rtl="0">
              <a:buNone/>
            </a:pPr>
            <a:r>
              <a:rPr lang="el" sz="1200" b="0" i="0" u="none" baseline="0">
                <a:solidFill>
                  <a:srgbClr val="8997A4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4072400825</a:t>
            </a:r>
            <a:endParaRPr lang="el" sz="1800">
              <a:solidFill>
                <a:schemeClr val="accent3"/>
              </a:solidFill>
              <a:latin typeface="Roboto Light italic" panose="02000000000000000000" pitchFamily="2" charset="0"/>
              <a:ea typeface="Roboto Light italic" panose="02000000000000000000" pitchFamily="2" charset="0"/>
            </a:endParaRPr>
          </a:p>
        </p:txBody>
      </p:sp>
      <p:sp>
        <p:nvSpPr>
          <p:cNvPr id="147" name="Text Placeholder 2">
            <a:extLst>
              <a:ext uri="{FF2B5EF4-FFF2-40B4-BE49-F238E27FC236}">
                <a16:creationId xmlns:a16="http://schemas.microsoft.com/office/drawing/2014/main" id="{415F8DD1-7F0C-47BD-99E4-68D4D3A0D6A6}"/>
              </a:ext>
            </a:extLst>
          </p:cNvPr>
          <p:cNvSpPr txBox="1">
            <a:spLocks/>
          </p:cNvSpPr>
          <p:nvPr/>
        </p:nvSpPr>
        <p:spPr>
          <a:xfrm>
            <a:off x="4316412" y="1419099"/>
            <a:ext cx="3559174" cy="818896"/>
          </a:xfrm>
          <a:prstGeom prst="rect">
            <a:avLst/>
          </a:prstGeom>
        </p:spPr>
        <p:txBody>
          <a:bodyPr lIns="216000" tIns="182880" rIns="14400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l" sz="1200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Γενικό κιτ ACD Ø40</a:t>
            </a:r>
          </a:p>
          <a:p>
            <a:pPr marL="0" indent="0" algn="l" rtl="0">
              <a:buNone/>
            </a:pPr>
            <a:r>
              <a:rPr lang="el" sz="1200" b="0" i="0" u="none" baseline="0">
                <a:solidFill>
                  <a:srgbClr val="8997A4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4072400774</a:t>
            </a:r>
          </a:p>
        </p:txBody>
      </p:sp>
      <p:sp>
        <p:nvSpPr>
          <p:cNvPr id="148" name="Text Placeholder 2">
            <a:extLst>
              <a:ext uri="{FF2B5EF4-FFF2-40B4-BE49-F238E27FC236}">
                <a16:creationId xmlns:a16="http://schemas.microsoft.com/office/drawing/2014/main" id="{350D5A15-F95F-F238-C47D-FFECD014E4DF}"/>
              </a:ext>
            </a:extLst>
          </p:cNvPr>
          <p:cNvSpPr txBox="1">
            <a:spLocks/>
          </p:cNvSpPr>
          <p:nvPr/>
        </p:nvSpPr>
        <p:spPr>
          <a:xfrm>
            <a:off x="8153400" y="1419099"/>
            <a:ext cx="3559174" cy="818896"/>
          </a:xfrm>
          <a:prstGeom prst="rect">
            <a:avLst/>
          </a:prstGeom>
        </p:spPr>
        <p:txBody>
          <a:bodyPr lIns="216000" tIns="182880" rIns="14400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l" sz="1200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Κιτ ACD Ø40 για μηχανήματα FDA</a:t>
            </a:r>
          </a:p>
          <a:p>
            <a:pPr marL="0" indent="0" algn="l" rtl="0">
              <a:buNone/>
            </a:pPr>
            <a:r>
              <a:rPr lang="el" sz="1200" b="0" i="0" u="none" baseline="0">
                <a:solidFill>
                  <a:srgbClr val="8997A4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4072400826</a:t>
            </a:r>
          </a:p>
        </p:txBody>
      </p:sp>
      <p:sp>
        <p:nvSpPr>
          <p:cNvPr id="149" name="Ovale 1">
            <a:extLst>
              <a:ext uri="{FF2B5EF4-FFF2-40B4-BE49-F238E27FC236}">
                <a16:creationId xmlns:a16="http://schemas.microsoft.com/office/drawing/2014/main" id="{2914BE07-7C74-F407-6622-F521021698BD}"/>
              </a:ext>
            </a:extLst>
          </p:cNvPr>
          <p:cNvSpPr/>
          <p:nvPr/>
        </p:nvSpPr>
        <p:spPr>
          <a:xfrm>
            <a:off x="1712587" y="5523321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50" name="Ovale 11">
            <a:extLst>
              <a:ext uri="{FF2B5EF4-FFF2-40B4-BE49-F238E27FC236}">
                <a16:creationId xmlns:a16="http://schemas.microsoft.com/office/drawing/2014/main" id="{6462E7A6-9FF1-941C-198D-67445F5D86E5}"/>
              </a:ext>
            </a:extLst>
          </p:cNvPr>
          <p:cNvSpPr/>
          <p:nvPr/>
        </p:nvSpPr>
        <p:spPr>
          <a:xfrm>
            <a:off x="1532728" y="4458303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51" name="Ovale 17">
            <a:extLst>
              <a:ext uri="{FF2B5EF4-FFF2-40B4-BE49-F238E27FC236}">
                <a16:creationId xmlns:a16="http://schemas.microsoft.com/office/drawing/2014/main" id="{2A3D9F7E-6E6E-7F8A-BDAD-E8A27DD8D7F1}"/>
              </a:ext>
            </a:extLst>
          </p:cNvPr>
          <p:cNvSpPr/>
          <p:nvPr/>
        </p:nvSpPr>
        <p:spPr>
          <a:xfrm>
            <a:off x="1106930" y="4828424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52" name="Ovale 25">
            <a:extLst>
              <a:ext uri="{FF2B5EF4-FFF2-40B4-BE49-F238E27FC236}">
                <a16:creationId xmlns:a16="http://schemas.microsoft.com/office/drawing/2014/main" id="{51EFF463-AE65-EE86-8089-FEC5E8F943E3}"/>
              </a:ext>
            </a:extLst>
          </p:cNvPr>
          <p:cNvSpPr/>
          <p:nvPr/>
        </p:nvSpPr>
        <p:spPr>
          <a:xfrm>
            <a:off x="5492671" y="5055641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53" name="Ovale 26">
            <a:extLst>
              <a:ext uri="{FF2B5EF4-FFF2-40B4-BE49-F238E27FC236}">
                <a16:creationId xmlns:a16="http://schemas.microsoft.com/office/drawing/2014/main" id="{5A677230-5D65-1441-FE51-663112BFC29E}"/>
              </a:ext>
            </a:extLst>
          </p:cNvPr>
          <p:cNvSpPr/>
          <p:nvPr/>
        </p:nvSpPr>
        <p:spPr>
          <a:xfrm>
            <a:off x="5129692" y="4425753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54" name="Ovale 27">
            <a:extLst>
              <a:ext uri="{FF2B5EF4-FFF2-40B4-BE49-F238E27FC236}">
                <a16:creationId xmlns:a16="http://schemas.microsoft.com/office/drawing/2014/main" id="{63C5D0DB-85E7-D439-CF0A-D22DAA2BE8DA}"/>
              </a:ext>
            </a:extLst>
          </p:cNvPr>
          <p:cNvSpPr/>
          <p:nvPr/>
        </p:nvSpPr>
        <p:spPr>
          <a:xfrm>
            <a:off x="4673184" y="4781532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55" name="Ovale 28">
            <a:extLst>
              <a:ext uri="{FF2B5EF4-FFF2-40B4-BE49-F238E27FC236}">
                <a16:creationId xmlns:a16="http://schemas.microsoft.com/office/drawing/2014/main" id="{7E50D287-ED24-98CA-020F-C3C1C6DC05F6}"/>
              </a:ext>
            </a:extLst>
          </p:cNvPr>
          <p:cNvSpPr/>
          <p:nvPr/>
        </p:nvSpPr>
        <p:spPr>
          <a:xfrm>
            <a:off x="5084941" y="5631712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156" name="Ovale 29">
            <a:extLst>
              <a:ext uri="{FF2B5EF4-FFF2-40B4-BE49-F238E27FC236}">
                <a16:creationId xmlns:a16="http://schemas.microsoft.com/office/drawing/2014/main" id="{5181738E-115E-3503-B8BD-D59065E969CD}"/>
              </a:ext>
            </a:extLst>
          </p:cNvPr>
          <p:cNvSpPr/>
          <p:nvPr/>
        </p:nvSpPr>
        <p:spPr>
          <a:xfrm>
            <a:off x="7239462" y="4695047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157" name="Ovale 30">
            <a:extLst>
              <a:ext uri="{FF2B5EF4-FFF2-40B4-BE49-F238E27FC236}">
                <a16:creationId xmlns:a16="http://schemas.microsoft.com/office/drawing/2014/main" id="{465BA1D5-B2A5-5F36-C479-7EB4E4237671}"/>
              </a:ext>
            </a:extLst>
          </p:cNvPr>
          <p:cNvSpPr/>
          <p:nvPr/>
        </p:nvSpPr>
        <p:spPr>
          <a:xfrm>
            <a:off x="6124458" y="4530455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158" name="Ovale 31">
            <a:extLst>
              <a:ext uri="{FF2B5EF4-FFF2-40B4-BE49-F238E27FC236}">
                <a16:creationId xmlns:a16="http://schemas.microsoft.com/office/drawing/2014/main" id="{14539FC4-C9CF-23CA-8214-E2BED9921679}"/>
              </a:ext>
            </a:extLst>
          </p:cNvPr>
          <p:cNvSpPr/>
          <p:nvPr/>
        </p:nvSpPr>
        <p:spPr>
          <a:xfrm>
            <a:off x="7284284" y="5608782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7</a:t>
            </a:r>
          </a:p>
        </p:txBody>
      </p:sp>
      <p:sp>
        <p:nvSpPr>
          <p:cNvPr id="159" name="Ovale 32">
            <a:extLst>
              <a:ext uri="{FF2B5EF4-FFF2-40B4-BE49-F238E27FC236}">
                <a16:creationId xmlns:a16="http://schemas.microsoft.com/office/drawing/2014/main" id="{6FDE0000-BB8A-7694-8867-48A9B14FB70C}"/>
              </a:ext>
            </a:extLst>
          </p:cNvPr>
          <p:cNvSpPr/>
          <p:nvPr/>
        </p:nvSpPr>
        <p:spPr>
          <a:xfrm>
            <a:off x="10848942" y="4765649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60" name="Ovale 33">
            <a:extLst>
              <a:ext uri="{FF2B5EF4-FFF2-40B4-BE49-F238E27FC236}">
                <a16:creationId xmlns:a16="http://schemas.microsoft.com/office/drawing/2014/main" id="{6ECA285D-634D-D72C-AA49-7BECE63BD9F8}"/>
              </a:ext>
            </a:extLst>
          </p:cNvPr>
          <p:cNvSpPr/>
          <p:nvPr/>
        </p:nvSpPr>
        <p:spPr>
          <a:xfrm>
            <a:off x="9258502" y="4847945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61" name="Ovale 34">
            <a:extLst>
              <a:ext uri="{FF2B5EF4-FFF2-40B4-BE49-F238E27FC236}">
                <a16:creationId xmlns:a16="http://schemas.microsoft.com/office/drawing/2014/main" id="{3E2D2017-A35C-D97B-440C-19F2A6F0C1E0}"/>
              </a:ext>
            </a:extLst>
          </p:cNvPr>
          <p:cNvSpPr/>
          <p:nvPr/>
        </p:nvSpPr>
        <p:spPr>
          <a:xfrm>
            <a:off x="8744809" y="5296870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62" name="Ovale 36">
            <a:extLst>
              <a:ext uri="{FF2B5EF4-FFF2-40B4-BE49-F238E27FC236}">
                <a16:creationId xmlns:a16="http://schemas.microsoft.com/office/drawing/2014/main" id="{F6CED104-3785-C045-BF0A-31935BB1E55D}"/>
              </a:ext>
            </a:extLst>
          </p:cNvPr>
          <p:cNvSpPr/>
          <p:nvPr/>
        </p:nvSpPr>
        <p:spPr>
          <a:xfrm>
            <a:off x="8716110" y="4613789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163" name="Ovale 37">
            <a:extLst>
              <a:ext uri="{FF2B5EF4-FFF2-40B4-BE49-F238E27FC236}">
                <a16:creationId xmlns:a16="http://schemas.microsoft.com/office/drawing/2014/main" id="{9A479190-B2C9-C2CD-4D8E-FD03AF1C82D7}"/>
              </a:ext>
            </a:extLst>
          </p:cNvPr>
          <p:cNvSpPr/>
          <p:nvPr/>
        </p:nvSpPr>
        <p:spPr>
          <a:xfrm>
            <a:off x="9046207" y="4310946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164" name="Ovale 38">
            <a:extLst>
              <a:ext uri="{FF2B5EF4-FFF2-40B4-BE49-F238E27FC236}">
                <a16:creationId xmlns:a16="http://schemas.microsoft.com/office/drawing/2014/main" id="{1678BC8A-1A10-DB89-8EDE-632FE00E8C40}"/>
              </a:ext>
            </a:extLst>
          </p:cNvPr>
          <p:cNvSpPr/>
          <p:nvPr/>
        </p:nvSpPr>
        <p:spPr>
          <a:xfrm>
            <a:off x="9483903" y="5535348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3402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DD8EF45-81AF-08C3-3A74-FE2269BD94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4763135" cy="4870450"/>
          </a:xfrm>
        </p:spPr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Περιγραφή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Τέσσερα πρακτικά και στιβαρά κλιπ, δύο σε κάθε πλευρά, </a:t>
            </a:r>
            <a:br>
              <a: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χρήσιμα για την εύκολη μεταφορά έως και 4 εργαλείων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" sz="12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Πώς λειτουργεί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Όταν το IVAC είναι σταθμευμένο, η νέα μικρή χειρολαβή και </a:t>
            </a:r>
            <a:br>
              <a: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το ακροφύσιο δαπέδου μπορούν να αποθηκευτούν εύκολα στη θήκη αξεσουάρ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Αποσυνδέστε τον εύκαμπτο σωλήνα από το στόμιο εισόδου </a:t>
            </a:r>
            <a:br>
              <a: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του IVAC και τη λαβή για ευκολότερη τοποθέτηση 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Αποσυνδέστε ογκώδη εξαρτήματα, όπως χειρολαβή και ακροφύσιο δαπέδου, πριν μετακινήσετε τα μηχανήματα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" sz="12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Αξία και πλεονεκτήματα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Τα αξεσουάρ πάντα σε κοντινή απόσταση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Στάθμευση με ελάχιστη κατάληψη χώρου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3898238-15DC-6D83-F6F2-74DAB8E9F68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5ED04B4-DF9B-A93A-E44C-88AFE1A837A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322C570-144B-0062-D342-C555EA6D2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" b="1" i="0" u="none" baseline="0"/>
              <a:t>Θήκη αξεσουάρ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CF00758-82E4-424D-E7BC-8408D6E4A5A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5538" y="0"/>
            <a:ext cx="5986462" cy="62849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CasellaDiTesto 1">
            <a:extLst>
              <a:ext uri="{FF2B5EF4-FFF2-40B4-BE49-F238E27FC236}">
                <a16:creationId xmlns:a16="http://schemas.microsoft.com/office/drawing/2014/main" id="{AF7CB752-33FC-9650-7C0E-9894CBA1F06A}"/>
              </a:ext>
            </a:extLst>
          </p:cNvPr>
          <p:cNvSpPr txBox="1"/>
          <p:nvPr/>
        </p:nvSpPr>
        <p:spPr>
          <a:xfrm>
            <a:off x="6205538" y="5991193"/>
            <a:ext cx="5507037" cy="293721"/>
          </a:xfrm>
          <a:prstGeom prst="rect">
            <a:avLst/>
          </a:prstGeom>
          <a:noFill/>
        </p:spPr>
        <p:txBody>
          <a:bodyPr wrap="square" lIns="144000" tIns="0" rIns="0" bIns="108000" rtlCol="0" anchor="b" anchorCtr="0">
            <a:spAutoFit/>
          </a:bodyPr>
          <a:lstStyle/>
          <a:p>
            <a:pPr algn="l" rtl="0"/>
            <a:r>
              <a:rPr lang="el" sz="1200" b="0" i="0" u="none" baseline="0"/>
              <a:t>Στην εικόνα φαίνεται η ηλεκτρική έκδοση</a:t>
            </a:r>
          </a:p>
        </p:txBody>
      </p:sp>
      <p:pic>
        <p:nvPicPr>
          <p:cNvPr id="22" name="Picture 21" descr="A close-up of a vacuum cleaner&#10;&#10;AI-generated content may be incorrect.">
            <a:extLst>
              <a:ext uri="{FF2B5EF4-FFF2-40B4-BE49-F238E27FC236}">
                <a16:creationId xmlns:a16="http://schemas.microsoft.com/office/drawing/2014/main" id="{BBEB74D0-AC5C-0BF8-64A6-ECBED49BDD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970" y="-1032063"/>
            <a:ext cx="4879379" cy="7315388"/>
          </a:xfrm>
          <a:prstGeom prst="rect">
            <a:avLst/>
          </a:prstGeom>
        </p:spPr>
      </p:pic>
      <p:sp>
        <p:nvSpPr>
          <p:cNvPr id="2" name="Oval 14">
            <a:extLst>
              <a:ext uri="{FF2B5EF4-FFF2-40B4-BE49-F238E27FC236}">
                <a16:creationId xmlns:a16="http://schemas.microsoft.com/office/drawing/2014/main" id="{09847EA3-F10B-3F34-35EC-E45A7918E6EA}"/>
              </a:ext>
            </a:extLst>
          </p:cNvPr>
          <p:cNvSpPr/>
          <p:nvPr/>
        </p:nvSpPr>
        <p:spPr>
          <a:xfrm>
            <a:off x="10244522" y="494490"/>
            <a:ext cx="1468053" cy="1468053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el" sz="1400" b="0" i="0" u="none" baseline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Θέση στάθμευσης</a:t>
            </a:r>
          </a:p>
        </p:txBody>
      </p:sp>
    </p:spTree>
    <p:extLst>
      <p:ext uri="{BB962C8B-B14F-4D97-AF65-F5344CB8AC3E}">
        <p14:creationId xmlns:p14="http://schemas.microsoft.com/office/powerpoint/2010/main" val="29919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9BFEB-62F2-425A-A7A9-8411C597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Ατζέντα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91D67-9E9A-47C3-A2DD-B2B75FB0456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329992" y="1609725"/>
            <a:ext cx="2368883" cy="698238"/>
          </a:xfrm>
        </p:spPr>
        <p:txBody>
          <a:bodyPr/>
          <a:lstStyle/>
          <a:p>
            <a:r>
              <a:rPr lang="el-GR" dirty="0"/>
              <a:t>Σειρά Mini IVS </a:t>
            </a:r>
            <a:br>
              <a:rPr lang="el-GR" dirty="0"/>
            </a:br>
            <a:r>
              <a:rPr lang="el-GR" dirty="0"/>
              <a:t>και μοντέλα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F07C7-0ECF-4BF5-A045-4D8036A58FB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29992" y="2451444"/>
            <a:ext cx="1750665" cy="698238"/>
          </a:xfrm>
        </p:spPr>
        <p:txBody>
          <a:bodyPr/>
          <a:lstStyle/>
          <a:p>
            <a:r>
              <a:rPr lang="el-GR" dirty="0"/>
              <a:t>Εφαρμογές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004906-0AAE-4CB6-B00B-400B891D77F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29992" y="3293163"/>
            <a:ext cx="2368883" cy="698238"/>
          </a:xfrm>
        </p:spPr>
        <p:txBody>
          <a:bodyPr/>
          <a:lstStyle/>
          <a:p>
            <a:r>
              <a:rPr lang="el-GR"/>
              <a:t>Βασικά χαρακτηριστικά </a:t>
            </a:r>
            <a:br>
              <a:rPr lang="el-GR"/>
            </a:br>
            <a:r>
              <a:rPr lang="el-GR"/>
              <a:t>και πλεονεκτήματα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542A51-367A-4167-9752-5079572B4A1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329992" y="4134882"/>
            <a:ext cx="2368883" cy="698238"/>
          </a:xfrm>
        </p:spPr>
        <p:txBody>
          <a:bodyPr/>
          <a:lstStyle/>
          <a:p>
            <a:r>
              <a:rPr lang="el-GR"/>
              <a:t>Αξεσουάρ 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DBC23D-47E9-4120-A6D7-24FD29D2076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79425" y="1609725"/>
            <a:ext cx="698400" cy="698238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C5112B-EB2B-4C8F-B168-083A2A11A23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79425" y="2451444"/>
            <a:ext cx="698400" cy="698238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371355-1C45-4851-8D01-7A92B44BE74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79425" y="3293163"/>
            <a:ext cx="698400" cy="698238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EEBA80C-DEE5-48A1-A470-3A42CC23CC9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79425" y="4134882"/>
            <a:ext cx="698400" cy="698238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82D0A69-9424-4096-A574-39DAF3E6BD2F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1B1E747-E18D-4ED9-8DBE-5AB389BF2EB2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1" name="Picture Placeholder 18">
            <a:extLst>
              <a:ext uri="{FF2B5EF4-FFF2-40B4-BE49-F238E27FC236}">
                <a16:creationId xmlns:a16="http://schemas.microsoft.com/office/drawing/2014/main" id="{F7AF1D20-0525-81CF-2ECD-4F3F55B3EE6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06" r="32152" b="3909"/>
          <a:stretch/>
        </p:blipFill>
        <p:spPr>
          <a:xfrm>
            <a:off x="7934326" y="0"/>
            <a:ext cx="4257674" cy="6273800"/>
          </a:xfrm>
        </p:spPr>
      </p:pic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532ACA76-D957-E6D1-9CE0-3673AFF1C875}"/>
              </a:ext>
            </a:extLst>
          </p:cNvPr>
          <p:cNvSpPr txBox="1">
            <a:spLocks/>
          </p:cNvSpPr>
          <p:nvPr/>
        </p:nvSpPr>
        <p:spPr>
          <a:xfrm>
            <a:off x="4910035" y="1585133"/>
            <a:ext cx="2368883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b="0" i="0" u="none" baseline="0"/>
              <a:t>Τεχνικές προδιαγραφές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24EB822-25E9-A4F7-6260-4922F5AEA406}"/>
              </a:ext>
            </a:extLst>
          </p:cNvPr>
          <p:cNvSpPr txBox="1">
            <a:spLocks/>
          </p:cNvSpPr>
          <p:nvPr/>
        </p:nvSpPr>
        <p:spPr>
          <a:xfrm>
            <a:off x="4910035" y="2426852"/>
            <a:ext cx="2368883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b="0" i="0" u="none" baseline="0"/>
              <a:t>Ονομασία και ιεραρχία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6E9C1B0-8E0A-9A07-DBA3-3A68B1D4384E}"/>
              </a:ext>
            </a:extLst>
          </p:cNvPr>
          <p:cNvSpPr txBox="1">
            <a:spLocks/>
          </p:cNvSpPr>
          <p:nvPr/>
        </p:nvSpPr>
        <p:spPr>
          <a:xfrm>
            <a:off x="4910035" y="3268571"/>
            <a:ext cx="2368883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b="0" i="0" u="none" baseline="0"/>
              <a:t>Η εταιρική </a:t>
            </a:r>
            <a:br>
              <a:rPr lang="el"/>
            </a:br>
            <a:r>
              <a:rPr lang="el" b="0" i="0" u="none" baseline="0"/>
              <a:t>ευθύνη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35AC0A98-BFC3-957F-7BC3-944261B0076A}"/>
              </a:ext>
            </a:extLst>
          </p:cNvPr>
          <p:cNvSpPr txBox="1">
            <a:spLocks/>
          </p:cNvSpPr>
          <p:nvPr/>
        </p:nvSpPr>
        <p:spPr>
          <a:xfrm>
            <a:off x="4059468" y="158513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A191AB01-68E5-793E-150E-162E83C7E4F4}"/>
              </a:ext>
            </a:extLst>
          </p:cNvPr>
          <p:cNvSpPr txBox="1">
            <a:spLocks/>
          </p:cNvSpPr>
          <p:nvPr/>
        </p:nvSpPr>
        <p:spPr>
          <a:xfrm>
            <a:off x="4059468" y="242685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BB2ECF18-2EB6-E9AC-9BF4-9593DEB21B42}"/>
              </a:ext>
            </a:extLst>
          </p:cNvPr>
          <p:cNvSpPr txBox="1">
            <a:spLocks/>
          </p:cNvSpPr>
          <p:nvPr/>
        </p:nvSpPr>
        <p:spPr>
          <a:xfrm>
            <a:off x="4059468" y="326857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084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06834-85DE-CD8D-423E-BF7B913305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4824095" cy="4870450"/>
          </a:xfrm>
        </p:spPr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Περιγραφή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Το προαιρετικό κιτ ρυθμιστή πίεσης μπορεί να εγκατασταθεί </a:t>
            </a:r>
            <a:br>
              <a: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εύκολα, με τη χρήση των βιδών του στηρίγματος αξεσουάρ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l" sz="12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Πώς λειτουργεί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Ρυθμίστε την κατάλληλη πίεση παροχής μειώνοντας στην επιθυμητή τιμή (5-6 bar)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Παρέχει πάντα τη μέγιστη απόδοση ελέγχοντας την απώλεια πίεσης της γραμμής παροχής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Συνιστάται όταν το IVAC είναι συνδεδεμένο μακριά από την κεντρική γραμμή παροχής πεπιεσμένου αέρα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" sz="12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Αξία και πλεονεκτήματα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Είναι μικρό, συμπαγές και εύκολο στην εγκατάσταση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Είναι εργονομικό και καλά προστατευμένο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Διασφαλίζει πάντα την καλύτερη απόδοση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0959C-3946-3F1C-30DB-7E2A508E3DE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A92DA-D0E7-E406-4F31-67F29F23D7A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589CC9-AF11-29BA-A57D-1963A0BF0B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Νέο κιτ ρυθμιστή πίεσης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177E4B6-F263-B190-DCD9-97A2110EC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" b="1" i="0" u="none" baseline="0"/>
              <a:t>Ορισμός προϊόντος</a:t>
            </a:r>
            <a:endParaRPr lang="en-US" dirty="0"/>
          </a:p>
        </p:txBody>
      </p:sp>
      <p:pic>
        <p:nvPicPr>
          <p:cNvPr id="9" name="Immagine 5">
            <a:extLst>
              <a:ext uri="{FF2B5EF4-FFF2-40B4-BE49-F238E27FC236}">
                <a16:creationId xmlns:a16="http://schemas.microsoft.com/office/drawing/2014/main" id="{2B68B66C-C487-57E5-CA10-8679D0C0C7F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9331" r="29085"/>
          <a:stretch/>
        </p:blipFill>
        <p:spPr>
          <a:xfrm>
            <a:off x="6205538" y="0"/>
            <a:ext cx="5986462" cy="6284913"/>
          </a:xfrm>
          <a:prstGeom prst="rect">
            <a:avLst/>
          </a:prstGeom>
        </p:spPr>
      </p:pic>
      <p:sp>
        <p:nvSpPr>
          <p:cNvPr id="10" name="Oval 14">
            <a:extLst>
              <a:ext uri="{FF2B5EF4-FFF2-40B4-BE49-F238E27FC236}">
                <a16:creationId xmlns:a16="http://schemas.microsoft.com/office/drawing/2014/main" id="{EAB8B6E8-68E4-EF90-D51B-99D2B9AAF820}"/>
              </a:ext>
            </a:extLst>
          </p:cNvPr>
          <p:cNvSpPr/>
          <p:nvPr/>
        </p:nvSpPr>
        <p:spPr>
          <a:xfrm>
            <a:off x="6756400" y="989790"/>
            <a:ext cx="1468053" cy="1468053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el" sz="1400" b="0" i="0" u="none" baseline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Κιτ ρυθμιστή πίεσης</a:t>
            </a:r>
          </a:p>
        </p:txBody>
      </p:sp>
    </p:spTree>
    <p:extLst>
      <p:ext uri="{BB962C8B-B14F-4D97-AF65-F5344CB8AC3E}">
        <p14:creationId xmlns:p14="http://schemas.microsoft.com/office/powerpoint/2010/main" val="40716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D72A5D-ACB6-1D94-5D36-014AC00098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9332D-AACB-D878-906B-E41FF915026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9D14AE-BC6C-94E8-04A5-CEC6941D4AB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12B4D2-B846-C163-A013-4AB81E592F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 dirty="0"/>
              <a:t>Ανταλλακτικά φίλτρα και σακούλες φίλτρων για VHC010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915E789-6BDF-451E-7F1B-BC00E6BD6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7862850" cy="388013"/>
          </a:xfrm>
        </p:spPr>
        <p:txBody>
          <a:bodyPr/>
          <a:lstStyle/>
          <a:p>
            <a:r>
              <a:rPr lang="el" b="1" i="0" u="none" baseline="0"/>
              <a:t>Φίλτρα VHC010 Z1 EXA 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7DE2C00-9DC5-4EAC-E1C5-E471947960A3}"/>
              </a:ext>
            </a:extLst>
          </p:cNvPr>
          <p:cNvSpPr txBox="1">
            <a:spLocks/>
          </p:cNvSpPr>
          <p:nvPr/>
        </p:nvSpPr>
        <p:spPr>
          <a:xfrm>
            <a:off x="479425" y="5156974"/>
            <a:ext cx="7674704" cy="116942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 algn="l" rtl="0"/>
            <a:r>
              <a:rPr lang="el" sz="1100" b="0" i="0" u="none" baseline="0"/>
              <a:t>Ανταλλακτικό φίλτρο HEPA14: </a:t>
            </a:r>
            <a:r>
              <a:rPr lang="el" sz="1100" b="0" i="0" u="none" baseline="0">
                <a:latin typeface="+mj-lt"/>
                <a:ea typeface="+mj-lt"/>
                <a:cs typeface="+mj-lt"/>
              </a:rPr>
              <a:t>4081701910 (μόνο φίλτρο) </a:t>
            </a:r>
          </a:p>
          <a:p>
            <a:pPr marL="144000" indent="-144000" algn="l" rtl="0"/>
            <a:r>
              <a:rPr lang="el" sz="1100" b="0" i="0" u="none" baseline="0"/>
              <a:t>Φίλτρο φλις 5 PC: </a:t>
            </a:r>
            <a:r>
              <a:rPr lang="el" sz="1100" b="0" i="0" u="none" baseline="0">
                <a:latin typeface="+mj-lt"/>
                <a:ea typeface="+mj-lt"/>
                <a:cs typeface="+mj-lt"/>
              </a:rPr>
              <a:t>107419592 (στάνταρ μοντέλα)</a:t>
            </a:r>
          </a:p>
          <a:p>
            <a:pPr marL="144000" indent="-144000" algn="l" rtl="0"/>
            <a:r>
              <a:rPr lang="el" sz="1100" b="0" i="0" u="none" baseline="0"/>
              <a:t>Φίλτρο φλις 5 τμχ + βαλβίδα τύπου γκιλοτίνας </a:t>
            </a:r>
            <a:r>
              <a:rPr lang="el" sz="1100" b="0" i="0" u="none" baseline="0">
                <a:latin typeface="+mj-lt"/>
                <a:ea typeface="+mj-lt"/>
                <a:cs typeface="+mj-lt"/>
              </a:rPr>
              <a:t>4089101208 (μόνο στάνταρ μοντέλα) </a:t>
            </a:r>
          </a:p>
          <a:p>
            <a:pPr marL="144000" indent="-144000" algn="l" rtl="0"/>
            <a:r>
              <a:rPr lang="el" sz="1100" b="0" i="0" u="none" baseline="0"/>
              <a:t>Σύστημα σακούλας ασφαλείας 5 τμχ: </a:t>
            </a:r>
            <a:r>
              <a:rPr lang="el" sz="1100" b="0" i="0" u="none" baseline="0">
                <a:latin typeface="+mj-lt"/>
                <a:ea typeface="+mj-lt"/>
                <a:cs typeface="+mj-lt"/>
              </a:rPr>
              <a:t>4089101209 (μόνο μοντέλα SBS)</a:t>
            </a:r>
            <a:endParaRPr lang="el" sz="1100">
              <a:solidFill>
                <a:srgbClr val="8997A4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>
              <a:solidFill>
                <a:srgbClr val="8997A4"/>
              </a:solidFill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>
                <a:solidFill>
                  <a:srgbClr val="8997A4"/>
                </a:solidFill>
              </a:rPr>
              <a:t>* </a:t>
            </a:r>
            <a:r>
              <a:rPr lang="el" sz="1100" b="0" i="0" u="none" baseline="0">
                <a:solidFill>
                  <a:srgbClr val="8997A4"/>
                </a:solidFill>
              </a:rPr>
              <a:t>Ανατρέξτε στο εγχειρίδιο χρήσης και στη λίστα ανταλλακτικών για τα κιτ συντήρησης και ανταλλακτικών</a:t>
            </a:r>
          </a:p>
        </p:txBody>
      </p:sp>
      <p:sp>
        <p:nvSpPr>
          <p:cNvPr id="35" name="Content Placeholder 13">
            <a:extLst>
              <a:ext uri="{FF2B5EF4-FFF2-40B4-BE49-F238E27FC236}">
                <a16:creationId xmlns:a16="http://schemas.microsoft.com/office/drawing/2014/main" id="{0F5D757F-252C-C3F0-7120-A2D5F74468D3}"/>
              </a:ext>
            </a:extLst>
          </p:cNvPr>
          <p:cNvSpPr txBox="1">
            <a:spLocks/>
          </p:cNvSpPr>
          <p:nvPr/>
        </p:nvSpPr>
        <p:spPr>
          <a:xfrm>
            <a:off x="473568" y="1814439"/>
            <a:ext cx="1703625" cy="2824299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260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pc="10">
                <a:solidFill>
                  <a:schemeClr val="accent3"/>
                </a:solidFill>
                <a:latin typeface="+mj-lt"/>
              </a:rPr>
              <a:t>HEPA H14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000" b="0" i="1">
                <a:solidFill>
                  <a:schemeClr val="tx2"/>
                </a:solidFill>
                <a:latin typeface="+mn-lt"/>
              </a:rPr>
              <a:t>4081701910</a:t>
            </a:r>
          </a:p>
          <a:p>
            <a:pPr marL="0" indent="0" algn="ctr" rtl="0">
              <a:spcBef>
                <a:spcPts val="600"/>
              </a:spcBef>
              <a:buNone/>
            </a:pPr>
            <a:r>
              <a:rPr lang="el" sz="1000" b="0" i="0" u="none" baseline="0">
                <a:latin typeface="Roboto Bold"/>
                <a:ea typeface="Roboto Bold"/>
                <a:cs typeface="Roboto Bold"/>
              </a:rPr>
              <a:t>Όλες οι εκδόσεις του </a:t>
            </a:r>
            <a:br>
              <a:rPr lang="el" sz="1000">
                <a:latin typeface="Roboto Bold" panose="02000000000000000000" pitchFamily="2" charset="0"/>
                <a:ea typeface="Roboto Bold" panose="02000000000000000000" pitchFamily="2" charset="0"/>
              </a:rPr>
            </a:br>
            <a:r>
              <a:rPr lang="el" sz="1000" b="0" i="0" u="none" baseline="0">
                <a:latin typeface="Roboto Bold"/>
                <a:ea typeface="Roboto Bold"/>
                <a:cs typeface="Roboto Bold"/>
              </a:rPr>
              <a:t>VHS010</a:t>
            </a:r>
          </a:p>
          <a:p>
            <a:pPr marL="0" indent="0" algn="ctr" rtl="0">
              <a:spcBef>
                <a:spcPts val="600"/>
              </a:spcBef>
              <a:buNone/>
            </a:pPr>
            <a:r>
              <a:rPr lang="el" sz="1000" b="0" i="0" u="none" baseline="0">
                <a:latin typeface="Roboto Bold"/>
                <a:ea typeface="Roboto Bold"/>
                <a:cs typeface="Roboto Bold"/>
              </a:rPr>
              <a:t>(σώμα 10)</a:t>
            </a:r>
            <a:endParaRPr lang="el" sz="1000">
              <a:latin typeface="Roboto Bold" panose="02000000000000000000" pitchFamily="2" charset="0"/>
              <a:ea typeface="Roboto Bold" panose="02000000000000000000" pitchFamily="2" charset="0"/>
              <a:cs typeface="Roboto Bold"/>
            </a:endParaRPr>
          </a:p>
        </p:txBody>
      </p:sp>
      <p:pic>
        <p:nvPicPr>
          <p:cNvPr id="43" name="Immagine 9">
            <a:extLst>
              <a:ext uri="{FF2B5EF4-FFF2-40B4-BE49-F238E27FC236}">
                <a16:creationId xmlns:a16="http://schemas.microsoft.com/office/drawing/2014/main" id="{208DD13F-EC5C-6D2B-0ED6-53518EA00C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340703" y="1150427"/>
            <a:ext cx="2375776" cy="4591259"/>
          </a:xfrm>
          <a:prstGeom prst="rect">
            <a:avLst/>
          </a:prstGeom>
        </p:spPr>
      </p:pic>
      <p:sp>
        <p:nvSpPr>
          <p:cNvPr id="48" name="Content Placeholder 13">
            <a:extLst>
              <a:ext uri="{FF2B5EF4-FFF2-40B4-BE49-F238E27FC236}">
                <a16:creationId xmlns:a16="http://schemas.microsoft.com/office/drawing/2014/main" id="{A36A3154-72D0-2F29-AE85-0E7A8BDEC3FD}"/>
              </a:ext>
            </a:extLst>
          </p:cNvPr>
          <p:cNvSpPr txBox="1">
            <a:spLocks/>
          </p:cNvSpPr>
          <p:nvPr/>
        </p:nvSpPr>
        <p:spPr>
          <a:xfrm>
            <a:off x="2292131" y="1814439"/>
            <a:ext cx="1703625" cy="2824299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260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pc="10">
                <a:solidFill>
                  <a:schemeClr val="accent3"/>
                </a:solidFill>
                <a:latin typeface="+mj-lt"/>
              </a:rPr>
              <a:t>Standard</a:t>
            </a:r>
            <a:endParaRPr lang="en-US" spc="10" dirty="0">
              <a:solidFill>
                <a:schemeClr val="accent3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000" b="0" i="1" dirty="0">
                <a:solidFill>
                  <a:schemeClr val="tx2"/>
                </a:solidFill>
                <a:latin typeface="+mn-lt"/>
              </a:rPr>
              <a:t>107419592</a:t>
            </a:r>
            <a:endParaRPr lang="en-US" sz="1000" dirty="0">
              <a:latin typeface="Roboto Bold" panose="02000000000000000000" pitchFamily="2" charset="0"/>
              <a:ea typeface="Roboto Bold" panose="02000000000000000000" pitchFamily="2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000">
                <a:latin typeface="Roboto Bold" panose="02000000000000000000" pitchFamily="2" charset="0"/>
                <a:ea typeface="Roboto Bold" panose="02000000000000000000" pitchFamily="2" charset="0"/>
              </a:rPr>
              <a:t>VHC010 Z1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000">
                <a:latin typeface="Roboto Bold" panose="02000000000000000000" pitchFamily="2" charset="0"/>
                <a:ea typeface="Roboto Bold" panose="02000000000000000000" pitchFamily="2" charset="0"/>
              </a:rPr>
              <a:t>5PC</a:t>
            </a:r>
            <a:endParaRPr lang="en-US" sz="1000" dirty="0">
              <a:latin typeface="Roboto Bold" panose="02000000000000000000" pitchFamily="2" charset="0"/>
              <a:ea typeface="Roboto Bold" panose="02000000000000000000" pitchFamily="2" charset="0"/>
            </a:endParaRPr>
          </a:p>
        </p:txBody>
      </p:sp>
      <p:sp>
        <p:nvSpPr>
          <p:cNvPr id="49" name="Content Placeholder 13">
            <a:extLst>
              <a:ext uri="{FF2B5EF4-FFF2-40B4-BE49-F238E27FC236}">
                <a16:creationId xmlns:a16="http://schemas.microsoft.com/office/drawing/2014/main" id="{36CFB108-53F6-E5EB-66B3-03B2FF8AC753}"/>
              </a:ext>
            </a:extLst>
          </p:cNvPr>
          <p:cNvSpPr txBox="1">
            <a:spLocks/>
          </p:cNvSpPr>
          <p:nvPr/>
        </p:nvSpPr>
        <p:spPr>
          <a:xfrm>
            <a:off x="4110694" y="1814439"/>
            <a:ext cx="1703625" cy="2824299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260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l" b="0" i="0" u="none" spc="10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Σύστημα σακούλας σκόνης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000" b="0" i="1">
                <a:solidFill>
                  <a:schemeClr val="tx2"/>
                </a:solidFill>
                <a:latin typeface="+mn-lt"/>
              </a:rPr>
              <a:t>4089101208</a:t>
            </a:r>
            <a:endParaRPr lang="en-US" sz="1000" b="0" i="1" dirty="0">
              <a:solidFill>
                <a:schemeClr val="tx2"/>
              </a:solidFill>
              <a:latin typeface="+mn-lt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000">
                <a:latin typeface="Roboto Bold" panose="02000000000000000000" pitchFamily="2" charset="0"/>
                <a:ea typeface="Roboto Bold" panose="02000000000000000000" pitchFamily="2" charset="0"/>
              </a:rPr>
              <a:t>VHC010 Z1 DBS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000">
                <a:latin typeface="Roboto Bold" panose="02000000000000000000" pitchFamily="2" charset="0"/>
                <a:ea typeface="Roboto Bold" panose="02000000000000000000" pitchFamily="2" charset="0"/>
              </a:rPr>
              <a:t>5PC</a:t>
            </a:r>
            <a:endParaRPr lang="en-US" sz="1000" dirty="0">
              <a:latin typeface="Roboto Bold" panose="02000000000000000000" pitchFamily="2" charset="0"/>
              <a:ea typeface="Roboto Bold" panose="02000000000000000000" pitchFamily="2" charset="0"/>
            </a:endParaRPr>
          </a:p>
        </p:txBody>
      </p:sp>
      <p:sp>
        <p:nvSpPr>
          <p:cNvPr id="50" name="Content Placeholder 13">
            <a:extLst>
              <a:ext uri="{FF2B5EF4-FFF2-40B4-BE49-F238E27FC236}">
                <a16:creationId xmlns:a16="http://schemas.microsoft.com/office/drawing/2014/main" id="{C2937E43-453F-0FFE-AF70-0C2F140A5AFD}"/>
              </a:ext>
            </a:extLst>
          </p:cNvPr>
          <p:cNvSpPr txBox="1">
            <a:spLocks/>
          </p:cNvSpPr>
          <p:nvPr/>
        </p:nvSpPr>
        <p:spPr>
          <a:xfrm>
            <a:off x="5929256" y="1814439"/>
            <a:ext cx="1703625" cy="2824299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260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l" b="0" i="0" u="none" spc="10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Σύστημα σακούλας ασφαλείας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000" b="0" i="1">
                <a:solidFill>
                  <a:schemeClr val="tx2"/>
                </a:solidFill>
                <a:latin typeface="+mn-lt"/>
              </a:rPr>
              <a:t>4089101209</a:t>
            </a:r>
            <a:endParaRPr lang="en-US" sz="1000" dirty="0">
              <a:latin typeface="Roboto Bold" panose="02000000000000000000" pitchFamily="2" charset="0"/>
              <a:ea typeface="Roboto Bold" panose="02000000000000000000" pitchFamily="2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000">
                <a:latin typeface="Roboto Bold" panose="02000000000000000000" pitchFamily="2" charset="0"/>
                <a:ea typeface="Roboto Bold" panose="02000000000000000000" pitchFamily="2" charset="0"/>
              </a:rPr>
              <a:t>VHC010 Z1 SBS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000">
                <a:latin typeface="Roboto Bold" panose="02000000000000000000" pitchFamily="2" charset="0"/>
                <a:ea typeface="Roboto Bold" panose="02000000000000000000" pitchFamily="2" charset="0"/>
              </a:rPr>
              <a:t>5PC</a:t>
            </a:r>
            <a:endParaRPr lang="en-US" sz="1000" dirty="0">
              <a:latin typeface="Roboto Bold" panose="02000000000000000000" pitchFamily="2" charset="0"/>
              <a:ea typeface="Roboto Bold" panose="02000000000000000000" pitchFamily="2" charset="0"/>
            </a:endParaRPr>
          </a:p>
        </p:txBody>
      </p:sp>
      <p:pic>
        <p:nvPicPr>
          <p:cNvPr id="51" name="Immagine 9">
            <a:extLst>
              <a:ext uri="{FF2B5EF4-FFF2-40B4-BE49-F238E27FC236}">
                <a16:creationId xmlns:a16="http://schemas.microsoft.com/office/drawing/2014/main" id="{6D08F5DC-403C-2AEE-338C-F6D92D3644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0159" y="2014673"/>
            <a:ext cx="881818" cy="992558"/>
          </a:xfrm>
          <a:prstGeom prst="rect">
            <a:avLst/>
          </a:prstGeom>
        </p:spPr>
      </p:pic>
      <p:pic>
        <p:nvPicPr>
          <p:cNvPr id="52" name="Immagine 20">
            <a:extLst>
              <a:ext uri="{FF2B5EF4-FFF2-40B4-BE49-F238E27FC236}">
                <a16:creationId xmlns:a16="http://schemas.microsoft.com/office/drawing/2014/main" id="{D5695E32-381A-B0F7-74D2-DEB76A7796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2971" y="2119146"/>
            <a:ext cx="719070" cy="800238"/>
          </a:xfrm>
          <a:prstGeom prst="rect">
            <a:avLst/>
          </a:prstGeom>
        </p:spPr>
      </p:pic>
      <p:pic>
        <p:nvPicPr>
          <p:cNvPr id="53" name="Immagine 29">
            <a:extLst>
              <a:ext uri="{FF2B5EF4-FFF2-40B4-BE49-F238E27FC236}">
                <a16:creationId xmlns:a16="http://schemas.microsoft.com/office/drawing/2014/main" id="{76AF4C6D-B54E-E558-4886-41E4005B6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55" y="2217691"/>
            <a:ext cx="901250" cy="645878"/>
          </a:xfrm>
          <a:prstGeom prst="rect">
            <a:avLst/>
          </a:prstGeom>
        </p:spPr>
      </p:pic>
      <p:pic>
        <p:nvPicPr>
          <p:cNvPr id="54" name="Immagine 8">
            <a:extLst>
              <a:ext uri="{FF2B5EF4-FFF2-40B4-BE49-F238E27FC236}">
                <a16:creationId xmlns:a16="http://schemas.microsoft.com/office/drawing/2014/main" id="{E5D7EB23-B13B-3C20-F6A4-9F06E65FD0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726" y="2181618"/>
            <a:ext cx="1399830" cy="66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B54C4-D558-A54E-4E92-9CF4ED899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610250-8776-0F5E-178C-E6EC157EF3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7C2248-45CC-4490-DFD5-E9831975A0C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FB85B9-5BC8-5BBF-32FA-1031541630D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B40B99-FE6D-C696-CD8A-4E3CE3B783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l-GR" dirty="0"/>
              <a:t>Ανταλλακτικά φίλτρα για </a:t>
            </a:r>
            <a:r>
              <a:rPr lang="en-US" dirty="0"/>
              <a:t>VHC011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53302EA-6BD6-AAB3-5EB5-AE8363949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Φίλτρα </a:t>
            </a:r>
            <a:r>
              <a:rPr lang="en-US"/>
              <a:t>VHC011 Z1 EXA</a:t>
            </a:r>
            <a:endParaRPr lang="en-US" dirty="0"/>
          </a:p>
        </p:txBody>
      </p:sp>
      <p:pic>
        <p:nvPicPr>
          <p:cNvPr id="44" name="Immagine 2">
            <a:extLst>
              <a:ext uri="{FF2B5EF4-FFF2-40B4-BE49-F238E27FC236}">
                <a16:creationId xmlns:a16="http://schemas.microsoft.com/office/drawing/2014/main" id="{3EAB69EF-AC8B-1E43-7E47-5C5A12341D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13242" y="1116137"/>
            <a:ext cx="2630697" cy="459126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9DB6D25-67F5-64EB-BFA0-27B3E760A0CD}"/>
              </a:ext>
            </a:extLst>
          </p:cNvPr>
          <p:cNvSpPr txBox="1">
            <a:spLocks/>
          </p:cNvSpPr>
          <p:nvPr/>
        </p:nvSpPr>
        <p:spPr>
          <a:xfrm>
            <a:off x="479425" y="5351325"/>
            <a:ext cx="7674704" cy="966290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 algn="l" rtl="0"/>
            <a:r>
              <a:rPr lang="el" sz="1100" b="0" i="0" u="none" baseline="0"/>
              <a:t>Ανταλλακτικό φίλτρο HEPA14: </a:t>
            </a:r>
            <a:r>
              <a:rPr lang="el" sz="1100" b="0" i="0" u="none" baseline="0">
                <a:latin typeface="+mj-lt"/>
                <a:ea typeface="+mj-lt"/>
                <a:cs typeface="+mj-lt"/>
              </a:rPr>
              <a:t>4081701910</a:t>
            </a:r>
          </a:p>
          <a:p>
            <a:pPr marL="144000" indent="-144000" algn="l" rtl="0"/>
            <a:r>
              <a:rPr lang="el" sz="1100" b="0" i="0" u="none" baseline="0"/>
              <a:t>Kύριο φίλτρο κατηγ. M: </a:t>
            </a:r>
            <a:r>
              <a:rPr lang="el" sz="1100" b="0" i="0" u="none" baseline="0">
                <a:latin typeface="+mj-lt"/>
                <a:ea typeface="+mj-lt"/>
                <a:cs typeface="+mj-lt"/>
              </a:rPr>
              <a:t>4081701855</a:t>
            </a:r>
          </a:p>
          <a:p>
            <a:pPr marL="144000" indent="-144000" algn="l" rtl="0"/>
            <a:r>
              <a:rPr lang="el" sz="1100" b="0" i="0" u="none" baseline="0"/>
              <a:t>Kύριο φίλτρο κατηγ. M PTFE: </a:t>
            </a:r>
            <a:r>
              <a:rPr lang="el" sz="1100" b="0" i="0" u="none" baseline="0">
                <a:latin typeface="+mj-lt"/>
                <a:ea typeface="+mj-lt"/>
                <a:cs typeface="+mj-lt"/>
              </a:rPr>
              <a:t>4081701856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>
              <a:solidFill>
                <a:srgbClr val="8997A4"/>
              </a:solidFill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>
                <a:solidFill>
                  <a:srgbClr val="8997A4"/>
                </a:solidFill>
              </a:rPr>
              <a:t>* </a:t>
            </a:r>
            <a:r>
              <a:rPr lang="el" sz="1100" b="0" i="0" u="none" baseline="0">
                <a:solidFill>
                  <a:srgbClr val="8997A4"/>
                </a:solidFill>
              </a:rPr>
              <a:t>Ανατρέξτε στο εγχειρίδιο χρήσης και στη λίστα ανταλλακτικών για τα κιτ συντήρησης και ανταλλακτικών</a:t>
            </a:r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F9DE103F-0608-BF9F-D44D-2132363C4CF8}"/>
              </a:ext>
            </a:extLst>
          </p:cNvPr>
          <p:cNvSpPr txBox="1">
            <a:spLocks/>
          </p:cNvSpPr>
          <p:nvPr/>
        </p:nvSpPr>
        <p:spPr>
          <a:xfrm>
            <a:off x="473568" y="1814439"/>
            <a:ext cx="1703625" cy="2824299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260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pc="10">
                <a:solidFill>
                  <a:schemeClr val="accent3"/>
                </a:solidFill>
                <a:latin typeface="+mj-lt"/>
              </a:rPr>
              <a:t>HEPA H14 </a:t>
            </a:r>
            <a:endParaRPr lang="en-US" spc="10" dirty="0">
              <a:solidFill>
                <a:schemeClr val="accent3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000" b="0" i="1" dirty="0">
                <a:solidFill>
                  <a:schemeClr val="tx2"/>
                </a:solidFill>
                <a:latin typeface="+mn-lt"/>
              </a:rPr>
              <a:t>4081701910</a:t>
            </a:r>
          </a:p>
          <a:p>
            <a:pPr marL="0" indent="0" algn="ctr" rtl="0">
              <a:spcBef>
                <a:spcPts val="600"/>
              </a:spcBef>
              <a:buNone/>
            </a:pPr>
            <a:r>
              <a:rPr lang="el" sz="10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Περιλαμβάνεται </a:t>
            </a:r>
            <a:br>
              <a:rPr lang="en-US" sz="10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</a:br>
            <a:r>
              <a:rPr lang="el" sz="10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στις εκδόσεις </a:t>
            </a:r>
            <a:br>
              <a:rPr lang="el" sz="1000">
                <a:latin typeface="Roboto Bold" panose="02000000000000000000" pitchFamily="2" charset="0"/>
                <a:ea typeface="Roboto Bold" panose="02000000000000000000" pitchFamily="2" charset="0"/>
              </a:rPr>
            </a:br>
            <a:r>
              <a:rPr lang="el" sz="10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VHC011 </a:t>
            </a:r>
            <a:br>
              <a:rPr lang="el" sz="1000">
                <a:latin typeface="Roboto Bold" panose="02000000000000000000" pitchFamily="2" charset="0"/>
                <a:ea typeface="Roboto Bold" panose="02000000000000000000" pitchFamily="2" charset="0"/>
              </a:rPr>
            </a:br>
            <a:r>
              <a:rPr lang="el" sz="10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AU</a:t>
            </a:r>
          </a:p>
        </p:txBody>
      </p:sp>
      <p:sp>
        <p:nvSpPr>
          <p:cNvPr id="17" name="Content Placeholder 13">
            <a:extLst>
              <a:ext uri="{FF2B5EF4-FFF2-40B4-BE49-F238E27FC236}">
                <a16:creationId xmlns:a16="http://schemas.microsoft.com/office/drawing/2014/main" id="{05CA943F-5826-A5E1-11C2-5D62318F5FD0}"/>
              </a:ext>
            </a:extLst>
          </p:cNvPr>
          <p:cNvSpPr txBox="1">
            <a:spLocks/>
          </p:cNvSpPr>
          <p:nvPr/>
        </p:nvSpPr>
        <p:spPr>
          <a:xfrm>
            <a:off x="2292131" y="1814439"/>
            <a:ext cx="1703625" cy="2824299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260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pc="10" dirty="0">
                <a:solidFill>
                  <a:schemeClr val="accent3"/>
                </a:solidFill>
                <a:latin typeface="+mj-lt"/>
              </a:rPr>
              <a:t>Standard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000" b="0" i="1" dirty="0">
                <a:solidFill>
                  <a:schemeClr val="tx2"/>
                </a:solidFill>
                <a:latin typeface="+mn-lt"/>
              </a:rPr>
              <a:t>4081701855*</a:t>
            </a:r>
            <a:endParaRPr lang="en-US" sz="1000" dirty="0">
              <a:latin typeface="Roboto Bold" panose="02000000000000000000" pitchFamily="2" charset="0"/>
              <a:ea typeface="Roboto Bold" panose="02000000000000000000" pitchFamily="2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000" dirty="0">
                <a:latin typeface="Roboto Bold" panose="02000000000000000000" pitchFamily="2" charset="0"/>
                <a:ea typeface="Roboto Bold" panose="02000000000000000000" pitchFamily="2" charset="0"/>
              </a:rPr>
              <a:t>VHC011</a:t>
            </a:r>
          </a:p>
        </p:txBody>
      </p:sp>
      <p:pic>
        <p:nvPicPr>
          <p:cNvPr id="20" name="Immagine 29">
            <a:extLst>
              <a:ext uri="{FF2B5EF4-FFF2-40B4-BE49-F238E27FC236}">
                <a16:creationId xmlns:a16="http://schemas.microsoft.com/office/drawing/2014/main" id="{F429C7B9-BFCE-4C46-D803-F37D03F9F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55" y="2217691"/>
            <a:ext cx="901250" cy="645878"/>
          </a:xfrm>
          <a:prstGeom prst="rect">
            <a:avLst/>
          </a:prstGeom>
        </p:spPr>
      </p:pic>
      <p:pic>
        <p:nvPicPr>
          <p:cNvPr id="22" name="Immagine 13">
            <a:extLst>
              <a:ext uri="{FF2B5EF4-FFF2-40B4-BE49-F238E27FC236}">
                <a16:creationId xmlns:a16="http://schemas.microsoft.com/office/drawing/2014/main" id="{426B2899-DB67-3861-8458-81C0C6B8DD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9393" y="2102947"/>
            <a:ext cx="1069099" cy="80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0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6FAF0-D355-1443-E5C2-216B41A65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D70A894D-AC78-EA68-3BA9-60AB274EB9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B52E854-9418-0B81-1C92-5BB97D9E46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Τεχνικές προδιαγραφές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724BC42-9535-9499-31A7-433062D9412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535DC4E-0CF2-DB41-9E86-8C953083D6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7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46EED2-FCA7-94F5-DA5A-ED367BDD540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8F8B5F-A388-0A14-6EA2-E569F58C5A1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3EDA80-5635-04C0-5180-AD354255B3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Mini IVS με πεπιεσμένο αέρα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C9CCF24-321C-3A8E-7358-38D256DE3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" b="1" i="0" u="none" baseline="0" dirty="0"/>
              <a:t>Τεχνικά στοιχεία EU</a:t>
            </a:r>
            <a:endParaRPr lang="en-US" dirty="0"/>
          </a:p>
        </p:txBody>
      </p:sp>
      <p:graphicFrame>
        <p:nvGraphicFramePr>
          <p:cNvPr id="8" name="Tabella 17">
            <a:extLst>
              <a:ext uri="{FF2B5EF4-FFF2-40B4-BE49-F238E27FC236}">
                <a16:creationId xmlns:a16="http://schemas.microsoft.com/office/drawing/2014/main" id="{1F5FBA47-7E48-4D98-256B-4BFEE4A660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723475"/>
              </p:ext>
            </p:extLst>
          </p:nvPr>
        </p:nvGraphicFramePr>
        <p:xfrm>
          <a:off x="479425" y="1472715"/>
          <a:ext cx="11229840" cy="4663925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183238228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171133363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3388787928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419725259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4273360590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406767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Τεχνικά στοιχεία 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Μονάδα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VHC010 Z1 EXA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VHC010 Z1 EXA SBS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VHC010 Z1 EXA 2X SBS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VHC011 Z1 EXA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VHC011 Z1 EXA AU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VHC011 Z1 EXA 3X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PN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023967" fontAlgn="ctr"/>
                      <a:endParaRPr lang="it-IT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4061300042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4061300043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4061300044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4061300045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4061300046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4061300047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09848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Κατανάλωση αέρα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NL/min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30936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Πίεση τροφοδοσίας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Bar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Μέγιστη ροή αέρα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L/min – m³/h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2033 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–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2033 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–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2033 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–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2033 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–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2033 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–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2033 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–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Ροή αέρα με εύκαμπτο σωλήνα 3 μέτρων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L/min – m³/h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Μέγ. αναρρόφηση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kPa – mbar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 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–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 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–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 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–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 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–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 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–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 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–</a:t>
                      </a: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3552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Ø εύκαμπτου σωλήνα παροχής </a:t>
                      </a:r>
                      <a:endParaRPr lang="en-US" sz="9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αέρα εξωτερικά-εσωτερικά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μm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73926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Στάθμη ηχητικής πίεσης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dB(A)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092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Χωρητικότητα δοχείου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15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15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15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0676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Κύριος τύπος φίλτρου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Φλις κατηγορίας 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SBS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SBS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Φυσίγγιο M CLASS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Φυσίγγιο M CLASS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Φυσίγγιο M CLASS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9694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Επιφάνεια κύριου φίλτρου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cm²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 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 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 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9000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9000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9000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4756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Ανάντη φίλτρο HEPA H14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cm²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 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 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7571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Στόμιο εισόδου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36249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Μήκος x Πλάτος x Ύψος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</a:t>
                      </a:r>
                      <a:r>
                        <a:rPr lang="en-U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</a:t>
                      </a:r>
                      <a:r>
                        <a:rPr lang="el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x 43 x 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</a:t>
                      </a:r>
                      <a:r>
                        <a:rPr lang="en-U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</a:t>
                      </a:r>
                      <a:r>
                        <a:rPr lang="el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x 43 x 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</a:t>
                      </a:r>
                      <a:r>
                        <a:rPr lang="en-U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</a:t>
                      </a:r>
                      <a:r>
                        <a:rPr lang="el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x 43 x 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</a:t>
                      </a:r>
                      <a:r>
                        <a:rPr lang="en-U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</a:t>
                      </a:r>
                      <a:r>
                        <a:rPr lang="el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x 43 x 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</a:t>
                      </a:r>
                      <a:r>
                        <a:rPr lang="en-U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</a:t>
                      </a:r>
                      <a:r>
                        <a:rPr lang="el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x 43 x 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</a:t>
                      </a:r>
                      <a:r>
                        <a:rPr lang="en-U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</a:t>
                      </a:r>
                      <a:r>
                        <a:rPr lang="el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x 43 x 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133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Βάρος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kg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17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17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17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852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427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498C6-522B-BFB4-BF12-6DBCE1EDA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68020946-926D-D6A8-788A-7283130F3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418577E-4BE9-DE0A-89D7-8D607FAFF9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905581"/>
            <a:ext cx="5807075" cy="3355393"/>
          </a:xfrm>
        </p:spPr>
        <p:txBody>
          <a:bodyPr/>
          <a:lstStyle/>
          <a:p>
            <a:pPr algn="l" rtl="0"/>
            <a:r>
              <a:rPr lang="el" b="0" i="0" u="none" baseline="0"/>
              <a:t>Ονομασία και ιεραρχία προϊόντων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37235222-73AA-207B-9169-BF5A2216A3B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7C7F4A4-023D-95AB-1BA5-E729A68835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4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icture Placeholder 17">
            <a:extLst>
              <a:ext uri="{FF2B5EF4-FFF2-40B4-BE49-F238E27FC236}">
                <a16:creationId xmlns:a16="http://schemas.microsoft.com/office/drawing/2014/main" id="{E11E6A41-610C-E0A0-3671-F07DB58489C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83656" y="1"/>
            <a:ext cx="5108344" cy="4051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7" name="Picture Placeholder 17">
            <a:extLst>
              <a:ext uri="{FF2B5EF4-FFF2-40B4-BE49-F238E27FC236}">
                <a16:creationId xmlns:a16="http://schemas.microsoft.com/office/drawing/2014/main" id="{C0820B14-86E9-DB6A-32D0-83D1A6C08206}"/>
              </a:ext>
            </a:extLst>
          </p:cNvPr>
          <p:cNvSpPr txBox="1">
            <a:spLocks/>
          </p:cNvSpPr>
          <p:nvPr/>
        </p:nvSpPr>
        <p:spPr>
          <a:xfrm>
            <a:off x="7083656" y="4082290"/>
            <a:ext cx="5108344" cy="22026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0458" tIns="60458" rIns="60458" bIns="61200" rtlCol="0" anchor="ctr" anchorCtr="0">
            <a:noAutofit/>
          </a:bodyPr>
          <a:lstStyle>
            <a:lvl1pPr marL="0" indent="0" algn="ctr" defTabSz="1023967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B587E-C18E-9E03-9C63-3B114E01DBE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5CE332-73E0-4D26-EBF8-F17F921FF59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B0DDF39-D0BD-D89A-06A9-FCBA2E3BE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5978525" cy="388013"/>
          </a:xfrm>
        </p:spPr>
        <p:txBody>
          <a:bodyPr/>
          <a:lstStyle/>
          <a:p>
            <a:r>
              <a:rPr lang="el" b="1" i="0" u="none" baseline="0"/>
              <a:t>Ονομασία και ιεραρχία προϊόντων</a:t>
            </a:r>
            <a:endParaRPr lang="en-US"/>
          </a:p>
        </p:txBody>
      </p:sp>
      <p:sp>
        <p:nvSpPr>
          <p:cNvPr id="43" name="CasellaDiTesto 7">
            <a:extLst>
              <a:ext uri="{FF2B5EF4-FFF2-40B4-BE49-F238E27FC236}">
                <a16:creationId xmlns:a16="http://schemas.microsoft.com/office/drawing/2014/main" id="{DFE36392-5600-B288-6855-05A70100FE56}"/>
              </a:ext>
            </a:extLst>
          </p:cNvPr>
          <p:cNvSpPr txBox="1"/>
          <p:nvPr/>
        </p:nvSpPr>
        <p:spPr>
          <a:xfrm>
            <a:off x="365600" y="4868892"/>
            <a:ext cx="1430972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tabLst>
                <a:tab pos="177800" algn="l"/>
              </a:tabLst>
            </a:pPr>
            <a:r>
              <a:rPr lang="el" sz="14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C:</a:t>
            </a:r>
          </a:p>
          <a:p>
            <a:pPr algn="l" rtl="0">
              <a:tabLst>
                <a:tab pos="177800" algn="l"/>
              </a:tabLst>
            </a:pPr>
            <a:r>
              <a:rPr lang="el" sz="1400" b="0" i="0" u="none" baseline="0"/>
              <a:t>με λειτουργία πεπιεσμένου αέρα</a:t>
            </a:r>
          </a:p>
        </p:txBody>
      </p:sp>
      <p:sp>
        <p:nvSpPr>
          <p:cNvPr id="44" name="Titolo 6">
            <a:extLst>
              <a:ext uri="{FF2B5EF4-FFF2-40B4-BE49-F238E27FC236}">
                <a16:creationId xmlns:a16="http://schemas.microsoft.com/office/drawing/2014/main" id="{09011FA7-30B9-0D62-836E-7A1CB8C3338F}"/>
              </a:ext>
            </a:extLst>
          </p:cNvPr>
          <p:cNvSpPr txBox="1">
            <a:spLocks/>
          </p:cNvSpPr>
          <p:nvPr/>
        </p:nvSpPr>
        <p:spPr>
          <a:xfrm>
            <a:off x="1181684" y="1675646"/>
            <a:ext cx="4507715" cy="43686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l" sz="3500" b="1" i="0" u="none" baseline="0"/>
              <a:t>VHC010 Z1 </a:t>
            </a:r>
            <a:r>
              <a:rPr lang="el" sz="3500" b="1" i="0" u="none" baseline="0">
                <a:ea typeface="+mj-lt"/>
                <a:cs typeface="+mj-lt"/>
              </a:rPr>
              <a:t>EXA SBS </a:t>
            </a:r>
            <a:endParaRPr lang="el" sz="3500" dirty="0">
              <a:ea typeface="Roboto Bold"/>
              <a:cs typeface="Roboto Bold"/>
            </a:endParaRPr>
          </a:p>
        </p:txBody>
      </p:sp>
      <p:cxnSp>
        <p:nvCxnSpPr>
          <p:cNvPr id="45" name="Connettore diritto 7">
            <a:extLst>
              <a:ext uri="{FF2B5EF4-FFF2-40B4-BE49-F238E27FC236}">
                <a16:creationId xmlns:a16="http://schemas.microsoft.com/office/drawing/2014/main" id="{C7B33421-6FCA-8813-C3E7-CC171B263049}"/>
              </a:ext>
            </a:extLst>
          </p:cNvPr>
          <p:cNvCxnSpPr>
            <a:cxnSpLocks/>
          </p:cNvCxnSpPr>
          <p:nvPr/>
        </p:nvCxnSpPr>
        <p:spPr>
          <a:xfrm rot="5400000">
            <a:off x="1623001" y="2264954"/>
            <a:ext cx="497931" cy="99558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7">
            <a:extLst>
              <a:ext uri="{FF2B5EF4-FFF2-40B4-BE49-F238E27FC236}">
                <a16:creationId xmlns:a16="http://schemas.microsoft.com/office/drawing/2014/main" id="{10966A19-430B-237F-2B67-DC222C377EC5}"/>
              </a:ext>
            </a:extLst>
          </p:cNvPr>
          <p:cNvSpPr txBox="1"/>
          <p:nvPr/>
        </p:nvSpPr>
        <p:spPr>
          <a:xfrm>
            <a:off x="2862867" y="3053757"/>
            <a:ext cx="252028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sz="14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0: </a:t>
            </a:r>
            <a:r>
              <a:rPr lang="el" sz="1400" b="0" i="0" u="none" baseline="0"/>
              <a:t>Πλατφόρμα 320 mm</a:t>
            </a:r>
          </a:p>
        </p:txBody>
      </p:sp>
      <p:cxnSp>
        <p:nvCxnSpPr>
          <p:cNvPr id="47" name="Connettore diritto 19">
            <a:extLst>
              <a:ext uri="{FF2B5EF4-FFF2-40B4-BE49-F238E27FC236}">
                <a16:creationId xmlns:a16="http://schemas.microsoft.com/office/drawing/2014/main" id="{9A66C9F7-77C4-BF6B-E23F-2D069F3DDDC6}"/>
              </a:ext>
            </a:extLst>
          </p:cNvPr>
          <p:cNvCxnSpPr>
            <a:cxnSpLocks/>
            <a:endCxn id="46" idx="1"/>
          </p:cNvCxnSpPr>
          <p:nvPr/>
        </p:nvCxnSpPr>
        <p:spPr>
          <a:xfrm rot="16200000" flipH="1">
            <a:off x="1946629" y="2291408"/>
            <a:ext cx="1142392" cy="690083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7">
            <a:extLst>
              <a:ext uri="{FF2B5EF4-FFF2-40B4-BE49-F238E27FC236}">
                <a16:creationId xmlns:a16="http://schemas.microsoft.com/office/drawing/2014/main" id="{D86572E5-4FDA-3FAD-03D5-7F631A49D46A}"/>
              </a:ext>
            </a:extLst>
          </p:cNvPr>
          <p:cNvSpPr txBox="1"/>
          <p:nvPr/>
        </p:nvSpPr>
        <p:spPr>
          <a:xfrm>
            <a:off x="2862867" y="2327551"/>
            <a:ext cx="252028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sz="14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0: </a:t>
            </a:r>
            <a:r>
              <a:rPr lang="el" sz="1400" b="0" i="0" u="none" baseline="0"/>
              <a:t>Ασφαλής απόρριψη</a:t>
            </a:r>
          </a:p>
        </p:txBody>
      </p:sp>
      <p:cxnSp>
        <p:nvCxnSpPr>
          <p:cNvPr id="49" name="Connettore diritto 25">
            <a:extLst>
              <a:ext uri="{FF2B5EF4-FFF2-40B4-BE49-F238E27FC236}">
                <a16:creationId xmlns:a16="http://schemas.microsoft.com/office/drawing/2014/main" id="{98874158-4C6F-4265-9852-E41D4DDB284B}"/>
              </a:ext>
            </a:extLst>
          </p:cNvPr>
          <p:cNvCxnSpPr>
            <a:cxnSpLocks/>
            <a:endCxn id="48" idx="1"/>
          </p:cNvCxnSpPr>
          <p:nvPr/>
        </p:nvCxnSpPr>
        <p:spPr>
          <a:xfrm rot="16200000" flipH="1">
            <a:off x="2568185" y="2186758"/>
            <a:ext cx="408686" cy="180678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diritto 14">
            <a:extLst>
              <a:ext uri="{FF2B5EF4-FFF2-40B4-BE49-F238E27FC236}">
                <a16:creationId xmlns:a16="http://schemas.microsoft.com/office/drawing/2014/main" id="{E8194ACD-E4F5-16F6-C06E-1D28192F879F}"/>
              </a:ext>
            </a:extLst>
          </p:cNvPr>
          <p:cNvCxnSpPr>
            <a:cxnSpLocks/>
            <a:endCxn id="75" idx="1"/>
          </p:cNvCxnSpPr>
          <p:nvPr/>
        </p:nvCxnSpPr>
        <p:spPr>
          <a:xfrm rot="16200000" flipH="1">
            <a:off x="2256827" y="2238073"/>
            <a:ext cx="771361" cy="440719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ABAF262-04A9-0B94-44E7-92A6EBFB0B9D}"/>
              </a:ext>
            </a:extLst>
          </p:cNvPr>
          <p:cNvCxnSpPr/>
          <p:nvPr/>
        </p:nvCxnSpPr>
        <p:spPr>
          <a:xfrm>
            <a:off x="1831453" y="2065260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E84D569-F6C1-688B-61A1-906008DD9311}"/>
              </a:ext>
            </a:extLst>
          </p:cNvPr>
          <p:cNvCxnSpPr/>
          <p:nvPr/>
        </p:nvCxnSpPr>
        <p:spPr>
          <a:xfrm>
            <a:off x="2080818" y="2065260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60BD6C7-E8BE-BDEF-C91A-7CC77D40BD3B}"/>
              </a:ext>
            </a:extLst>
          </p:cNvPr>
          <p:cNvCxnSpPr/>
          <p:nvPr/>
        </p:nvCxnSpPr>
        <p:spPr>
          <a:xfrm>
            <a:off x="2327978" y="2065260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EBC1513-54E0-4C64-B7F8-F560AC524F58}"/>
              </a:ext>
            </a:extLst>
          </p:cNvPr>
          <p:cNvCxnSpPr/>
          <p:nvPr/>
        </p:nvCxnSpPr>
        <p:spPr>
          <a:xfrm>
            <a:off x="2603346" y="2065260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itolo 6">
            <a:extLst>
              <a:ext uri="{FF2B5EF4-FFF2-40B4-BE49-F238E27FC236}">
                <a16:creationId xmlns:a16="http://schemas.microsoft.com/office/drawing/2014/main" id="{BEAE2CB8-3FAF-3CDD-C0E0-256EC8C49C6F}"/>
              </a:ext>
            </a:extLst>
          </p:cNvPr>
          <p:cNvSpPr txBox="1">
            <a:spLocks/>
          </p:cNvSpPr>
          <p:nvPr/>
        </p:nvSpPr>
        <p:spPr>
          <a:xfrm>
            <a:off x="1181684" y="4284405"/>
            <a:ext cx="4507715" cy="43686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l" sz="3500" b="1" i="0" u="none" baseline="0"/>
              <a:t>VHC011 Z1 EXA</a:t>
            </a:r>
          </a:p>
        </p:txBody>
      </p:sp>
      <p:cxnSp>
        <p:nvCxnSpPr>
          <p:cNvPr id="56" name="Connettore diritto 7">
            <a:extLst>
              <a:ext uri="{FF2B5EF4-FFF2-40B4-BE49-F238E27FC236}">
                <a16:creationId xmlns:a16="http://schemas.microsoft.com/office/drawing/2014/main" id="{D9A2C129-70EA-A4FB-40B6-8514073A18AD}"/>
              </a:ext>
            </a:extLst>
          </p:cNvPr>
          <p:cNvCxnSpPr>
            <a:cxnSpLocks/>
            <a:endCxn id="43" idx="3"/>
          </p:cNvCxnSpPr>
          <p:nvPr/>
        </p:nvCxnSpPr>
        <p:spPr>
          <a:xfrm rot="5400000">
            <a:off x="1523194" y="4947392"/>
            <a:ext cx="671933" cy="125175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7">
            <a:extLst>
              <a:ext uri="{FF2B5EF4-FFF2-40B4-BE49-F238E27FC236}">
                <a16:creationId xmlns:a16="http://schemas.microsoft.com/office/drawing/2014/main" id="{898D8743-A0BB-E3DF-9992-2B295FB877CF}"/>
              </a:ext>
            </a:extLst>
          </p:cNvPr>
          <p:cNvSpPr txBox="1"/>
          <p:nvPr/>
        </p:nvSpPr>
        <p:spPr>
          <a:xfrm>
            <a:off x="2862867" y="5669418"/>
            <a:ext cx="252028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sz="14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0:</a:t>
            </a:r>
            <a:r>
              <a:rPr lang="el" sz="1400" b="0" i="0" u="none" baseline="0"/>
              <a:t> Πλατφόρμα 320 mm</a:t>
            </a:r>
          </a:p>
        </p:txBody>
      </p:sp>
      <p:cxnSp>
        <p:nvCxnSpPr>
          <p:cNvPr id="58" name="Connettore diritto 19">
            <a:extLst>
              <a:ext uri="{FF2B5EF4-FFF2-40B4-BE49-F238E27FC236}">
                <a16:creationId xmlns:a16="http://schemas.microsoft.com/office/drawing/2014/main" id="{6C0644A6-F575-0759-C299-3805D36C415E}"/>
              </a:ext>
            </a:extLst>
          </p:cNvPr>
          <p:cNvCxnSpPr>
            <a:cxnSpLocks/>
            <a:endCxn id="57" idx="1"/>
          </p:cNvCxnSpPr>
          <p:nvPr/>
        </p:nvCxnSpPr>
        <p:spPr>
          <a:xfrm rot="16200000" flipH="1">
            <a:off x="1942364" y="4902804"/>
            <a:ext cx="1150924" cy="690082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sellaDiTesto 7">
            <a:extLst>
              <a:ext uri="{FF2B5EF4-FFF2-40B4-BE49-F238E27FC236}">
                <a16:creationId xmlns:a16="http://schemas.microsoft.com/office/drawing/2014/main" id="{F69EBF55-1618-5F92-6183-EACB3BC1A9CC}"/>
              </a:ext>
            </a:extLst>
          </p:cNvPr>
          <p:cNvSpPr txBox="1"/>
          <p:nvPr/>
        </p:nvSpPr>
        <p:spPr>
          <a:xfrm>
            <a:off x="2862867" y="4945835"/>
            <a:ext cx="252028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sz="14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1: </a:t>
            </a:r>
            <a:r>
              <a:rPr lang="el" sz="1400" b="0" i="0" u="none" baseline="0"/>
              <a:t>Έκδοση PullClean™</a:t>
            </a:r>
          </a:p>
        </p:txBody>
      </p:sp>
      <p:cxnSp>
        <p:nvCxnSpPr>
          <p:cNvPr id="60" name="Connettore diritto 25">
            <a:extLst>
              <a:ext uri="{FF2B5EF4-FFF2-40B4-BE49-F238E27FC236}">
                <a16:creationId xmlns:a16="http://schemas.microsoft.com/office/drawing/2014/main" id="{8D881573-530B-DAEE-3FB8-793C85CC735C}"/>
              </a:ext>
            </a:extLst>
          </p:cNvPr>
          <p:cNvCxnSpPr>
            <a:cxnSpLocks/>
            <a:endCxn id="59" idx="1"/>
          </p:cNvCxnSpPr>
          <p:nvPr/>
        </p:nvCxnSpPr>
        <p:spPr>
          <a:xfrm rot="16200000" flipH="1">
            <a:off x="2568186" y="4805043"/>
            <a:ext cx="408684" cy="180678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diritto 14">
            <a:extLst>
              <a:ext uri="{FF2B5EF4-FFF2-40B4-BE49-F238E27FC236}">
                <a16:creationId xmlns:a16="http://schemas.microsoft.com/office/drawing/2014/main" id="{1B0AF3A6-ACF8-076C-7763-D312BB2B2A10}"/>
              </a:ext>
            </a:extLst>
          </p:cNvPr>
          <p:cNvCxnSpPr>
            <a:cxnSpLocks/>
            <a:endCxn id="74" idx="1"/>
          </p:cNvCxnSpPr>
          <p:nvPr/>
        </p:nvCxnSpPr>
        <p:spPr>
          <a:xfrm rot="16200000" flipH="1">
            <a:off x="2246615" y="4841197"/>
            <a:ext cx="783438" cy="449066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4A50A33-013E-34A0-42D4-DC3C89A596F4}"/>
              </a:ext>
            </a:extLst>
          </p:cNvPr>
          <p:cNvCxnSpPr/>
          <p:nvPr/>
        </p:nvCxnSpPr>
        <p:spPr>
          <a:xfrm>
            <a:off x="1831453" y="4674019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B1E219A-F386-F149-3E0F-27B4C618A3E9}"/>
              </a:ext>
            </a:extLst>
          </p:cNvPr>
          <p:cNvCxnSpPr/>
          <p:nvPr/>
        </p:nvCxnSpPr>
        <p:spPr>
          <a:xfrm>
            <a:off x="2080818" y="4674019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0D4CFE9-A1D8-5B60-500D-42D3FD39F1F0}"/>
              </a:ext>
            </a:extLst>
          </p:cNvPr>
          <p:cNvCxnSpPr/>
          <p:nvPr/>
        </p:nvCxnSpPr>
        <p:spPr>
          <a:xfrm>
            <a:off x="2327978" y="4674019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1262A68-B3F3-F65B-9A22-15702A44DF18}"/>
              </a:ext>
            </a:extLst>
          </p:cNvPr>
          <p:cNvCxnSpPr/>
          <p:nvPr/>
        </p:nvCxnSpPr>
        <p:spPr>
          <a:xfrm>
            <a:off x="2603346" y="4674019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diritto 28">
            <a:extLst>
              <a:ext uri="{FF2B5EF4-FFF2-40B4-BE49-F238E27FC236}">
                <a16:creationId xmlns:a16="http://schemas.microsoft.com/office/drawing/2014/main" id="{01D157A0-DB4F-02C6-43F7-272891A2A21D}"/>
              </a:ext>
            </a:extLst>
          </p:cNvPr>
          <p:cNvCxnSpPr>
            <a:cxnSpLocks/>
            <a:endCxn id="67" idx="0"/>
          </p:cNvCxnSpPr>
          <p:nvPr/>
        </p:nvCxnSpPr>
        <p:spPr>
          <a:xfrm>
            <a:off x="4304744" y="2065254"/>
            <a:ext cx="1436469" cy="503735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asellaDiTesto 7">
            <a:extLst>
              <a:ext uri="{FF2B5EF4-FFF2-40B4-BE49-F238E27FC236}">
                <a16:creationId xmlns:a16="http://schemas.microsoft.com/office/drawing/2014/main" id="{515297ED-9E3F-88DF-F08B-17A747FAA7B0}"/>
              </a:ext>
            </a:extLst>
          </p:cNvPr>
          <p:cNvSpPr txBox="1"/>
          <p:nvPr/>
        </p:nvSpPr>
        <p:spPr>
          <a:xfrm>
            <a:off x="5157602" y="2568989"/>
            <a:ext cx="1167221" cy="261610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l" sz="1400" b="0" i="0" u="none" baseline="0"/>
              <a:t>Ακρωνύμια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86D0EE6-DF9B-DE34-97CA-1BAA9B953658}"/>
              </a:ext>
            </a:extLst>
          </p:cNvPr>
          <p:cNvCxnSpPr>
            <a:cxnSpLocks/>
          </p:cNvCxnSpPr>
          <p:nvPr/>
        </p:nvCxnSpPr>
        <p:spPr>
          <a:xfrm>
            <a:off x="2962301" y="2065260"/>
            <a:ext cx="2425058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diritto 28">
            <a:extLst>
              <a:ext uri="{FF2B5EF4-FFF2-40B4-BE49-F238E27FC236}">
                <a16:creationId xmlns:a16="http://schemas.microsoft.com/office/drawing/2014/main" id="{93B755B8-8246-037D-5ECB-9DCE938BBE6D}"/>
              </a:ext>
            </a:extLst>
          </p:cNvPr>
          <p:cNvCxnSpPr>
            <a:cxnSpLocks/>
            <a:endCxn id="71" idx="0"/>
          </p:cNvCxnSpPr>
          <p:nvPr/>
        </p:nvCxnSpPr>
        <p:spPr>
          <a:xfrm>
            <a:off x="4304744" y="4674014"/>
            <a:ext cx="1436469" cy="503735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asellaDiTesto 7">
            <a:extLst>
              <a:ext uri="{FF2B5EF4-FFF2-40B4-BE49-F238E27FC236}">
                <a16:creationId xmlns:a16="http://schemas.microsoft.com/office/drawing/2014/main" id="{1E9C1C71-A672-44B8-8792-D110035AAF7F}"/>
              </a:ext>
            </a:extLst>
          </p:cNvPr>
          <p:cNvSpPr txBox="1"/>
          <p:nvPr/>
        </p:nvSpPr>
        <p:spPr>
          <a:xfrm>
            <a:off x="5157602" y="5177749"/>
            <a:ext cx="1167221" cy="261610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l" sz="1400" b="0" i="0" u="none" baseline="0"/>
              <a:t>Ακρωνύμια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6D788F2-849F-5EFB-44C9-AB2A71331193}"/>
              </a:ext>
            </a:extLst>
          </p:cNvPr>
          <p:cNvCxnSpPr>
            <a:cxnSpLocks/>
          </p:cNvCxnSpPr>
          <p:nvPr/>
        </p:nvCxnSpPr>
        <p:spPr>
          <a:xfrm>
            <a:off x="2962301" y="4674020"/>
            <a:ext cx="2425058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CasellaDiTesto 7">
            <a:extLst>
              <a:ext uri="{FF2B5EF4-FFF2-40B4-BE49-F238E27FC236}">
                <a16:creationId xmlns:a16="http://schemas.microsoft.com/office/drawing/2014/main" id="{A3DE67BC-FFFD-C556-716F-2BA26E96AC8E}"/>
              </a:ext>
            </a:extLst>
          </p:cNvPr>
          <p:cNvSpPr txBox="1"/>
          <p:nvPr/>
        </p:nvSpPr>
        <p:spPr>
          <a:xfrm>
            <a:off x="387869" y="2080187"/>
            <a:ext cx="1430972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tabLst>
                <a:tab pos="177800" algn="l"/>
              </a:tabLst>
            </a:pPr>
            <a:r>
              <a:rPr lang="el" sz="14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C:</a:t>
            </a:r>
          </a:p>
          <a:p>
            <a:pPr algn="l" rtl="0">
              <a:tabLst>
                <a:tab pos="177800" algn="l"/>
              </a:tabLst>
            </a:pPr>
            <a:r>
              <a:rPr lang="el" sz="1400" b="0" i="0" u="none" baseline="0"/>
              <a:t>με λειτουργία πεπιεσμένου αέρα</a:t>
            </a:r>
          </a:p>
        </p:txBody>
      </p:sp>
      <p:sp>
        <p:nvSpPr>
          <p:cNvPr id="74" name="CasellaDiTesto 7">
            <a:extLst>
              <a:ext uri="{FF2B5EF4-FFF2-40B4-BE49-F238E27FC236}">
                <a16:creationId xmlns:a16="http://schemas.microsoft.com/office/drawing/2014/main" id="{86FB906A-9777-3BD9-7221-862F3B0B7AAD}"/>
              </a:ext>
            </a:extLst>
          </p:cNvPr>
          <p:cNvSpPr txBox="1"/>
          <p:nvPr/>
        </p:nvSpPr>
        <p:spPr>
          <a:xfrm>
            <a:off x="2862867" y="5303560"/>
            <a:ext cx="252028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sz="14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1: </a:t>
            </a:r>
            <a:r>
              <a:rPr lang="el" sz="1400" b="0" i="0" u="none" baseline="0"/>
              <a:t>Πνευματική αντλία</a:t>
            </a:r>
          </a:p>
        </p:txBody>
      </p:sp>
      <p:sp>
        <p:nvSpPr>
          <p:cNvPr id="75" name="CasellaDiTesto 7">
            <a:extLst>
              <a:ext uri="{FF2B5EF4-FFF2-40B4-BE49-F238E27FC236}">
                <a16:creationId xmlns:a16="http://schemas.microsoft.com/office/drawing/2014/main" id="{985A155D-EE6F-348C-D58C-503C282CD929}"/>
              </a:ext>
            </a:extLst>
          </p:cNvPr>
          <p:cNvSpPr txBox="1"/>
          <p:nvPr/>
        </p:nvSpPr>
        <p:spPr>
          <a:xfrm>
            <a:off x="2862867" y="2690225"/>
            <a:ext cx="252028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sz="14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1: </a:t>
            </a:r>
            <a:r>
              <a:rPr lang="el" sz="1400" b="0" i="0" u="none" baseline="0"/>
              <a:t>Πνευματική αντλία</a:t>
            </a:r>
          </a:p>
        </p:txBody>
      </p:sp>
      <p:sp>
        <p:nvSpPr>
          <p:cNvPr id="79" name="Content Placeholder 14">
            <a:extLst>
              <a:ext uri="{FF2B5EF4-FFF2-40B4-BE49-F238E27FC236}">
                <a16:creationId xmlns:a16="http://schemas.microsoft.com/office/drawing/2014/main" id="{D1E8A896-084B-9A53-8CA1-F1BAFB9F7908}"/>
              </a:ext>
            </a:extLst>
          </p:cNvPr>
          <p:cNvSpPr txBox="1">
            <a:spLocks/>
          </p:cNvSpPr>
          <p:nvPr/>
        </p:nvSpPr>
        <p:spPr>
          <a:xfrm>
            <a:off x="7414174" y="629455"/>
            <a:ext cx="2355677" cy="31607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el" sz="16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L3 = Πεπιεσμένος αέρας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endParaRPr lang="en-US" sz="1050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en-US">
                <a:latin typeface="Roboto Bold" panose="02000000000000000000" pitchFamily="2" charset="0"/>
              </a:rPr>
              <a:t>L4 = VHC01 ATEX</a:t>
            </a:r>
            <a:endParaRPr lang="en-US" sz="110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en-US" sz="1100">
                <a:latin typeface="Roboto Bold" panose="02000000000000000000" pitchFamily="2" charset="0"/>
              </a:rPr>
              <a:t>L5 = VHC010 ATEX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en-US" sz="1050">
                <a:latin typeface="Roboto Bold" panose="02000000000000000000" pitchFamily="2" charset="0"/>
              </a:rPr>
              <a:t>L6:	</a:t>
            </a:r>
            <a:r>
              <a:rPr lang="en-US" sz="1050"/>
              <a:t>• VHC010 Z1 EXA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  <a:tabLst>
                <a:tab pos="266700" algn="l"/>
              </a:tabLst>
            </a:pPr>
            <a:r>
              <a:rPr lang="en-US" sz="1050"/>
              <a:t>	• VHC010 SBS Z1 EXA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  <a:tabLst>
                <a:tab pos="266700" algn="l"/>
              </a:tabLst>
            </a:pPr>
            <a:r>
              <a:rPr lang="en-US" sz="1100">
                <a:latin typeface="Roboto Bold" panose="02000000000000000000" pitchFamily="2" charset="0"/>
              </a:rPr>
              <a:t>L5 = VHC011 ATEX</a:t>
            </a:r>
            <a:endParaRPr lang="en-US" sz="120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en-US" sz="1100">
                <a:latin typeface="Roboto Bold" panose="02000000000000000000" pitchFamily="2" charset="0"/>
              </a:rPr>
              <a:t>L6:	</a:t>
            </a:r>
            <a:r>
              <a:rPr lang="en-US" sz="1050"/>
              <a:t>• VHC011 Z1 EXA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  <a:tabLst>
                <a:tab pos="266700" algn="l"/>
              </a:tabLst>
            </a:pPr>
            <a:r>
              <a:rPr lang="en-US" sz="1050"/>
              <a:t>	• VHC011 Z1 EXA AU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en-US" sz="1100">
                <a:latin typeface="Roboto Bold" panose="02000000000000000000" pitchFamily="2" charset="0"/>
              </a:rPr>
              <a:t>L5 = VHC010 EXP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en-US" sz="1050">
                <a:latin typeface="Roboto Bold" panose="02000000000000000000" pitchFamily="2" charset="0"/>
              </a:rPr>
              <a:t>L6:</a:t>
            </a:r>
            <a:r>
              <a:rPr lang="en-US" sz="1050"/>
              <a:t>	• VHC010 EXP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  <a:tabLst>
                <a:tab pos="266700" algn="l"/>
              </a:tabLst>
            </a:pPr>
            <a:r>
              <a:rPr lang="en-US" sz="1050"/>
              <a:t>	• VHC010 SBS EXP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  <a:tabLst>
                <a:tab pos="266700" algn="l"/>
              </a:tabLst>
            </a:pPr>
            <a:r>
              <a:rPr lang="en-US" sz="1200">
                <a:latin typeface="Roboto Bold" panose="02000000000000000000" pitchFamily="2" charset="0"/>
              </a:rPr>
              <a:t>L5 = VHC011 EXP</a:t>
            </a:r>
            <a:endParaRPr lang="en-US" sz="140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en-US" sz="1200">
                <a:latin typeface="Roboto Bold" panose="02000000000000000000" pitchFamily="2" charset="0"/>
              </a:rPr>
              <a:t>L6:</a:t>
            </a:r>
            <a:r>
              <a:rPr lang="en-US" sz="1100"/>
              <a:t>	• VHC011 EXP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  <a:tabLst>
                <a:tab pos="266700" algn="l"/>
              </a:tabLst>
            </a:pPr>
            <a:r>
              <a:rPr lang="en-US" sz="1100"/>
              <a:t>	• VHC011 EXP AU</a:t>
            </a:r>
            <a:endParaRPr lang="en-US" sz="1600" dirty="0">
              <a:latin typeface="Roboto Bold" panose="02000000000000000000" pitchFamily="2" charset="0"/>
            </a:endParaRPr>
          </a:p>
        </p:txBody>
      </p:sp>
      <p:pic>
        <p:nvPicPr>
          <p:cNvPr id="90" name="Picture 89" descr="A close-up of a vacuum&#10;&#10;AI-generated content may be incorrect.">
            <a:extLst>
              <a:ext uri="{FF2B5EF4-FFF2-40B4-BE49-F238E27FC236}">
                <a16:creationId xmlns:a16="http://schemas.microsoft.com/office/drawing/2014/main" id="{611D86F8-6A50-00F5-073F-5762F4AC3B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451" y="1114067"/>
            <a:ext cx="1112466" cy="1480984"/>
          </a:xfrm>
          <a:prstGeom prst="rect">
            <a:avLst/>
          </a:prstGeom>
        </p:spPr>
      </p:pic>
      <p:pic>
        <p:nvPicPr>
          <p:cNvPr id="91" name="Picture 90" descr="A close-up of a vacuum&#10;&#10;AI-generated content may be incorrect.">
            <a:extLst>
              <a:ext uri="{FF2B5EF4-FFF2-40B4-BE49-F238E27FC236}">
                <a16:creationId xmlns:a16="http://schemas.microsoft.com/office/drawing/2014/main" id="{57998AB3-9653-51AF-41F0-F8ABB54C3B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145" y="1114066"/>
            <a:ext cx="1221856" cy="1521262"/>
          </a:xfrm>
          <a:prstGeom prst="rect">
            <a:avLst/>
          </a:prstGeom>
        </p:spPr>
      </p:pic>
      <p:pic>
        <p:nvPicPr>
          <p:cNvPr id="92" name="Picture 91" descr="A close-up of a vacuum&#10;&#10;AI-generated content may be incorrect.">
            <a:extLst>
              <a:ext uri="{FF2B5EF4-FFF2-40B4-BE49-F238E27FC236}">
                <a16:creationId xmlns:a16="http://schemas.microsoft.com/office/drawing/2014/main" id="{99A2780D-3B6A-C062-56B0-E9A3182689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451" y="2561029"/>
            <a:ext cx="1112466" cy="1480984"/>
          </a:xfrm>
          <a:prstGeom prst="rect">
            <a:avLst/>
          </a:prstGeom>
        </p:spPr>
      </p:pic>
      <p:pic>
        <p:nvPicPr>
          <p:cNvPr id="93" name="Picture 92" descr="A close-up of a vacuum&#10;&#10;AI-generated content may be incorrect.">
            <a:extLst>
              <a:ext uri="{FF2B5EF4-FFF2-40B4-BE49-F238E27FC236}">
                <a16:creationId xmlns:a16="http://schemas.microsoft.com/office/drawing/2014/main" id="{0A96768E-05F2-1866-7246-A7B5B3226A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145" y="2561028"/>
            <a:ext cx="1221856" cy="1521262"/>
          </a:xfrm>
          <a:prstGeom prst="rect">
            <a:avLst/>
          </a:prstGeom>
        </p:spPr>
      </p:pic>
      <p:pic>
        <p:nvPicPr>
          <p:cNvPr id="94" name="Picture 93" descr="A close-up of a vacuum&#10;&#10;AI-generated content may be incorrect.">
            <a:extLst>
              <a:ext uri="{FF2B5EF4-FFF2-40B4-BE49-F238E27FC236}">
                <a16:creationId xmlns:a16="http://schemas.microsoft.com/office/drawing/2014/main" id="{50FCB1CF-34FC-593A-3049-55CAFBE258C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451" y="4672383"/>
            <a:ext cx="1112466" cy="1480984"/>
          </a:xfrm>
          <a:prstGeom prst="rect">
            <a:avLst/>
          </a:prstGeom>
        </p:spPr>
      </p:pic>
      <p:pic>
        <p:nvPicPr>
          <p:cNvPr id="95" name="Picture 94" descr="A close-up of a vacuum&#10;&#10;AI-generated content may be incorrect.">
            <a:extLst>
              <a:ext uri="{FF2B5EF4-FFF2-40B4-BE49-F238E27FC236}">
                <a16:creationId xmlns:a16="http://schemas.microsoft.com/office/drawing/2014/main" id="{C7F5317C-2D1B-6432-794A-13BCD52736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145" y="4672382"/>
            <a:ext cx="1221856" cy="1521262"/>
          </a:xfrm>
          <a:prstGeom prst="rect">
            <a:avLst/>
          </a:prstGeom>
        </p:spPr>
      </p:pic>
      <p:sp>
        <p:nvSpPr>
          <p:cNvPr id="108" name="CasellaDiTesto 1">
            <a:extLst>
              <a:ext uri="{FF2B5EF4-FFF2-40B4-BE49-F238E27FC236}">
                <a16:creationId xmlns:a16="http://schemas.microsoft.com/office/drawing/2014/main" id="{638316B4-0CFD-FE54-332D-CD4541160001}"/>
              </a:ext>
            </a:extLst>
          </p:cNvPr>
          <p:cNvSpPr txBox="1"/>
          <p:nvPr/>
        </p:nvSpPr>
        <p:spPr>
          <a:xfrm>
            <a:off x="7269341" y="6052749"/>
            <a:ext cx="2927350" cy="232165"/>
          </a:xfrm>
          <a:prstGeom prst="rect">
            <a:avLst/>
          </a:prstGeom>
          <a:noFill/>
        </p:spPr>
        <p:txBody>
          <a:bodyPr wrap="square" lIns="144000" tIns="0" rIns="0" bIns="108000" rtlCol="0" anchor="b" anchorCtr="0">
            <a:spAutoFit/>
          </a:bodyPr>
          <a:lstStyle/>
          <a:p>
            <a:pPr algn="l" rtl="0"/>
            <a:r>
              <a:rPr lang="el" sz="800" b="0" i="0" u="none" baseline="0"/>
              <a:t>* Μοντέλο χωρίς HazLoc/Atex κατόπιν αιτήματος 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806DC8F-C0A8-9330-D930-F9F771E3F2E5}"/>
              </a:ext>
            </a:extLst>
          </p:cNvPr>
          <p:cNvSpPr txBox="1"/>
          <p:nvPr/>
        </p:nvSpPr>
        <p:spPr>
          <a:xfrm>
            <a:off x="7414175" y="4376308"/>
            <a:ext cx="1319272" cy="1480983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313F"/>
              </a:buClr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*L4 = VHC01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313F"/>
              </a:buClr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L5 = VHC010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313F"/>
              </a:buClr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L6: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	• VHC010 CD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313F"/>
              </a:buClr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	• VHC010 CD SBS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313F"/>
              </a:buClr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L5 = VHC011 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313F"/>
              </a:buClr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L6: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	• VHC011 CD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313F"/>
              </a:buClr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	• VHC011 CD AU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3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C5CBC-208E-2152-B4AB-7F089162A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C7243-D2B5-74EC-A5CE-9B5DEB24544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408DE-1574-D197-9F5D-96DA32FD4AD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F80E92D-01C0-72F5-983C-C50BCDC61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" b="1" i="0" u="none" baseline="0"/>
              <a:t>Κωδικοί προϊόντων και εκδόσεις που διατίθενται </a:t>
            </a:r>
            <a:br>
              <a:rPr lang="en-US" b="1" i="0" u="none" baseline="0"/>
            </a:br>
            <a:r>
              <a:rPr lang="el" b="1" i="0" u="none" baseline="0"/>
              <a:t>κατά την ημερομηνία λανσαρίσματος</a:t>
            </a:r>
            <a:endParaRPr lang="en-US"/>
          </a:p>
        </p:txBody>
      </p:sp>
      <p:graphicFrame>
        <p:nvGraphicFramePr>
          <p:cNvPr id="8" name="Tabella 17">
            <a:extLst>
              <a:ext uri="{FF2B5EF4-FFF2-40B4-BE49-F238E27FC236}">
                <a16:creationId xmlns:a16="http://schemas.microsoft.com/office/drawing/2014/main" id="{48052BC2-3A89-888A-6066-38B34154A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245326"/>
              </p:ext>
            </p:extLst>
          </p:nvPr>
        </p:nvGraphicFramePr>
        <p:xfrm>
          <a:off x="479425" y="1472715"/>
          <a:ext cx="4500000" cy="2558645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183238228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17113336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Τύπος μοντέλου </a:t>
                      </a:r>
                      <a:r>
                        <a:rPr lang="it-I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 </a:t>
                      </a:r>
                    </a:p>
                  </a:txBody>
                  <a:tcPr marL="54000" marR="54000" marT="72000" marB="72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it-I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PN</a:t>
                      </a:r>
                    </a:p>
                  </a:txBody>
                  <a:tcPr marL="54000" marR="54000" marT="72000" marB="72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it-IT" sz="9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54000" marR="54000" marT="72000" marB="72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it-IT" sz="9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4061300052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Παγκόσμιος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09848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it-IT" sz="9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4061300053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VHC011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 sz="1000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309365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it-IT" sz="9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4061300042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VHC010 Z1 EXA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ΕΕ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it-IT" sz="9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4061300043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VHC010 Z1 EXA SBS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 sz="1000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it-IT" sz="9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4061300044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VHC010 Z1 EXA 2X SBS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 sz="1000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it-IT" sz="9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4061300045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VHC011 Z1 EXA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 sz="1000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3552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it-IT" sz="9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4061300046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VHC011 Z1 EXA AU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 sz="1000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73926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it-IT" sz="9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4061300047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VHC011 Z1 EXA 3X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 sz="1000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09256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41BEC332-249C-6EF6-97BB-041970EA01F8}"/>
              </a:ext>
            </a:extLst>
          </p:cNvPr>
          <p:cNvGrpSpPr/>
          <p:nvPr/>
        </p:nvGrpSpPr>
        <p:grpSpPr>
          <a:xfrm>
            <a:off x="6405355" y="1848871"/>
            <a:ext cx="5520162" cy="4294257"/>
            <a:chOff x="749596" y="3635098"/>
            <a:chExt cx="4077701" cy="3172134"/>
          </a:xfrm>
        </p:grpSpPr>
        <p:pic>
          <p:nvPicPr>
            <p:cNvPr id="10" name="Picture 9" descr="A close-up of a vacuum&#10;&#10;AI-generated content may be incorrect.">
              <a:extLst>
                <a:ext uri="{FF2B5EF4-FFF2-40B4-BE49-F238E27FC236}">
                  <a16:creationId xmlns:a16="http://schemas.microsoft.com/office/drawing/2014/main" id="{D33410D7-609A-9453-93CD-FBA59CE9E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596" y="3635098"/>
              <a:ext cx="2306686" cy="3070805"/>
            </a:xfrm>
            <a:prstGeom prst="rect">
              <a:avLst/>
            </a:prstGeom>
          </p:spPr>
        </p:pic>
        <p:pic>
          <p:nvPicPr>
            <p:cNvPr id="11" name="Picture 10" descr="A close-up of a vacuum&#10;&#10;AI-generated content may be incorrect.">
              <a:extLst>
                <a:ext uri="{FF2B5EF4-FFF2-40B4-BE49-F238E27FC236}">
                  <a16:creationId xmlns:a16="http://schemas.microsoft.com/office/drawing/2014/main" id="{D44D1A18-42F9-D6A1-F017-A6D54D854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3793" y="3652912"/>
              <a:ext cx="2533504" cy="315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093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5BB37-448D-B1FA-6ED3-6FDB61B01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881ACCC7-2451-7549-D107-95DCD8974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6283325"/>
          </a:xfrm>
        </p:spPr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958A74B-0961-1BBC-CE11-C2C0F1CC6C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Η εταιρική ευθύνη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FB1837EF-48D7-2EAA-1F11-130B530AE6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804E5E2-5BD8-C198-7CE2-163C396037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6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Hands holding a small plant&#10;&#10;AI-generated content may be incorrect.">
            <a:extLst>
              <a:ext uri="{FF2B5EF4-FFF2-40B4-BE49-F238E27FC236}">
                <a16:creationId xmlns:a16="http://schemas.microsoft.com/office/drawing/2014/main" id="{488AD233-68AC-9BE7-B396-538108B247A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15" r="18215"/>
          <a:stretch>
            <a:fillRect/>
          </a:stretch>
        </p:blipFill>
        <p:spPr/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FC741-534D-8A80-6D8F-C1E1842159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094F31-2A8B-B4BB-B5F4-6410C88BFD0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0442FF7-5184-8D84-2485-0CAF9544C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" b="1" i="0" u="none" baseline="0"/>
              <a:t>Η εταιρική ευθύνη</a:t>
            </a:r>
            <a:endParaRPr lang="en-US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C15E9166-DC35-1561-065A-68DAAAC26045}"/>
              </a:ext>
            </a:extLst>
          </p:cNvPr>
          <p:cNvSpPr txBox="1">
            <a:spLocks/>
          </p:cNvSpPr>
          <p:nvPr/>
        </p:nvSpPr>
        <p:spPr>
          <a:xfrm>
            <a:off x="1225732" y="2555031"/>
            <a:ext cx="4021328" cy="272895"/>
          </a:xfrm>
          <a:prstGeom prst="rect">
            <a:avLst/>
          </a:prstGeom>
        </p:spPr>
        <p:txBody>
          <a:bodyPr vert="horz" lIns="365760" tIns="0" rIns="0" bIns="0" rtlCol="0" anchor="ctr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l" sz="1600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Χωρίς εκπομπές κατά την παραγωγή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6CFF1A94-7CBA-B2E8-58BC-65BAD2AD80E4}"/>
              </a:ext>
            </a:extLst>
          </p:cNvPr>
          <p:cNvSpPr txBox="1">
            <a:spLocks/>
          </p:cNvSpPr>
          <p:nvPr/>
        </p:nvSpPr>
        <p:spPr>
          <a:xfrm>
            <a:off x="1225732" y="3586049"/>
            <a:ext cx="3559175" cy="797270"/>
          </a:xfrm>
          <a:prstGeom prst="rect">
            <a:avLst/>
          </a:prstGeom>
        </p:spPr>
        <p:txBody>
          <a:bodyPr vert="horz" wrap="square" lIns="365760" tIns="0" rIns="0" bIns="0" rtlCol="0" anchor="ctr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lnSpc>
                <a:spcPct val="120000"/>
              </a:lnSpc>
              <a:buNone/>
            </a:pPr>
            <a:r>
              <a:rPr lang="el" sz="1600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Ανακυκλώσιμο μέταλλο και μέρη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l-GR" sz="1300"/>
              <a:t>Όλα τα μέρη (εκτός από τα φίλτρα) είναι κατασκευασμένα από ανακυκλώσιμα υλικά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13A95A-10E6-688A-20E0-AABF3F3FD74F}"/>
              </a:ext>
            </a:extLst>
          </p:cNvPr>
          <p:cNvGrpSpPr>
            <a:grpSpLocks noChangeAspect="1"/>
          </p:cNvGrpSpPr>
          <p:nvPr/>
        </p:nvGrpSpPr>
        <p:grpSpPr>
          <a:xfrm>
            <a:off x="479424" y="2392783"/>
            <a:ext cx="731520" cy="731520"/>
            <a:chOff x="1307428" y="3800135"/>
            <a:chExt cx="597389" cy="59738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548C474-CA6A-719D-5CE9-496C961D090E}"/>
                </a:ext>
              </a:extLst>
            </p:cNvPr>
            <p:cNvSpPr/>
            <p:nvPr/>
          </p:nvSpPr>
          <p:spPr>
            <a:xfrm>
              <a:off x="1307428" y="3800135"/>
              <a:ext cx="597389" cy="597389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2E039ED-DF97-55A4-DB48-5A037ABE0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2262" y="3897846"/>
              <a:ext cx="307720" cy="31487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155A1C-CB24-2882-5A10-4FABA9164D2E}"/>
              </a:ext>
            </a:extLst>
          </p:cNvPr>
          <p:cNvGrpSpPr>
            <a:grpSpLocks noChangeAspect="1"/>
          </p:cNvGrpSpPr>
          <p:nvPr/>
        </p:nvGrpSpPr>
        <p:grpSpPr>
          <a:xfrm>
            <a:off x="479424" y="3618924"/>
            <a:ext cx="731520" cy="731520"/>
            <a:chOff x="6229102" y="5474414"/>
            <a:chExt cx="597389" cy="597389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F64544A-B3FD-4E13-F7DD-794D871090EB}"/>
                </a:ext>
              </a:extLst>
            </p:cNvPr>
            <p:cNvSpPr/>
            <p:nvPr/>
          </p:nvSpPr>
          <p:spPr>
            <a:xfrm>
              <a:off x="6229102" y="5474414"/>
              <a:ext cx="597389" cy="597389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39BA51A1-D439-FE94-2D27-716CCFE13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78165" y="5623477"/>
              <a:ext cx="299262" cy="2992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35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D234C464-C9E6-18E2-DAC8-DD95E766F8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BAD22E9-997D-AA79-99CE-DCD6303A10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905581"/>
            <a:ext cx="5503932" cy="3355393"/>
          </a:xfrm>
        </p:spPr>
        <p:txBody>
          <a:bodyPr/>
          <a:lstStyle/>
          <a:p>
            <a:r>
              <a:rPr lang="el-GR" dirty="0"/>
              <a:t>Μοντέλα Mini IVS πεπιεσμένου αέρα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A9487AA-EECB-0021-6629-0052922F4A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64A9892-B617-8686-11C2-61F847F28E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58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9464F2-C050-9C71-CD1D-5F507456CB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212715" cy="4870450"/>
          </a:xfrm>
        </p:spPr>
        <p:txBody>
          <a:bodyPr/>
          <a:lstStyle/>
          <a:p>
            <a:pPr marL="0" indent="0">
              <a:buNone/>
            </a:pPr>
            <a:r>
              <a:rPr lang="el-GR" sz="1350" dirty="0">
                <a:latin typeface="+mj-lt"/>
              </a:rPr>
              <a:t>Βιομηχανική απορροφητική σκούπα με λειτουργία </a:t>
            </a:r>
            <a:br>
              <a:rPr lang="en-US" sz="1350" dirty="0">
                <a:latin typeface="+mj-lt"/>
              </a:rPr>
            </a:br>
            <a:r>
              <a:rPr lang="el-GR" sz="1350" dirty="0">
                <a:latin typeface="+mj-lt"/>
              </a:rPr>
              <a:t>πεπιεσμένου αέρα </a:t>
            </a:r>
          </a:p>
          <a:p>
            <a:pPr marL="0" indent="0">
              <a:buNone/>
            </a:pPr>
            <a:r>
              <a:rPr lang="el-GR" sz="1300" dirty="0"/>
              <a:t>Μια βιομηχανική απορροφητική σκούπα που τροφοδοτείται με πεπιεσμένο αέρα είναι μια συσκευή που χρησιμοποιείται για τον καθαρισμό και τη συντήρηση βιομηχανικών περιβαλλόντων. Λειτουργεί χρησιμοποιώντας ένα ρεύμα αέρα υψηλής ταχύτητας, </a:t>
            </a:r>
            <a:br>
              <a:rPr lang="en-US" sz="1300" dirty="0"/>
            </a:br>
            <a:r>
              <a:rPr lang="el-GR" sz="1300" dirty="0"/>
              <a:t>που παράγεται μέσω ενός συμπιεστή αέρα, για να δημιουργήσει ισχυρή αναρρόφηση ώστε να συλλέγει σκόνη, υπολείμματα, υγρά </a:t>
            </a:r>
            <a:br>
              <a:rPr lang="en-US" sz="1300" dirty="0"/>
            </a:br>
            <a:r>
              <a:rPr lang="el-GR" sz="1300" dirty="0"/>
              <a:t>και άλλα υλικά.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l-GR" sz="1350" dirty="0">
                <a:latin typeface="+mj-lt"/>
              </a:rPr>
              <a:t>Κύριες εφαρμογές</a:t>
            </a:r>
          </a:p>
          <a:p>
            <a:pPr marL="0" indent="0">
              <a:buNone/>
            </a:pPr>
            <a:r>
              <a:rPr lang="el-GR" sz="1300" dirty="0"/>
              <a:t>Ο πεπιεσμένος αέρας προτιμάται συχνά σε περιβάλλοντα όπου </a:t>
            </a:r>
            <a:br>
              <a:rPr lang="en-US" sz="1300" dirty="0"/>
            </a:br>
            <a:r>
              <a:rPr lang="el-GR" sz="1300" dirty="0"/>
              <a:t>το ηλεκτρικό ρεύμα μπορεί να ενέχει κινδύνους ή όπου είναι απαραίτητος ο χειρισμός εύφλεκτων υλικών, καθώς </a:t>
            </a:r>
            <a:br>
              <a:rPr lang="en-US" sz="1300" dirty="0"/>
            </a:br>
            <a:r>
              <a:rPr lang="el-GR" sz="1300" dirty="0"/>
              <a:t>η χρήση πεπιεσμένου αέρα εξαλείφει τον κίνδυνο ηλεκτρικών σπινθήρων. Χρησιμοποιούνται σε μια πληθώρα κλάδων, όπως στους κλάδους ηλεκτρονικών, φαρμακευτικών, παραγωγής πρόσθετων </a:t>
            </a:r>
            <a:br>
              <a:rPr lang="en-US" sz="1300" dirty="0"/>
            </a:br>
            <a:r>
              <a:rPr lang="el-GR" sz="1300" dirty="0"/>
              <a:t>και χημικών, για τη διατήρηση καθαρών εργασιακών χώρων και </a:t>
            </a:r>
            <a:br>
              <a:rPr lang="en-US" sz="1300" dirty="0"/>
            </a:br>
            <a:r>
              <a:rPr lang="el-GR" sz="1300" dirty="0"/>
              <a:t>τη βελτίωση της ασφάλειας και της λειτουργικής απόδοσης.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F44CC-3785-63A5-1C80-CD709FCF90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A67D6D-9A65-E2E1-5C39-0AF23BB34EF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1067AA-C744-31EA-EE1F-DA4D6DBEEF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0" y="873877"/>
            <a:ext cx="5620479" cy="376456"/>
          </a:xfrm>
        </p:spPr>
        <p:txBody>
          <a:bodyPr/>
          <a:lstStyle/>
          <a:p>
            <a:r>
              <a:rPr lang="el-GR" spc="-10"/>
              <a:t>Βιομηχανική απορροφητική σκούπα πεπιεσμένου αέρα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1322E25-03F0-82EA-A9F9-BD9B402D4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VHC010 / VHC011 Z1</a:t>
            </a:r>
            <a:endParaRPr lang="en-US" dirty="0"/>
          </a:p>
        </p:txBody>
      </p:sp>
      <p:pic>
        <p:nvPicPr>
          <p:cNvPr id="10" name="Immagine 7">
            <a:extLst>
              <a:ext uri="{FF2B5EF4-FFF2-40B4-BE49-F238E27FC236}">
                <a16:creationId xmlns:a16="http://schemas.microsoft.com/office/drawing/2014/main" id="{841782E6-4C85-0A51-9668-6AE6CD7E8BB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3365" r="13365"/>
          <a:stretch>
            <a:fillRect/>
          </a:stretch>
        </p:blipFill>
        <p:spPr>
          <a:xfrm>
            <a:off x="6205538" y="0"/>
            <a:ext cx="5986462" cy="628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3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FF4DD-F947-FDE1-2AAE-35BE023F9C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4689475" cy="4485005"/>
          </a:xfrm>
        </p:spPr>
        <p:txBody>
          <a:bodyPr anchor="ctr"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l" sz="1600" b="0" i="0" u="none" baseline="0"/>
              <a:t>Το Nilfisk VHC010-011 βοηθά τους κατασκευαστές να </a:t>
            </a:r>
            <a:r>
              <a:rPr lang="el" sz="16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προστατεύουν τους εργαζομένους τους, </a:t>
            </a:r>
            <a:br>
              <a:rPr lang="en-US" sz="16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</a:br>
            <a:r>
              <a:rPr lang="el" sz="16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να εξαλείφουν τους κινδύνους ασφάλειας </a:t>
            </a:r>
            <a:r>
              <a:rPr lang="el" sz="1600" b="0" i="0" u="none" baseline="0"/>
              <a:t>και </a:t>
            </a:r>
            <a:br>
              <a:rPr lang="en-US" sz="1600" b="0" i="0" u="none" baseline="0"/>
            </a:br>
            <a:r>
              <a:rPr lang="el" sz="16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να αυξάνουν την αποδοτικότητα </a:t>
            </a:r>
            <a:r>
              <a:rPr lang="el" sz="1600" b="0" i="0" u="none" baseline="0"/>
              <a:t>παρέχοντας </a:t>
            </a:r>
            <a:br>
              <a:rPr lang="en-US" sz="1600" b="0" i="0" u="none" baseline="0"/>
            </a:br>
            <a:r>
              <a:rPr lang="el" sz="1600" b="0" i="0" u="none" baseline="0"/>
              <a:t>μια </a:t>
            </a:r>
            <a:r>
              <a:rPr lang="el" sz="16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ευέλικτη</a:t>
            </a:r>
            <a:r>
              <a:rPr lang="el" sz="1600" b="0" i="0" u="none" baseline="0"/>
              <a:t> σειρά από </a:t>
            </a:r>
            <a:r>
              <a:rPr lang="el" sz="16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οικονομικά προσιτές, </a:t>
            </a:r>
            <a:br>
              <a:rPr lang="en-US" sz="16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</a:br>
            <a:r>
              <a:rPr lang="el" sz="16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υψηλής απόδοσης, συμπαγείς</a:t>
            </a:r>
            <a:r>
              <a:rPr lang="el" sz="1600" b="0" i="0" u="none" baseline="0"/>
              <a:t> βιομηχανικές απορροφητικές σκούπες.</a:t>
            </a:r>
            <a:endParaRPr lang="el" sz="1600" b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AB2E8C-F52B-E730-F08D-E9F4DA2C1C0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01A05-1769-4AE3-BE96-0C08C50618C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C374DF-E4A3-A32E-22F8-8363A31F0B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l-GR"/>
              <a:t>Πρόταση αξίας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65574C5-0623-CDCF-60E6-01F8F352F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 IVS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DDAE22-B0F1-569F-F014-6D9A7D4452AF}"/>
              </a:ext>
            </a:extLst>
          </p:cNvPr>
          <p:cNvSpPr/>
          <p:nvPr/>
        </p:nvSpPr>
        <p:spPr>
          <a:xfrm>
            <a:off x="6205538" y="0"/>
            <a:ext cx="5986462" cy="62737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3E027A-B12A-3FAA-BDD7-3A990681670D}"/>
              </a:ext>
            </a:extLst>
          </p:cNvPr>
          <p:cNvSpPr txBox="1"/>
          <p:nvPr/>
        </p:nvSpPr>
        <p:spPr>
          <a:xfrm>
            <a:off x="6205538" y="1055447"/>
            <a:ext cx="5507037" cy="5218352"/>
          </a:xfrm>
          <a:prstGeom prst="rect">
            <a:avLst/>
          </a:prstGeom>
          <a:noFill/>
        </p:spPr>
        <p:txBody>
          <a:bodyPr wrap="square" lIns="360000" tIns="0" rIns="0" bIns="356616" anchor="b">
            <a:spAutoFit/>
          </a:bodyPr>
          <a:lstStyle/>
          <a:p>
            <a:pPr mar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l-GR" sz="1600" spc="20">
                <a:solidFill>
                  <a:schemeClr val="accent3"/>
                </a:solidFill>
                <a:latin typeface="+mj-lt"/>
              </a:rPr>
              <a:t>Προστασία των εργαζομένων και εξάλειψη των κινδύνων ασφάλειας</a:t>
            </a:r>
          </a:p>
          <a:p>
            <a:pPr>
              <a:lnSpc>
                <a:spcPct val="120000"/>
              </a:lnSpc>
            </a:pPr>
            <a:r>
              <a:rPr lang="el-GR" sz="1200"/>
              <a:t>Δίνοντας προτεραιότητα στην ασφάλεια στον χώρο εργασίας και </a:t>
            </a:r>
            <a:br>
              <a:rPr lang="en-US" sz="1200"/>
            </a:br>
            <a:r>
              <a:rPr lang="el-GR" sz="1200"/>
              <a:t>στην υγεία των εργαζομένων.</a:t>
            </a:r>
          </a:p>
          <a:p>
            <a:pPr>
              <a:lnSpc>
                <a:spcPct val="120000"/>
              </a:lnSpc>
            </a:pPr>
            <a:endParaRPr lang="en-US" sz="1200"/>
          </a:p>
          <a:p>
            <a:pPr>
              <a:lnSpc>
                <a:spcPct val="120000"/>
              </a:lnSpc>
            </a:pPr>
            <a:r>
              <a:rPr lang="el-GR" sz="1600" spc="20">
                <a:solidFill>
                  <a:schemeClr val="accent3"/>
                </a:solidFill>
                <a:latin typeface="+mj-lt"/>
              </a:rPr>
              <a:t>Αυξημένη αποδοτικότητα</a:t>
            </a:r>
          </a:p>
          <a:p>
            <a:pPr>
              <a:lnSpc>
                <a:spcPct val="120000"/>
              </a:lnSpc>
            </a:pPr>
            <a:r>
              <a:rPr lang="el-GR" sz="1200" spc="20">
                <a:latin typeface="Roboto Light (Body)"/>
              </a:rPr>
              <a:t>Επικεντρωθείτε στην κύρια αξία που προσφέρουμε στους πελάτες μας.</a:t>
            </a:r>
          </a:p>
          <a:p>
            <a:pPr>
              <a:lnSpc>
                <a:spcPct val="120000"/>
              </a:lnSpc>
            </a:pPr>
            <a:endParaRPr lang="el-GR" sz="1600" spc="20">
              <a:solidFill>
                <a:schemeClr val="accent3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l-GR" sz="1600" spc="20">
                <a:solidFill>
                  <a:schemeClr val="accent3"/>
                </a:solidFill>
                <a:latin typeface="+mj-lt"/>
              </a:rPr>
              <a:t>Ευελιξία</a:t>
            </a:r>
          </a:p>
          <a:p>
            <a:pPr>
              <a:lnSpc>
                <a:spcPct val="120000"/>
              </a:lnSpc>
            </a:pPr>
            <a:r>
              <a:rPr lang="el-GR" sz="1200" spc="20">
                <a:latin typeface="Roboto Light (Body)"/>
              </a:rPr>
              <a:t>Το μικρό μέγεθος και τα 4 διαφορετικά μοντέλα έχουν σχεδιαστεί </a:t>
            </a:r>
            <a:br>
              <a:rPr lang="en-US" sz="1200" spc="20">
                <a:latin typeface="Roboto Light (Body)"/>
              </a:rPr>
            </a:br>
            <a:r>
              <a:rPr lang="el-GR" sz="1200" spc="20">
                <a:latin typeface="Roboto Light (Body)"/>
              </a:rPr>
              <a:t>για να ανταποκρίνονται στις ανάγκες των πελατών μας.</a:t>
            </a:r>
          </a:p>
          <a:p>
            <a:pPr>
              <a:lnSpc>
                <a:spcPct val="120000"/>
              </a:lnSpc>
            </a:pPr>
            <a:endParaRPr lang="el-GR" sz="1600" spc="20">
              <a:solidFill>
                <a:schemeClr val="accent3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l-GR" sz="1600" spc="20">
                <a:solidFill>
                  <a:schemeClr val="accent3"/>
                </a:solidFill>
                <a:latin typeface="+mj-lt"/>
              </a:rPr>
              <a:t>Προσιτές τιμές</a:t>
            </a:r>
          </a:p>
          <a:p>
            <a:pPr>
              <a:lnSpc>
                <a:spcPct val="120000"/>
              </a:lnSpc>
            </a:pPr>
            <a:r>
              <a:rPr lang="el-GR" sz="1200" spc="20">
                <a:latin typeface="Roboto Light (Body)"/>
              </a:rPr>
              <a:t>Εξαιρετική αξία επένδυσης, μεγάλη διάρκεια ζωής ακόμη και </a:t>
            </a:r>
            <a:br>
              <a:rPr lang="en-US" sz="1200" spc="20">
                <a:latin typeface="Roboto Light (Body)"/>
              </a:rPr>
            </a:br>
            <a:r>
              <a:rPr lang="el-GR" sz="1200" spc="20">
                <a:latin typeface="Roboto Light (Body)"/>
              </a:rPr>
              <a:t>σε δύσκολα περιβάλλοντα παραγωγής.</a:t>
            </a:r>
          </a:p>
          <a:p>
            <a:pPr>
              <a:lnSpc>
                <a:spcPct val="120000"/>
              </a:lnSpc>
            </a:pPr>
            <a:endParaRPr lang="el-GR" sz="1600" spc="20">
              <a:solidFill>
                <a:schemeClr val="accent3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l-GR" sz="1600" spc="20">
                <a:solidFill>
                  <a:schemeClr val="accent3"/>
                </a:solidFill>
                <a:latin typeface="+mj-lt"/>
              </a:rPr>
              <a:t>Υψηλή απόδοση και μικρό μέγεθος</a:t>
            </a:r>
          </a:p>
          <a:p>
            <a:pPr>
              <a:lnSpc>
                <a:spcPct val="120000"/>
              </a:lnSpc>
            </a:pPr>
            <a:r>
              <a:rPr lang="el-GR" sz="1200" spc="20">
                <a:latin typeface="Roboto Light (Body)"/>
              </a:rPr>
              <a:t>Υπογράμμιση του συνδυασμού μεταξύ του πολύ μικρού μεγέθους και </a:t>
            </a:r>
            <a:br>
              <a:rPr lang="en-US" sz="1200" spc="20">
                <a:latin typeface="Roboto Light (Body)"/>
              </a:rPr>
            </a:br>
            <a:r>
              <a:rPr lang="el-GR" sz="1200" spc="20">
                <a:latin typeface="Roboto Light (Body)"/>
              </a:rPr>
              <a:t>της υψηλής απόδοσης που απαιτείται σε βιομηχανικά περιβάλλοντα.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7A414E-7B27-5BC2-A250-7A418F848016}"/>
              </a:ext>
            </a:extLst>
          </p:cNvPr>
          <p:cNvSpPr txBox="1"/>
          <p:nvPr/>
        </p:nvSpPr>
        <p:spPr>
          <a:xfrm>
            <a:off x="9260378" y="494490"/>
            <a:ext cx="2447434" cy="20467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l-GR" sz="1200" i="1">
                <a:solidFill>
                  <a:schemeClr val="tx2"/>
                </a:solidFill>
                <a:ea typeface="Roboto Black" panose="02000000000000000000" pitchFamily="2" charset="0"/>
                <a:cs typeface="Poppins SemiBold" panose="00000700000000000000" pitchFamily="2" charset="0"/>
              </a:rPr>
              <a:t>Για εσωτερική χρήση</a:t>
            </a:r>
            <a:endParaRPr lang="da-DK" sz="1200" i="1" dirty="0">
              <a:solidFill>
                <a:schemeClr val="tx2"/>
              </a:solidFill>
              <a:ea typeface="Roboto Black" panose="020000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70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873A5-591D-342C-49AB-1235C719E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DDB19-7834-F60F-5482-09E88A7C1F6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BCFF9-E0DD-708A-8EF3-1A28BACA9B6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6E2651-D872-1BBD-6F82-56A8A4FE32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l-GR"/>
              <a:t>Παρουσίαση της σειράς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3FD48B3-F8EC-D273-863F-3D5AEBDA7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 IVS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6A2A1C-B11E-1312-8BC0-26E258491286}"/>
              </a:ext>
            </a:extLst>
          </p:cNvPr>
          <p:cNvSpPr/>
          <p:nvPr/>
        </p:nvSpPr>
        <p:spPr>
          <a:xfrm>
            <a:off x="6205538" y="0"/>
            <a:ext cx="5986462" cy="62737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DE5F28-3E35-2B2B-6769-75AAC5FCE894}"/>
              </a:ext>
            </a:extLst>
          </p:cNvPr>
          <p:cNvSpPr txBox="1"/>
          <p:nvPr/>
        </p:nvSpPr>
        <p:spPr>
          <a:xfrm>
            <a:off x="6205538" y="1353312"/>
            <a:ext cx="5507037" cy="4920487"/>
          </a:xfrm>
          <a:prstGeom prst="rect">
            <a:avLst/>
          </a:prstGeom>
          <a:noFill/>
        </p:spPr>
        <p:txBody>
          <a:bodyPr wrap="square" lIns="360000" tIns="0" rIns="0" bIns="720000" anchor="b">
            <a:spAutoFit/>
          </a:bodyPr>
          <a:lstStyle/>
          <a:p>
            <a:pPr mar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l-GR" sz="1200" dirty="0">
                <a:latin typeface="Roboto Bold" panose="02000000000000000000" pitchFamily="2" charset="0"/>
              </a:rPr>
              <a:t>Εισαγωγή</a:t>
            </a:r>
          </a:p>
          <a:p>
            <a:pPr mar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l-GR" sz="1200" dirty="0">
                <a:latin typeface="Roboto Light" panose="02000000000000000000" pitchFamily="2" charset="0"/>
              </a:rPr>
              <a:t>Η Mini-IVS είναι μια σειρά βιομηχανικών απορροφητικών σκουπών μικρού και συμπαγούς μεγέθους. Η σειρά έχει σχεδιαστεί για βιομηχανικές εφαρμογές ως εναλλακτική λύση έναντι του μεγαλύτερου μηχανήματος VHC110 και VHC120 με πλατφόρμα 400 </a:t>
            </a:r>
            <a:r>
              <a:rPr lang="el-GR" sz="1200" dirty="0" err="1">
                <a:latin typeface="Roboto Light" panose="02000000000000000000" pitchFamily="2" charset="0"/>
              </a:rPr>
              <a:t>mm</a:t>
            </a:r>
            <a:r>
              <a:rPr lang="el-GR" sz="1200" dirty="0">
                <a:latin typeface="Roboto Light" panose="02000000000000000000" pitchFamily="2" charset="0"/>
              </a:rPr>
              <a:t>, πάντα με λειτουργία πεπιεσμένου αέρα.</a:t>
            </a:r>
          </a:p>
          <a:p>
            <a:pPr marL="0">
              <a:lnSpc>
                <a:spcPct val="120000"/>
              </a:lnSpc>
              <a:buFont typeface="Arial" panose="020B0604020202020204" pitchFamily="34" charset="0"/>
              <a:buNone/>
            </a:pPr>
            <a:endParaRPr lang="el-GR" sz="1200" dirty="0">
              <a:latin typeface="Roboto Light" panose="02000000000000000000" pitchFamily="2" charset="0"/>
            </a:endParaRPr>
          </a:p>
          <a:p>
            <a:pPr mar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l-GR" sz="1200" dirty="0">
                <a:latin typeface="Roboto Light" panose="02000000000000000000" pitchFamily="2" charset="0"/>
              </a:rPr>
              <a:t>Σχεδιασμένη για την ξηρή συλλογή σκόνης και λεπτής σκόνης ή κόκκων, εύφλεκτων ή/και αγώγιμων και επικίνδυνων σωματιδίων.</a:t>
            </a:r>
          </a:p>
          <a:p>
            <a:pPr marL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sz="1200" dirty="0">
              <a:latin typeface="Roboto Light" panose="02000000000000000000" pitchFamily="2" charset="0"/>
            </a:endParaRPr>
          </a:p>
          <a:p>
            <a:pPr mar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l-GR" sz="1200" dirty="0">
                <a:latin typeface="Roboto Bold" panose="02000000000000000000" pitchFamily="2" charset="0"/>
              </a:rPr>
              <a:t>Κύρια χαρακτηριστικά σειράς:</a:t>
            </a:r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200" dirty="0">
                <a:latin typeface="Roboto Light" panose="02000000000000000000" pitchFamily="2" charset="0"/>
              </a:rPr>
              <a:t>Ένα μοντέλο</a:t>
            </a:r>
            <a:r>
              <a:rPr lang="en-US" sz="1200" dirty="0">
                <a:latin typeface="Roboto Light" panose="02000000000000000000" pitchFamily="2" charset="0"/>
              </a:rPr>
              <a:t> </a:t>
            </a:r>
            <a:r>
              <a:rPr lang="el-GR" sz="1200" dirty="0">
                <a:latin typeface="Roboto Light" panose="02000000000000000000" pitchFamily="2" charset="0"/>
              </a:rPr>
              <a:t>με σύστημα ασφαλούς απόρριψης – σώμα 010</a:t>
            </a:r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200" dirty="0">
                <a:latin typeface="Roboto Light" panose="02000000000000000000" pitchFamily="2" charset="0"/>
              </a:rPr>
              <a:t>Ένα μοντέλο με σύστημα καθαρισμού φίλτρου </a:t>
            </a:r>
            <a:r>
              <a:rPr lang="el-GR" sz="1200" dirty="0" err="1">
                <a:latin typeface="Roboto Light" panose="02000000000000000000" pitchFamily="2" charset="0"/>
              </a:rPr>
              <a:t>PullClean</a:t>
            </a:r>
            <a:r>
              <a:rPr lang="el-GR" sz="1200" dirty="0">
                <a:latin typeface="Roboto Light" panose="02000000000000000000" pitchFamily="2" charset="0"/>
              </a:rPr>
              <a:t>™ χωρίς αναλώσιμα – σώμα 011</a:t>
            </a:r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200" dirty="0">
                <a:latin typeface="Roboto Light" panose="02000000000000000000" pitchFamily="2" charset="0"/>
              </a:rPr>
              <a:t>Ελαφριά και στιβαρή, ιδανική λύση για γρήγορο και συχνό καθαρισμό ακόμη και σε στενούς χώρους ή όταν υπάρχουν εμπόδια στα δάπεδα </a:t>
            </a:r>
            <a:br>
              <a:rPr lang="en-US" sz="1200" dirty="0">
                <a:latin typeface="Roboto Light" panose="02000000000000000000" pitchFamily="2" charset="0"/>
              </a:rPr>
            </a:br>
            <a:r>
              <a:rPr lang="el-GR" sz="1200" dirty="0">
                <a:latin typeface="Roboto Light" panose="02000000000000000000" pitchFamily="2" charset="0"/>
              </a:rPr>
              <a:t>ή δύσκολα </a:t>
            </a:r>
            <a:r>
              <a:rPr lang="el-GR" sz="1200" dirty="0" err="1">
                <a:latin typeface="Roboto Light" panose="02000000000000000000" pitchFamily="2" charset="0"/>
              </a:rPr>
              <a:t>προσβάσιμα</a:t>
            </a:r>
            <a:r>
              <a:rPr lang="el-GR" sz="1200" dirty="0">
                <a:latin typeface="Roboto Light" panose="02000000000000000000" pitchFamily="2" charset="0"/>
              </a:rPr>
              <a:t> σημεία</a:t>
            </a:r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200" dirty="0">
                <a:latin typeface="Roboto Light" panose="02000000000000000000" pitchFamily="2" charset="0"/>
              </a:rPr>
              <a:t>Νέα ειδική σειρά βιομηχανικών εξαρτημάτων μειωμένου αποτυπώματος, EXA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52C45EA-F56C-ADF0-7867-F36ED70A1E53}"/>
              </a:ext>
            </a:extLst>
          </p:cNvPr>
          <p:cNvSpPr txBox="1">
            <a:spLocks/>
          </p:cNvSpPr>
          <p:nvPr/>
        </p:nvSpPr>
        <p:spPr>
          <a:xfrm>
            <a:off x="479425" y="1837652"/>
            <a:ext cx="5395595" cy="134831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1200" spc="50"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rPr>
              <a:t>ΓΝΩΡΙΣΤΕ ΤΙΣ ΜΙΝΙ ΒΙΟΜΗΧΑΝΙΚΕΣ </a:t>
            </a:r>
            <a:br>
              <a:rPr lang="en-US" sz="1200" spc="50"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rPr>
            </a:br>
            <a:r>
              <a:rPr lang="el-GR" sz="1200" spc="50"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rPr>
              <a:t>ΑΠΟΡΡΟΦΗΤΙΚΕΣ ΣΚΟΥΠΕΣ ΤΗΣ NILFISK 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l-GR" sz="3400">
                <a:latin typeface="Roboto Bold" panose="02000000000000000000" pitchFamily="2" charset="0"/>
              </a:rPr>
              <a:t>Μικρές αλλά πανίσχυρες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/>
              <a:t>Μέγιστη απόδοση, ασφάλεια και ευελιξία. Ελάχιστο αποτύπωμα.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A9122A-792E-C4BA-4BF7-EA0C0E704AE7}"/>
              </a:ext>
            </a:extLst>
          </p:cNvPr>
          <p:cNvGrpSpPr/>
          <p:nvPr/>
        </p:nvGrpSpPr>
        <p:grpSpPr>
          <a:xfrm>
            <a:off x="749596" y="3685866"/>
            <a:ext cx="4077701" cy="3172134"/>
            <a:chOff x="749596" y="3635098"/>
            <a:chExt cx="4077701" cy="3172134"/>
          </a:xfrm>
        </p:grpSpPr>
        <p:pic>
          <p:nvPicPr>
            <p:cNvPr id="13" name="Picture 12" descr="A close-up of a vacuum&#10;&#10;AI-generated content may be incorrect.">
              <a:extLst>
                <a:ext uri="{FF2B5EF4-FFF2-40B4-BE49-F238E27FC236}">
                  <a16:creationId xmlns:a16="http://schemas.microsoft.com/office/drawing/2014/main" id="{8E238C31-64E9-0F80-6419-C80CD6F8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596" y="3635098"/>
              <a:ext cx="2306686" cy="3070805"/>
            </a:xfrm>
            <a:prstGeom prst="rect">
              <a:avLst/>
            </a:prstGeom>
          </p:spPr>
        </p:pic>
        <p:pic>
          <p:nvPicPr>
            <p:cNvPr id="15" name="Picture 14" descr="A close-up of a vacuum&#10;&#10;AI-generated content may be incorrect.">
              <a:extLst>
                <a:ext uri="{FF2B5EF4-FFF2-40B4-BE49-F238E27FC236}">
                  <a16:creationId xmlns:a16="http://schemas.microsoft.com/office/drawing/2014/main" id="{8C2306D1-1FA2-0225-ED98-DB5A282AD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3793" y="3652912"/>
              <a:ext cx="2533504" cy="315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603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63BB8-C9E3-6FFE-C582-DA349903B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385B2-9269-385D-1542-81BB99911B7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8E6EB4-D363-E476-66B5-76B2F5427E4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470F32-8057-BB4C-1B33-117C279FE0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l-GR" dirty="0"/>
              <a:t>Μοντέλα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96286C6-2B94-8DD3-3CF2-246260243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5506081" cy="388013"/>
          </a:xfrm>
        </p:spPr>
        <p:txBody>
          <a:bodyPr/>
          <a:lstStyle/>
          <a:p>
            <a:r>
              <a:rPr lang="en-US" dirty="0"/>
              <a:t>Mini IVS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33B8C9C-0D1E-8F78-ADA4-0DB760A64115}"/>
              </a:ext>
            </a:extLst>
          </p:cNvPr>
          <p:cNvSpPr txBox="1"/>
          <p:nvPr/>
        </p:nvSpPr>
        <p:spPr>
          <a:xfrm>
            <a:off x="479425" y="4201134"/>
            <a:ext cx="3506166" cy="18372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l-GR" sz="2400">
                <a:latin typeface="+mj-lt"/>
              </a:rPr>
              <a:t>Ασφαλής απόρριψη</a:t>
            </a:r>
            <a:r>
              <a:rPr lang="en-GB" sz="2400">
                <a:latin typeface="+mj-lt"/>
              </a:rPr>
              <a:t> – </a:t>
            </a:r>
            <a:r>
              <a:rPr lang="el-GR" sz="2400">
                <a:solidFill>
                  <a:schemeClr val="accent6"/>
                </a:solidFill>
                <a:latin typeface="+mj-lt"/>
              </a:rPr>
              <a:t>σώμα 010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100"/>
              <a:t>Δοχείο 30 L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100"/>
              <a:t>Διαμόρφωση: φιλτρόσακος + φίλτρο ασφαλείας H14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100"/>
              <a:t>Κατάλληλη για εύφλεκτη σκόνη και ATEX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100"/>
              <a:t>Κατάλληλο για επικίνδυνες σκόνες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C76DDE0-1F73-203A-A127-C1761F211B2B}"/>
              </a:ext>
            </a:extLst>
          </p:cNvPr>
          <p:cNvSpPr txBox="1"/>
          <p:nvPr/>
        </p:nvSpPr>
        <p:spPr>
          <a:xfrm>
            <a:off x="479425" y="1857782"/>
            <a:ext cx="4144522" cy="13941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2400" dirty="0" err="1">
                <a:latin typeface="+mj-lt"/>
              </a:rPr>
              <a:t>PullClean</a:t>
            </a:r>
            <a:r>
              <a:rPr lang="en-GB" sz="2400" dirty="0">
                <a:latin typeface="+mj-lt"/>
              </a:rPr>
              <a:t>™ – </a:t>
            </a:r>
            <a:r>
              <a:rPr lang="el-GR" sz="2400" dirty="0">
                <a:solidFill>
                  <a:schemeClr val="accent3"/>
                </a:solidFill>
                <a:latin typeface="+mj-lt"/>
              </a:rPr>
              <a:t>σώμα 011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100" dirty="0"/>
              <a:t>Δοχείο 15 L με αποσπώμενο μεταξόνιο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100" dirty="0"/>
              <a:t>Προαιρετικό </a:t>
            </a:r>
            <a:r>
              <a:rPr lang="en-US" sz="1100" dirty="0"/>
              <a:t>upstream</a:t>
            </a:r>
            <a:r>
              <a:rPr lang="el-GR" sz="1100" dirty="0"/>
              <a:t> φίλτρο HEPA14 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100" dirty="0"/>
              <a:t>Κατάλληλη για εύφλεκτη σκόνη και ATEX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100" dirty="0"/>
              <a:t>Κατάλληλο για επικίνδυνη σκόνη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0EEB03-F96C-1696-BBE4-3644B4DC6F8F}"/>
              </a:ext>
            </a:extLst>
          </p:cNvPr>
          <p:cNvSpPr/>
          <p:nvPr/>
        </p:nvSpPr>
        <p:spPr>
          <a:xfrm>
            <a:off x="4771558" y="0"/>
            <a:ext cx="7420442" cy="62737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2" name="Immagine 78">
            <a:extLst>
              <a:ext uri="{FF2B5EF4-FFF2-40B4-BE49-F238E27FC236}">
                <a16:creationId xmlns:a16="http://schemas.microsoft.com/office/drawing/2014/main" id="{706DCC4C-3E41-7B23-6129-4D87BCD555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12" b="98558" l="6061" r="93266">
                        <a14:foregroundMark x1="20202" y1="87019" x2="68350" y2="86058"/>
                        <a14:foregroundMark x1="66667" y1="81250" x2="27609" y2="99519"/>
                        <a14:foregroundMark x1="16498" y1="89904" x2="78114" y2="82692"/>
                        <a14:foregroundMark x1="78114" y1="82692" x2="87879" y2="99519"/>
                        <a14:foregroundMark x1="93266" y1="85096" x2="93266" y2="85096"/>
                        <a14:foregroundMark x1="6061" y1="86058" x2="6061" y2="86058"/>
                        <a14:foregroundMark x1="49495" y1="11058" x2="49495" y2="11058"/>
                        <a14:foregroundMark x1="68687" y1="8173" x2="68687" y2="8173"/>
                        <a14:foregroundMark x1="32660" y1="7212" x2="32660" y2="7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453" y="3144571"/>
            <a:ext cx="932460" cy="65303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E38F87-8D0E-7D8D-999A-15395628A85B}"/>
              </a:ext>
            </a:extLst>
          </p:cNvPr>
          <p:cNvCxnSpPr>
            <a:cxnSpLocks/>
          </p:cNvCxnSpPr>
          <p:nvPr/>
        </p:nvCxnSpPr>
        <p:spPr>
          <a:xfrm>
            <a:off x="6532566" y="3475353"/>
            <a:ext cx="3095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063E386B-AD2B-C9C2-3626-6BDD290A415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465704" y="2234144"/>
            <a:ext cx="1625884" cy="873161"/>
          </a:xfrm>
          <a:prstGeom prst="bentConnector3">
            <a:avLst>
              <a:gd name="adj1" fmla="val 99991"/>
            </a:avLst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F141CC01-9606-C655-FAE4-64AAD62594D6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52867" y="3764556"/>
            <a:ext cx="1451559" cy="873156"/>
          </a:xfrm>
          <a:prstGeom prst="bentConnector2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7E1C00-BADD-9977-4733-DC05A0C1BC0B}"/>
              </a:ext>
            </a:extLst>
          </p:cNvPr>
          <p:cNvCxnSpPr>
            <a:cxnSpLocks/>
          </p:cNvCxnSpPr>
          <p:nvPr/>
        </p:nvCxnSpPr>
        <p:spPr>
          <a:xfrm>
            <a:off x="8808192" y="1859076"/>
            <a:ext cx="140785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881E10-769C-E494-B578-E64C2D836AC6}"/>
              </a:ext>
            </a:extLst>
          </p:cNvPr>
          <p:cNvCxnSpPr>
            <a:cxnSpLocks/>
          </p:cNvCxnSpPr>
          <p:nvPr/>
        </p:nvCxnSpPr>
        <p:spPr>
          <a:xfrm>
            <a:off x="8808192" y="4926914"/>
            <a:ext cx="140785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magine 66">
            <a:extLst>
              <a:ext uri="{FF2B5EF4-FFF2-40B4-BE49-F238E27FC236}">
                <a16:creationId xmlns:a16="http://schemas.microsoft.com/office/drawing/2014/main" id="{95BDCBF7-0507-6EF5-0F1A-67B8E4B482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269" b="-16991"/>
          <a:stretch/>
        </p:blipFill>
        <p:spPr>
          <a:xfrm>
            <a:off x="9395298" y="4038037"/>
            <a:ext cx="565131" cy="653035"/>
          </a:xfrm>
          <a:prstGeom prst="rect">
            <a:avLst/>
          </a:prstGeom>
        </p:spPr>
      </p:pic>
      <p:pic>
        <p:nvPicPr>
          <p:cNvPr id="24" name="Immagine 66">
            <a:extLst>
              <a:ext uri="{FF2B5EF4-FFF2-40B4-BE49-F238E27FC236}">
                <a16:creationId xmlns:a16="http://schemas.microsoft.com/office/drawing/2014/main" id="{F4DD0CAD-360E-B6FF-1F94-2EBF4B8DCB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269" b="-16991"/>
          <a:stretch/>
        </p:blipFill>
        <p:spPr>
          <a:xfrm>
            <a:off x="9345844" y="1063341"/>
            <a:ext cx="565131" cy="653035"/>
          </a:xfrm>
          <a:prstGeom prst="rect">
            <a:avLst/>
          </a:prstGeom>
        </p:spPr>
      </p:pic>
      <p:pic>
        <p:nvPicPr>
          <p:cNvPr id="25" name="Immagine 2">
            <a:extLst>
              <a:ext uri="{FF2B5EF4-FFF2-40B4-BE49-F238E27FC236}">
                <a16:creationId xmlns:a16="http://schemas.microsoft.com/office/drawing/2014/main" id="{02EC689F-8B32-6B84-F75B-92D1432E3E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20"/>
          <a:stretch/>
        </p:blipFill>
        <p:spPr>
          <a:xfrm>
            <a:off x="7475213" y="931479"/>
            <a:ext cx="1495958" cy="1625885"/>
          </a:xfrm>
          <a:prstGeom prst="rect">
            <a:avLst/>
          </a:prstGeom>
        </p:spPr>
      </p:pic>
      <p:pic>
        <p:nvPicPr>
          <p:cNvPr id="26" name="Immagine 4">
            <a:extLst>
              <a:ext uri="{FF2B5EF4-FFF2-40B4-BE49-F238E27FC236}">
                <a16:creationId xmlns:a16="http://schemas.microsoft.com/office/drawing/2014/main" id="{7456CFD3-79B8-4322-422A-D934790C37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025"/>
          <a:stretch/>
        </p:blipFill>
        <p:spPr>
          <a:xfrm>
            <a:off x="7465121" y="3933440"/>
            <a:ext cx="1543365" cy="1882351"/>
          </a:xfrm>
          <a:prstGeom prst="rect">
            <a:avLst/>
          </a:prstGeom>
        </p:spPr>
      </p:pic>
      <p:pic>
        <p:nvPicPr>
          <p:cNvPr id="30" name="Picture 29" descr="A close-up of a vacuum&#10;&#10;AI-generated content may be incorrect.">
            <a:extLst>
              <a:ext uri="{FF2B5EF4-FFF2-40B4-BE49-F238E27FC236}">
                <a16:creationId xmlns:a16="http://schemas.microsoft.com/office/drawing/2014/main" id="{89278B98-A2A0-5826-6C80-CCF4B59506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9677" y="383417"/>
            <a:ext cx="2056147" cy="2737272"/>
          </a:xfrm>
          <a:prstGeom prst="rect">
            <a:avLst/>
          </a:prstGeom>
        </p:spPr>
      </p:pic>
      <p:pic>
        <p:nvPicPr>
          <p:cNvPr id="31" name="Picture 30" descr="A close-up of a vacuum&#10;&#10;AI-generated content may be incorrect.">
            <a:extLst>
              <a:ext uri="{FF2B5EF4-FFF2-40B4-BE49-F238E27FC236}">
                <a16:creationId xmlns:a16="http://schemas.microsoft.com/office/drawing/2014/main" id="{CF03A2A8-E1FA-D905-A327-51927301F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4791" y="3468757"/>
            <a:ext cx="2258329" cy="28117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6FB94C-E5DC-060B-1C82-86B2C7D81962}"/>
              </a:ext>
            </a:extLst>
          </p:cNvPr>
          <p:cNvSpPr txBox="1"/>
          <p:nvPr/>
        </p:nvSpPr>
        <p:spPr>
          <a:xfrm>
            <a:off x="5150118" y="3859332"/>
            <a:ext cx="14486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400">
                <a:latin typeface="Roboto Bold" panose="02000000000000000000" pitchFamily="2" charset="0"/>
              </a:rPr>
              <a:t>Περίβλημα αντλίας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1F3042-84D9-49DC-7BC6-5D8BD565285B}"/>
              </a:ext>
            </a:extLst>
          </p:cNvPr>
          <p:cNvSpPr txBox="1"/>
          <p:nvPr/>
        </p:nvSpPr>
        <p:spPr>
          <a:xfrm>
            <a:off x="7203486" y="2246439"/>
            <a:ext cx="2066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400">
                <a:solidFill>
                  <a:schemeClr val="accent3"/>
                </a:solidFill>
                <a:latin typeface="Roboto Bold" panose="02000000000000000000" pitchFamily="2" charset="0"/>
              </a:rPr>
              <a:t>Σώμα 011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B147FA-AF53-9C90-E183-D27CD066CF9B}"/>
              </a:ext>
            </a:extLst>
          </p:cNvPr>
          <p:cNvSpPr txBox="1"/>
          <p:nvPr/>
        </p:nvSpPr>
        <p:spPr>
          <a:xfrm>
            <a:off x="7203486" y="5310582"/>
            <a:ext cx="2066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400">
                <a:solidFill>
                  <a:schemeClr val="accent6"/>
                </a:solidFill>
                <a:latin typeface="Roboto Bold" panose="02000000000000000000" pitchFamily="2" charset="0"/>
              </a:rPr>
              <a:t>Σώμα 010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E87EAE-61F1-E818-2390-F0571D28A205}"/>
              </a:ext>
            </a:extLst>
          </p:cNvPr>
          <p:cNvSpPr txBox="1"/>
          <p:nvPr/>
        </p:nvSpPr>
        <p:spPr>
          <a:xfrm>
            <a:off x="9741795" y="2588677"/>
            <a:ext cx="2066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latin typeface="Roboto Bold" panose="02000000000000000000" pitchFamily="2" charset="0"/>
              </a:rPr>
              <a:t>VHC011 Z1 EXA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700100-CDE7-6D07-60D6-B0B559DAEA62}"/>
              </a:ext>
            </a:extLst>
          </p:cNvPr>
          <p:cNvSpPr txBox="1"/>
          <p:nvPr/>
        </p:nvSpPr>
        <p:spPr>
          <a:xfrm>
            <a:off x="9741795" y="5709350"/>
            <a:ext cx="2066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>
                <a:latin typeface="Roboto Bold" panose="02000000000000000000" pitchFamily="2" charset="0"/>
              </a:rPr>
              <a:t>VHC010 SBS Z1 EXA</a:t>
            </a:r>
          </a:p>
        </p:txBody>
      </p:sp>
    </p:spTree>
    <p:extLst>
      <p:ext uri="{BB962C8B-B14F-4D97-AF65-F5344CB8AC3E}">
        <p14:creationId xmlns:p14="http://schemas.microsoft.com/office/powerpoint/2010/main" val="420328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ontent Placeholder 1">
            <a:extLst>
              <a:ext uri="{FF2B5EF4-FFF2-40B4-BE49-F238E27FC236}">
                <a16:creationId xmlns:a16="http://schemas.microsoft.com/office/drawing/2014/main" id="{B6A2BA7B-36D8-20DC-83BD-F8A91266F054}"/>
              </a:ext>
            </a:extLst>
          </p:cNvPr>
          <p:cNvSpPr txBox="1">
            <a:spLocks/>
          </p:cNvSpPr>
          <p:nvPr/>
        </p:nvSpPr>
        <p:spPr>
          <a:xfrm>
            <a:off x="6206962" y="1419099"/>
            <a:ext cx="5537459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22960" rIns="180000" bIns="216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100" dirty="0"/>
              <a:t> </a:t>
            </a:r>
          </a:p>
        </p:txBody>
      </p:sp>
      <p:sp>
        <p:nvSpPr>
          <p:cNvPr id="45" name="Content Placeholder 1">
            <a:extLst>
              <a:ext uri="{FF2B5EF4-FFF2-40B4-BE49-F238E27FC236}">
                <a16:creationId xmlns:a16="http://schemas.microsoft.com/office/drawing/2014/main" id="{0DCF0415-B95A-EB0F-77A5-30513F1980B5}"/>
              </a:ext>
            </a:extLst>
          </p:cNvPr>
          <p:cNvSpPr txBox="1">
            <a:spLocks/>
          </p:cNvSpPr>
          <p:nvPr/>
        </p:nvSpPr>
        <p:spPr>
          <a:xfrm>
            <a:off x="479425" y="1419099"/>
            <a:ext cx="5537459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22960" rIns="180000" bIns="216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100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CB1E4-47FC-C495-432F-5A01056CFA5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CB04F-9FC6-2669-43B7-5116ED09E76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62DFB3-37D2-9798-1993-F4E9FA3E8B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l-GR"/>
              <a:t>Προβολή τομής: σχηματικό διάγραμμα ροής και αρχιτεκτονική Z1/EXP μοντέλων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C21501A-172A-ED0C-54C5-9A29CE4D3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Ορισμός προϊόντος: αρχιτεκτονική πεπιεσμένου αέρα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386668-F910-CE2F-D6EF-CC8D219072E6}"/>
              </a:ext>
            </a:extLst>
          </p:cNvPr>
          <p:cNvSpPr txBox="1"/>
          <p:nvPr/>
        </p:nvSpPr>
        <p:spPr>
          <a:xfrm>
            <a:off x="9017433" y="1947260"/>
            <a:ext cx="2381890" cy="101874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VHC010 Z1 EXA</a:t>
            </a:r>
          </a:p>
          <a:p>
            <a:pPr algn="l" rtl="0">
              <a:lnSpc>
                <a:spcPct val="120000"/>
              </a:lnSpc>
            </a:pPr>
            <a:r>
              <a:rPr lang="el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Ασφαλής απόρριψη με:</a:t>
            </a:r>
          </a:p>
          <a:p>
            <a:pPr algn="l" rtl="0">
              <a:lnSpc>
                <a:spcPct val="120000"/>
              </a:lnSpc>
            </a:pPr>
            <a:r>
              <a:rPr lang="el" sz="1200" b="0" i="0" u="none" baseline="0"/>
              <a:t>Αντιστατικό φίλτρο φλις </a:t>
            </a:r>
            <a:br>
              <a:rPr lang="el" sz="1200"/>
            </a:br>
            <a:r>
              <a:rPr lang="el" sz="1200" b="0" i="0" u="none" baseline="0"/>
              <a:t>κατηγορίας M</a:t>
            </a:r>
          </a:p>
        </p:txBody>
      </p:sp>
      <p:sp>
        <p:nvSpPr>
          <p:cNvPr id="11" name="CasellaDiTesto 53">
            <a:extLst>
              <a:ext uri="{FF2B5EF4-FFF2-40B4-BE49-F238E27FC236}">
                <a16:creationId xmlns:a16="http://schemas.microsoft.com/office/drawing/2014/main" id="{FB7F0AF8-11A4-4C96-9787-2E57AF28E229}"/>
              </a:ext>
            </a:extLst>
          </p:cNvPr>
          <p:cNvSpPr txBox="1"/>
          <p:nvPr/>
        </p:nvSpPr>
        <p:spPr>
          <a:xfrm>
            <a:off x="3304019" y="4432209"/>
            <a:ext cx="1476703" cy="205629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 algn="l"/>
            <a:r>
              <a:rPr lang="el-GR" sz="1100" dirty="0"/>
              <a:t>Αέρας διεργασίας</a:t>
            </a:r>
          </a:p>
        </p:txBody>
      </p:sp>
      <p:cxnSp>
        <p:nvCxnSpPr>
          <p:cNvPr id="12" name="Connettore diritto 54">
            <a:extLst>
              <a:ext uri="{FF2B5EF4-FFF2-40B4-BE49-F238E27FC236}">
                <a16:creationId xmlns:a16="http://schemas.microsoft.com/office/drawing/2014/main" id="{531F2F1B-5B8D-C8A9-937A-658AA7280504}"/>
              </a:ext>
            </a:extLst>
          </p:cNvPr>
          <p:cNvCxnSpPr>
            <a:cxnSpLocks/>
          </p:cNvCxnSpPr>
          <p:nvPr/>
        </p:nvCxnSpPr>
        <p:spPr>
          <a:xfrm>
            <a:off x="3304019" y="4663326"/>
            <a:ext cx="1044144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55">
            <a:extLst>
              <a:ext uri="{FF2B5EF4-FFF2-40B4-BE49-F238E27FC236}">
                <a16:creationId xmlns:a16="http://schemas.microsoft.com/office/drawing/2014/main" id="{D4D25381-FE25-5105-378F-7F813F5C8118}"/>
              </a:ext>
            </a:extLst>
          </p:cNvPr>
          <p:cNvSpPr txBox="1"/>
          <p:nvPr/>
        </p:nvSpPr>
        <p:spPr>
          <a:xfrm>
            <a:off x="6533382" y="5660694"/>
            <a:ext cx="200242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l-GR" sz="1100"/>
              <a:t>Πάντα 3 βαθμίδες φιλτραρίσματος</a:t>
            </a:r>
          </a:p>
        </p:txBody>
      </p:sp>
      <p:cxnSp>
        <p:nvCxnSpPr>
          <p:cNvPr id="14" name="Connettore diritto 56">
            <a:extLst>
              <a:ext uri="{FF2B5EF4-FFF2-40B4-BE49-F238E27FC236}">
                <a16:creationId xmlns:a16="http://schemas.microsoft.com/office/drawing/2014/main" id="{1E23E782-0BB7-4E9B-AA40-D2AE786AAFF5}"/>
              </a:ext>
            </a:extLst>
          </p:cNvPr>
          <p:cNvCxnSpPr>
            <a:cxnSpLocks/>
          </p:cNvCxnSpPr>
          <p:nvPr/>
        </p:nvCxnSpPr>
        <p:spPr>
          <a:xfrm>
            <a:off x="3304019" y="5038604"/>
            <a:ext cx="2032362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E577AEE-5B94-FA52-C2DF-67EFC2FAF2B7}"/>
              </a:ext>
            </a:extLst>
          </p:cNvPr>
          <p:cNvSpPr txBox="1"/>
          <p:nvPr/>
        </p:nvSpPr>
        <p:spPr>
          <a:xfrm>
            <a:off x="3304018" y="1947260"/>
            <a:ext cx="2369353" cy="137101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600">
                <a:latin typeface="Roboto Bold" panose="02000000000000000000" pitchFamily="2" charset="0"/>
              </a:rPr>
              <a:t>VHC011 Z1 EXA </a:t>
            </a:r>
          </a:p>
          <a:p>
            <a:pPr>
              <a:lnSpc>
                <a:spcPct val="120000"/>
              </a:lnSpc>
            </a:pPr>
            <a:r>
              <a:rPr lang="el-GR" sz="1200"/>
              <a:t>Με κωνικό φυσίγγιο </a:t>
            </a:r>
            <a:br>
              <a:rPr lang="el-GR" sz="1200"/>
            </a:br>
            <a:r>
              <a:rPr lang="el-GR" sz="1200"/>
              <a:t>Κατηγορία M και PullClean™</a:t>
            </a:r>
          </a:p>
          <a:p>
            <a:pPr>
              <a:lnSpc>
                <a:spcPct val="120000"/>
              </a:lnSpc>
            </a:pPr>
            <a:endParaRPr lang="en-US" sz="1100"/>
          </a:p>
          <a:p>
            <a:pPr>
              <a:lnSpc>
                <a:spcPct val="120000"/>
              </a:lnSpc>
            </a:pPr>
            <a:r>
              <a:rPr lang="en-US" sz="1100"/>
              <a:t>*</a:t>
            </a:r>
            <a:r>
              <a:rPr lang="el-GR" sz="1100"/>
              <a:t>ULPA για εκδόσεις </a:t>
            </a:r>
            <a:br>
              <a:rPr lang="en-US" sz="1100"/>
            </a:br>
            <a:r>
              <a:rPr lang="el-GR" sz="1100"/>
              <a:t>ανοξείδωτου χάλυβα</a:t>
            </a:r>
            <a:endParaRPr lang="it-IT" sz="11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4B4BB9-7700-FA0C-27AF-EB0C632E7385}"/>
              </a:ext>
            </a:extLst>
          </p:cNvPr>
          <p:cNvSpPr txBox="1"/>
          <p:nvPr/>
        </p:nvSpPr>
        <p:spPr>
          <a:xfrm>
            <a:off x="9017432" y="4657378"/>
            <a:ext cx="2488767" cy="7602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VHC010 Z1 EXA SBS</a:t>
            </a:r>
          </a:p>
          <a:p>
            <a:pPr algn="l" rtl="0">
              <a:lnSpc>
                <a:spcPct val="120000"/>
              </a:lnSpc>
            </a:pPr>
            <a:r>
              <a:rPr lang="el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Ασφαλής απόρριψη με:</a:t>
            </a:r>
          </a:p>
          <a:p>
            <a:pPr algn="l" rtl="0">
              <a:lnSpc>
                <a:spcPct val="120000"/>
              </a:lnSpc>
            </a:pPr>
            <a:r>
              <a:rPr lang="el" sz="1200" b="0" i="0" u="none" baseline="0"/>
              <a:t>Σύστημα σακούλας ασφαλείας: SBS</a:t>
            </a: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45A35C5E-C312-6041-8FE6-04415313D3D2}"/>
              </a:ext>
            </a:extLst>
          </p:cNvPr>
          <p:cNvSpPr txBox="1"/>
          <p:nvPr/>
        </p:nvSpPr>
        <p:spPr>
          <a:xfrm>
            <a:off x="9017432" y="3209986"/>
            <a:ext cx="2381889" cy="12034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VHC010 Z1 EXA DBS </a:t>
            </a:r>
          </a:p>
          <a:p>
            <a:pPr algn="l" rtl="0">
              <a:lnSpc>
                <a:spcPct val="120000"/>
              </a:lnSpc>
            </a:pPr>
            <a:r>
              <a:rPr lang="el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Ασφαλής απόρριψη με:</a:t>
            </a:r>
          </a:p>
          <a:p>
            <a:pPr algn="l" rtl="0">
              <a:lnSpc>
                <a:spcPct val="120000"/>
              </a:lnSpc>
            </a:pPr>
            <a:r>
              <a:rPr lang="el" sz="1200" b="0" i="0" u="none" baseline="0"/>
              <a:t>Αντιστατικό φίλτρο φλις </a:t>
            </a:r>
            <a:br>
              <a:rPr lang="el" sz="1200"/>
            </a:br>
            <a:r>
              <a:rPr lang="el" sz="1200" b="0" i="0" u="none" baseline="0"/>
              <a:t>κατηγορίας M + βαλβίδα τύπου γκιλοτίνας</a:t>
            </a:r>
          </a:p>
        </p:txBody>
      </p:sp>
      <p:sp>
        <p:nvSpPr>
          <p:cNvPr id="30" name="CasellaDiTesto 53">
            <a:extLst>
              <a:ext uri="{FF2B5EF4-FFF2-40B4-BE49-F238E27FC236}">
                <a16:creationId xmlns:a16="http://schemas.microsoft.com/office/drawing/2014/main" id="{DCFA591C-B5AF-EDB3-93F0-26CD42A1A1A2}"/>
              </a:ext>
            </a:extLst>
          </p:cNvPr>
          <p:cNvSpPr txBox="1"/>
          <p:nvPr/>
        </p:nvSpPr>
        <p:spPr>
          <a:xfrm>
            <a:off x="3304019" y="4803518"/>
            <a:ext cx="2271833" cy="205629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 algn="l"/>
            <a:r>
              <a:rPr lang="el-GR" sz="1100"/>
              <a:t>Καθαρισμένος αέρας διεργασίας</a:t>
            </a:r>
          </a:p>
        </p:txBody>
      </p:sp>
      <p:sp>
        <p:nvSpPr>
          <p:cNvPr id="31" name="CasellaDiTesto 55">
            <a:extLst>
              <a:ext uri="{FF2B5EF4-FFF2-40B4-BE49-F238E27FC236}">
                <a16:creationId xmlns:a16="http://schemas.microsoft.com/office/drawing/2014/main" id="{B8DC0A8C-B9F4-1151-29AB-69B9B418010B}"/>
              </a:ext>
            </a:extLst>
          </p:cNvPr>
          <p:cNvSpPr txBox="1"/>
          <p:nvPr/>
        </p:nvSpPr>
        <p:spPr>
          <a:xfrm>
            <a:off x="1059564" y="5660694"/>
            <a:ext cx="156465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l-GR" sz="1100"/>
              <a:t>Έως 3 βαθμίδες φιλτραρίσματος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75AC377-C581-7D01-E40A-588A944CF25B}"/>
              </a:ext>
            </a:extLst>
          </p:cNvPr>
          <p:cNvGrpSpPr/>
          <p:nvPr/>
        </p:nvGrpSpPr>
        <p:grpSpPr>
          <a:xfrm>
            <a:off x="6464848" y="1770644"/>
            <a:ext cx="2204911" cy="3775985"/>
            <a:chOff x="6464848" y="1751594"/>
            <a:chExt cx="2204911" cy="3775985"/>
          </a:xfrm>
        </p:grpSpPr>
        <p:pic>
          <p:nvPicPr>
            <p:cNvPr id="25" name="Immagine 43">
              <a:extLst>
                <a:ext uri="{FF2B5EF4-FFF2-40B4-BE49-F238E27FC236}">
                  <a16:creationId xmlns:a16="http://schemas.microsoft.com/office/drawing/2014/main" id="{11A989E9-9E88-512C-A129-1378A4B88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566443" y="1751594"/>
              <a:ext cx="1917400" cy="3775985"/>
            </a:xfrm>
            <a:prstGeom prst="rect">
              <a:avLst/>
            </a:prstGeom>
          </p:spPr>
        </p:pic>
        <p:sp>
          <p:nvSpPr>
            <p:cNvPr id="26" name="Freeform: Shape 345">
              <a:extLst>
                <a:ext uri="{FF2B5EF4-FFF2-40B4-BE49-F238E27FC236}">
                  <a16:creationId xmlns:a16="http://schemas.microsoft.com/office/drawing/2014/main" id="{51EEBAF9-1DDE-B3C2-3FF0-3CA2E59CEA78}"/>
                </a:ext>
              </a:extLst>
            </p:cNvPr>
            <p:cNvSpPr/>
            <p:nvPr/>
          </p:nvSpPr>
          <p:spPr>
            <a:xfrm rot="10800000" flipH="1">
              <a:off x="8047353" y="1885778"/>
              <a:ext cx="622406" cy="140925"/>
            </a:xfrm>
            <a:custGeom>
              <a:avLst/>
              <a:gdLst>
                <a:gd name="connsiteX0" fmla="*/ 0 w 1722120"/>
                <a:gd name="connsiteY0" fmla="*/ 0 h 918395"/>
                <a:gd name="connsiteX1" fmla="*/ 586740 w 1722120"/>
                <a:gd name="connsiteY1" fmla="*/ 822960 h 918395"/>
                <a:gd name="connsiteX2" fmla="*/ 1181100 w 1722120"/>
                <a:gd name="connsiteY2" fmla="*/ 815340 h 918395"/>
                <a:gd name="connsiteX3" fmla="*/ 1722120 w 1722120"/>
                <a:gd name="connsiteY3" fmla="*/ 53340 h 91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2120" h="918395">
                  <a:moveTo>
                    <a:pt x="0" y="0"/>
                  </a:moveTo>
                  <a:cubicBezTo>
                    <a:pt x="194945" y="343535"/>
                    <a:pt x="389890" y="687070"/>
                    <a:pt x="586740" y="822960"/>
                  </a:cubicBezTo>
                  <a:cubicBezTo>
                    <a:pt x="783590" y="958850"/>
                    <a:pt x="991870" y="943610"/>
                    <a:pt x="1181100" y="815340"/>
                  </a:cubicBezTo>
                  <a:cubicBezTo>
                    <a:pt x="1370330" y="687070"/>
                    <a:pt x="1546225" y="370205"/>
                    <a:pt x="1722120" y="53340"/>
                  </a:cubicBezTo>
                </a:path>
              </a:pathLst>
            </a:custGeom>
            <a:noFill/>
            <a:ln w="60325" cap="flat" cmpd="sng" algn="ctr">
              <a:solidFill>
                <a:schemeClr val="accent3"/>
              </a:solidFill>
              <a:prstDash val="solid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algn="ctr" defTabSz="914400"/>
              <a:endParaRPr lang="en-US" sz="1200" kern="0" dirty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27" name="Connettore curvo 22">
              <a:extLst>
                <a:ext uri="{FF2B5EF4-FFF2-40B4-BE49-F238E27FC236}">
                  <a16:creationId xmlns:a16="http://schemas.microsoft.com/office/drawing/2014/main" id="{4256CBF3-EE75-6159-F2B3-EF2917FB8EF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114828" y="3087987"/>
              <a:ext cx="1420982" cy="1038572"/>
            </a:xfrm>
            <a:prstGeom prst="curvedConnector3">
              <a:avLst>
                <a:gd name="adj1" fmla="val 107051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reeform: Shape 345">
              <a:extLst>
                <a:ext uri="{FF2B5EF4-FFF2-40B4-BE49-F238E27FC236}">
                  <a16:creationId xmlns:a16="http://schemas.microsoft.com/office/drawing/2014/main" id="{516F258A-4B35-A8E3-61EC-49775F5DE892}"/>
                </a:ext>
              </a:extLst>
            </p:cNvPr>
            <p:cNvSpPr/>
            <p:nvPr/>
          </p:nvSpPr>
          <p:spPr>
            <a:xfrm rot="10800000">
              <a:off x="6464848" y="1885779"/>
              <a:ext cx="568044" cy="124202"/>
            </a:xfrm>
            <a:custGeom>
              <a:avLst/>
              <a:gdLst>
                <a:gd name="connsiteX0" fmla="*/ 0 w 1722120"/>
                <a:gd name="connsiteY0" fmla="*/ 0 h 918395"/>
                <a:gd name="connsiteX1" fmla="*/ 586740 w 1722120"/>
                <a:gd name="connsiteY1" fmla="*/ 822960 h 918395"/>
                <a:gd name="connsiteX2" fmla="*/ 1181100 w 1722120"/>
                <a:gd name="connsiteY2" fmla="*/ 815340 h 918395"/>
                <a:gd name="connsiteX3" fmla="*/ 1722120 w 1722120"/>
                <a:gd name="connsiteY3" fmla="*/ 53340 h 91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2120" h="918395">
                  <a:moveTo>
                    <a:pt x="0" y="0"/>
                  </a:moveTo>
                  <a:cubicBezTo>
                    <a:pt x="194945" y="343535"/>
                    <a:pt x="389890" y="687070"/>
                    <a:pt x="586740" y="822960"/>
                  </a:cubicBezTo>
                  <a:cubicBezTo>
                    <a:pt x="783590" y="958850"/>
                    <a:pt x="991870" y="943610"/>
                    <a:pt x="1181100" y="815340"/>
                  </a:cubicBezTo>
                  <a:cubicBezTo>
                    <a:pt x="1370330" y="687070"/>
                    <a:pt x="1546225" y="370205"/>
                    <a:pt x="1722120" y="53340"/>
                  </a:cubicBezTo>
                </a:path>
              </a:pathLst>
            </a:custGeom>
            <a:noFill/>
            <a:ln w="60325" cap="flat" cmpd="sng" algn="ctr">
              <a:solidFill>
                <a:schemeClr val="accent3"/>
              </a:solidFill>
              <a:prstDash val="solid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algn="ctr" defTabSz="914400"/>
              <a:endParaRPr lang="en-US" sz="1200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9" name="Figura a mano libera: forma 68">
              <a:extLst>
                <a:ext uri="{FF2B5EF4-FFF2-40B4-BE49-F238E27FC236}">
                  <a16:creationId xmlns:a16="http://schemas.microsoft.com/office/drawing/2014/main" id="{3D0D913E-A361-A25C-CD46-BB0837DB126F}"/>
                </a:ext>
              </a:extLst>
            </p:cNvPr>
            <p:cNvSpPr/>
            <p:nvPr/>
          </p:nvSpPr>
          <p:spPr>
            <a:xfrm>
              <a:off x="6912731" y="3284119"/>
              <a:ext cx="1243731" cy="1602893"/>
            </a:xfrm>
            <a:custGeom>
              <a:avLst/>
              <a:gdLst>
                <a:gd name="connsiteX0" fmla="*/ 1734383 w 1867318"/>
                <a:gd name="connsiteY0" fmla="*/ 252181 h 1911308"/>
                <a:gd name="connsiteX1" fmla="*/ 1692050 w 1867318"/>
                <a:gd name="connsiteY1" fmla="*/ 57447 h 1911308"/>
                <a:gd name="connsiteX2" fmla="*/ 1573516 w 1867318"/>
                <a:gd name="connsiteY2" fmla="*/ 23581 h 1911308"/>
                <a:gd name="connsiteX3" fmla="*/ 1497316 w 1867318"/>
                <a:gd name="connsiteY3" fmla="*/ 379181 h 1911308"/>
                <a:gd name="connsiteX4" fmla="*/ 362783 w 1867318"/>
                <a:gd name="connsiteY4" fmla="*/ 362247 h 1911308"/>
                <a:gd name="connsiteX5" fmla="*/ 32583 w 1867318"/>
                <a:gd name="connsiteY5" fmla="*/ 590847 h 1911308"/>
                <a:gd name="connsiteX6" fmla="*/ 49516 w 1867318"/>
                <a:gd name="connsiteY6" fmla="*/ 1606847 h 1911308"/>
                <a:gd name="connsiteX7" fmla="*/ 362783 w 1867318"/>
                <a:gd name="connsiteY7" fmla="*/ 1886247 h 1911308"/>
                <a:gd name="connsiteX8" fmla="*/ 1565050 w 1867318"/>
                <a:gd name="connsiteY8" fmla="*/ 1877781 h 1911308"/>
                <a:gd name="connsiteX9" fmla="*/ 1861383 w 1867318"/>
                <a:gd name="connsiteY9" fmla="*/ 1708447 h 1911308"/>
                <a:gd name="connsiteX10" fmla="*/ 1751316 w 1867318"/>
                <a:gd name="connsiteY10" fmla="*/ 1022647 h 1911308"/>
                <a:gd name="connsiteX11" fmla="*/ 1607383 w 1867318"/>
                <a:gd name="connsiteY11" fmla="*/ 827914 h 1911308"/>
                <a:gd name="connsiteX12" fmla="*/ 1708983 w 1867318"/>
                <a:gd name="connsiteY12" fmla="*/ 616247 h 1911308"/>
                <a:gd name="connsiteX13" fmla="*/ 1734383 w 1867318"/>
                <a:gd name="connsiteY13" fmla="*/ 252181 h 1911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7318" h="1911308">
                  <a:moveTo>
                    <a:pt x="1734383" y="252181"/>
                  </a:moveTo>
                  <a:cubicBezTo>
                    <a:pt x="1731561" y="159048"/>
                    <a:pt x="1718861" y="95547"/>
                    <a:pt x="1692050" y="57447"/>
                  </a:cubicBezTo>
                  <a:cubicBezTo>
                    <a:pt x="1665239" y="19347"/>
                    <a:pt x="1605972" y="-30041"/>
                    <a:pt x="1573516" y="23581"/>
                  </a:cubicBezTo>
                  <a:cubicBezTo>
                    <a:pt x="1541060" y="77203"/>
                    <a:pt x="1699105" y="322737"/>
                    <a:pt x="1497316" y="379181"/>
                  </a:cubicBezTo>
                  <a:cubicBezTo>
                    <a:pt x="1295527" y="435625"/>
                    <a:pt x="606905" y="326969"/>
                    <a:pt x="362783" y="362247"/>
                  </a:cubicBezTo>
                  <a:cubicBezTo>
                    <a:pt x="118661" y="397525"/>
                    <a:pt x="84794" y="383414"/>
                    <a:pt x="32583" y="590847"/>
                  </a:cubicBezTo>
                  <a:cubicBezTo>
                    <a:pt x="-19628" y="798280"/>
                    <a:pt x="-5517" y="1390947"/>
                    <a:pt x="49516" y="1606847"/>
                  </a:cubicBezTo>
                  <a:cubicBezTo>
                    <a:pt x="104549" y="1822747"/>
                    <a:pt x="110194" y="1841091"/>
                    <a:pt x="362783" y="1886247"/>
                  </a:cubicBezTo>
                  <a:cubicBezTo>
                    <a:pt x="615372" y="1931403"/>
                    <a:pt x="1315283" y="1907414"/>
                    <a:pt x="1565050" y="1877781"/>
                  </a:cubicBezTo>
                  <a:cubicBezTo>
                    <a:pt x="1814817" y="1848148"/>
                    <a:pt x="1830339" y="1850969"/>
                    <a:pt x="1861383" y="1708447"/>
                  </a:cubicBezTo>
                  <a:cubicBezTo>
                    <a:pt x="1892427" y="1565925"/>
                    <a:pt x="1793649" y="1169402"/>
                    <a:pt x="1751316" y="1022647"/>
                  </a:cubicBezTo>
                  <a:cubicBezTo>
                    <a:pt x="1708983" y="875892"/>
                    <a:pt x="1614438" y="895647"/>
                    <a:pt x="1607383" y="827914"/>
                  </a:cubicBezTo>
                  <a:cubicBezTo>
                    <a:pt x="1600328" y="760181"/>
                    <a:pt x="1692050" y="717847"/>
                    <a:pt x="1708983" y="616247"/>
                  </a:cubicBezTo>
                  <a:cubicBezTo>
                    <a:pt x="1725916" y="514647"/>
                    <a:pt x="1737205" y="345314"/>
                    <a:pt x="1734383" y="252181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>
                <a:solidFill>
                  <a:schemeClr val="tx1"/>
                </a:solidFill>
              </a:endParaRPr>
            </a:p>
          </p:txBody>
        </p:sp>
        <p:sp>
          <p:nvSpPr>
            <p:cNvPr id="32" name="Rettangolo 6">
              <a:extLst>
                <a:ext uri="{FF2B5EF4-FFF2-40B4-BE49-F238E27FC236}">
                  <a16:creationId xmlns:a16="http://schemas.microsoft.com/office/drawing/2014/main" id="{32A10522-405D-F54A-DE79-62F95C0C5E8E}"/>
                </a:ext>
              </a:extLst>
            </p:cNvPr>
            <p:cNvSpPr/>
            <p:nvPr/>
          </p:nvSpPr>
          <p:spPr>
            <a:xfrm>
              <a:off x="6988458" y="4088162"/>
              <a:ext cx="1058896" cy="7386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rtl="0"/>
              <a:r>
                <a:rPr lang="el" sz="1400" b="0" i="0" u="none" cap="none" baseline="0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  <a:ea typeface="+mj-lt"/>
                  <a:cs typeface="+mj-lt"/>
                </a:rPr>
                <a:t>Φίλτρο σακούλας MCLASS</a:t>
              </a:r>
            </a:p>
          </p:txBody>
        </p:sp>
        <p:sp>
          <p:nvSpPr>
            <p:cNvPr id="35" name="Rettangolo 16">
              <a:extLst>
                <a:ext uri="{FF2B5EF4-FFF2-40B4-BE49-F238E27FC236}">
                  <a16:creationId xmlns:a16="http://schemas.microsoft.com/office/drawing/2014/main" id="{9B8F717B-FFD4-F327-A559-DEB09904F262}"/>
                </a:ext>
              </a:extLst>
            </p:cNvPr>
            <p:cNvSpPr/>
            <p:nvPr/>
          </p:nvSpPr>
          <p:spPr>
            <a:xfrm>
              <a:off x="7000277" y="2862135"/>
              <a:ext cx="1058896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ctr">
              <a:spAutoFit/>
            </a:bodyPr>
            <a:lstStyle/>
            <a:p>
              <a:pPr algn="ctr"/>
              <a:r>
                <a:rPr lang="it-IT" sz="1400" cap="none" dirty="0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</a:rPr>
                <a:t>H14 HEPA</a:t>
              </a:r>
            </a:p>
          </p:txBody>
        </p:sp>
        <p:sp>
          <p:nvSpPr>
            <p:cNvPr id="36" name="Rettangolo 17">
              <a:extLst>
                <a:ext uri="{FF2B5EF4-FFF2-40B4-BE49-F238E27FC236}">
                  <a16:creationId xmlns:a16="http://schemas.microsoft.com/office/drawing/2014/main" id="{45C205EA-536F-CEF6-8B54-24BAEE6C9F3C}"/>
                </a:ext>
              </a:extLst>
            </p:cNvPr>
            <p:cNvSpPr/>
            <p:nvPr/>
          </p:nvSpPr>
          <p:spPr>
            <a:xfrm rot="19721719">
              <a:off x="6712612" y="1991221"/>
              <a:ext cx="757525" cy="3072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400" cap="none" dirty="0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</a:rPr>
                <a:t>E10</a:t>
              </a:r>
            </a:p>
          </p:txBody>
        </p:sp>
        <p:sp>
          <p:nvSpPr>
            <p:cNvPr id="37" name="Rettangolo 18">
              <a:extLst>
                <a:ext uri="{FF2B5EF4-FFF2-40B4-BE49-F238E27FC236}">
                  <a16:creationId xmlns:a16="http://schemas.microsoft.com/office/drawing/2014/main" id="{A62EF1D3-F86E-208A-0C47-0E0DD29D1F66}"/>
                </a:ext>
              </a:extLst>
            </p:cNvPr>
            <p:cNvSpPr/>
            <p:nvPr/>
          </p:nvSpPr>
          <p:spPr>
            <a:xfrm rot="2291327">
              <a:off x="7581920" y="2001256"/>
              <a:ext cx="757525" cy="3072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400" cap="none" dirty="0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</a:rPr>
                <a:t>E10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2FC9512-4310-D450-8EA1-3817EC4CADF8}"/>
              </a:ext>
            </a:extLst>
          </p:cNvPr>
          <p:cNvGrpSpPr/>
          <p:nvPr/>
        </p:nvGrpSpPr>
        <p:grpSpPr>
          <a:xfrm>
            <a:off x="792678" y="1747202"/>
            <a:ext cx="2183064" cy="3705260"/>
            <a:chOff x="792678" y="1728152"/>
            <a:chExt cx="2183064" cy="3705260"/>
          </a:xfrm>
        </p:grpSpPr>
        <p:pic>
          <p:nvPicPr>
            <p:cNvPr id="20" name="Immagine 13">
              <a:extLst>
                <a:ext uri="{FF2B5EF4-FFF2-40B4-BE49-F238E27FC236}">
                  <a16:creationId xmlns:a16="http://schemas.microsoft.com/office/drawing/2014/main" id="{F62CC74D-82F3-DCA9-27AD-BF61C5A45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921018" y="1728152"/>
              <a:ext cx="1935037" cy="3705260"/>
            </a:xfrm>
            <a:prstGeom prst="rect">
              <a:avLst/>
            </a:prstGeom>
          </p:spPr>
        </p:pic>
        <p:sp>
          <p:nvSpPr>
            <p:cNvPr id="21" name="Freeform: Shape 345">
              <a:extLst>
                <a:ext uri="{FF2B5EF4-FFF2-40B4-BE49-F238E27FC236}">
                  <a16:creationId xmlns:a16="http://schemas.microsoft.com/office/drawing/2014/main" id="{00418032-AB61-0D50-0020-5BD7C676D5FA}"/>
                </a:ext>
              </a:extLst>
            </p:cNvPr>
            <p:cNvSpPr/>
            <p:nvPr/>
          </p:nvSpPr>
          <p:spPr>
            <a:xfrm rot="10800000" flipH="1">
              <a:off x="2302676" y="1885778"/>
              <a:ext cx="673066" cy="142271"/>
            </a:xfrm>
            <a:custGeom>
              <a:avLst/>
              <a:gdLst>
                <a:gd name="connsiteX0" fmla="*/ 0 w 1722120"/>
                <a:gd name="connsiteY0" fmla="*/ 0 h 918395"/>
                <a:gd name="connsiteX1" fmla="*/ 586740 w 1722120"/>
                <a:gd name="connsiteY1" fmla="*/ 822960 h 918395"/>
                <a:gd name="connsiteX2" fmla="*/ 1181100 w 1722120"/>
                <a:gd name="connsiteY2" fmla="*/ 815340 h 918395"/>
                <a:gd name="connsiteX3" fmla="*/ 1722120 w 1722120"/>
                <a:gd name="connsiteY3" fmla="*/ 53340 h 91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2120" h="918395">
                  <a:moveTo>
                    <a:pt x="0" y="0"/>
                  </a:moveTo>
                  <a:cubicBezTo>
                    <a:pt x="194945" y="343535"/>
                    <a:pt x="389890" y="687070"/>
                    <a:pt x="586740" y="822960"/>
                  </a:cubicBezTo>
                  <a:cubicBezTo>
                    <a:pt x="783590" y="958850"/>
                    <a:pt x="991870" y="943610"/>
                    <a:pt x="1181100" y="815340"/>
                  </a:cubicBezTo>
                  <a:cubicBezTo>
                    <a:pt x="1370330" y="687070"/>
                    <a:pt x="1546225" y="370205"/>
                    <a:pt x="1722120" y="53340"/>
                  </a:cubicBezTo>
                </a:path>
              </a:pathLst>
            </a:custGeom>
            <a:noFill/>
            <a:ln w="60325" cap="flat" cmpd="sng" algn="ctr">
              <a:solidFill>
                <a:schemeClr val="accent3"/>
              </a:solidFill>
              <a:prstDash val="solid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algn="ctr" defTabSz="914400"/>
              <a:endParaRPr lang="en-US" sz="1200" kern="0" dirty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22" name="Connettore curvo 22">
              <a:extLst>
                <a:ext uri="{FF2B5EF4-FFF2-40B4-BE49-F238E27FC236}">
                  <a16:creationId xmlns:a16="http://schemas.microsoft.com/office/drawing/2014/main" id="{EF53D3DA-F697-4B35-FE22-B299D71A54C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420811" y="3049938"/>
              <a:ext cx="1420982" cy="1038572"/>
            </a:xfrm>
            <a:prstGeom prst="curvedConnector3">
              <a:avLst>
                <a:gd name="adj1" fmla="val 107051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: Shape 345">
              <a:extLst>
                <a:ext uri="{FF2B5EF4-FFF2-40B4-BE49-F238E27FC236}">
                  <a16:creationId xmlns:a16="http://schemas.microsoft.com/office/drawing/2014/main" id="{9C8208F1-EE06-04B9-DCC3-8D7DA789E913}"/>
                </a:ext>
              </a:extLst>
            </p:cNvPr>
            <p:cNvSpPr/>
            <p:nvPr/>
          </p:nvSpPr>
          <p:spPr>
            <a:xfrm rot="10800000">
              <a:off x="792678" y="1885778"/>
              <a:ext cx="557763" cy="122067"/>
            </a:xfrm>
            <a:custGeom>
              <a:avLst/>
              <a:gdLst>
                <a:gd name="connsiteX0" fmla="*/ 0 w 1722120"/>
                <a:gd name="connsiteY0" fmla="*/ 0 h 918395"/>
                <a:gd name="connsiteX1" fmla="*/ 586740 w 1722120"/>
                <a:gd name="connsiteY1" fmla="*/ 822960 h 918395"/>
                <a:gd name="connsiteX2" fmla="*/ 1181100 w 1722120"/>
                <a:gd name="connsiteY2" fmla="*/ 815340 h 918395"/>
                <a:gd name="connsiteX3" fmla="*/ 1722120 w 1722120"/>
                <a:gd name="connsiteY3" fmla="*/ 53340 h 91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2120" h="918395">
                  <a:moveTo>
                    <a:pt x="0" y="0"/>
                  </a:moveTo>
                  <a:cubicBezTo>
                    <a:pt x="194945" y="343535"/>
                    <a:pt x="389890" y="687070"/>
                    <a:pt x="586740" y="822960"/>
                  </a:cubicBezTo>
                  <a:cubicBezTo>
                    <a:pt x="783590" y="958850"/>
                    <a:pt x="991870" y="943610"/>
                    <a:pt x="1181100" y="815340"/>
                  </a:cubicBezTo>
                  <a:cubicBezTo>
                    <a:pt x="1370330" y="687070"/>
                    <a:pt x="1546225" y="370205"/>
                    <a:pt x="1722120" y="53340"/>
                  </a:cubicBezTo>
                </a:path>
              </a:pathLst>
            </a:custGeom>
            <a:noFill/>
            <a:ln w="60325" cap="flat" cmpd="sng" algn="ctr">
              <a:solidFill>
                <a:schemeClr val="accent3"/>
              </a:solidFill>
              <a:prstDash val="solid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algn="ctr" defTabSz="914400"/>
              <a:endParaRPr lang="en-US" sz="1200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" name="Rettangolo 12">
              <a:extLst>
                <a:ext uri="{FF2B5EF4-FFF2-40B4-BE49-F238E27FC236}">
                  <a16:creationId xmlns:a16="http://schemas.microsoft.com/office/drawing/2014/main" id="{6F64CD1B-A593-7ACE-1A7F-E7B0A33D8338}"/>
                </a:ext>
              </a:extLst>
            </p:cNvPr>
            <p:cNvSpPr/>
            <p:nvPr/>
          </p:nvSpPr>
          <p:spPr>
            <a:xfrm>
              <a:off x="1316581" y="3567228"/>
              <a:ext cx="105889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>
              <a:spAutoFit/>
            </a:bodyPr>
            <a:lstStyle/>
            <a:p>
              <a:pPr algn="ctr"/>
              <a:r>
                <a:rPr lang="el-GR" sz="1400" cap="none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</a:rPr>
                <a:t>Φυσίγγιο </a:t>
              </a:r>
              <a:r>
                <a:rPr lang="it-IT" sz="1400" cap="none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</a:rPr>
                <a:t>MCLASS</a:t>
              </a:r>
            </a:p>
          </p:txBody>
        </p:sp>
        <p:sp>
          <p:nvSpPr>
            <p:cNvPr id="34" name="Rettangolo 14">
              <a:extLst>
                <a:ext uri="{FF2B5EF4-FFF2-40B4-BE49-F238E27FC236}">
                  <a16:creationId xmlns:a16="http://schemas.microsoft.com/office/drawing/2014/main" id="{6B8ECD11-8521-99DE-D2CE-B2F3D773780C}"/>
                </a:ext>
              </a:extLst>
            </p:cNvPr>
            <p:cNvSpPr/>
            <p:nvPr/>
          </p:nvSpPr>
          <p:spPr>
            <a:xfrm>
              <a:off x="1350442" y="2862135"/>
              <a:ext cx="105889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>
              <a:spAutoFit/>
            </a:bodyPr>
            <a:lstStyle/>
            <a:p>
              <a:pPr algn="ctr"/>
              <a:r>
                <a:rPr lang="it-IT" sz="1400" cap="none" dirty="0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</a:rPr>
                <a:t>H14 HEPA</a:t>
              </a:r>
            </a:p>
          </p:txBody>
        </p:sp>
        <p:sp>
          <p:nvSpPr>
            <p:cNvPr id="38" name="Rettangolo 19">
              <a:extLst>
                <a:ext uri="{FF2B5EF4-FFF2-40B4-BE49-F238E27FC236}">
                  <a16:creationId xmlns:a16="http://schemas.microsoft.com/office/drawing/2014/main" id="{B8FE9056-8D31-1405-469F-8E58E4A110B5}"/>
                </a:ext>
              </a:extLst>
            </p:cNvPr>
            <p:cNvSpPr/>
            <p:nvPr/>
          </p:nvSpPr>
          <p:spPr>
            <a:xfrm rot="19721719">
              <a:off x="1024116" y="2000970"/>
              <a:ext cx="7575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400" cap="none" dirty="0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</a:rPr>
                <a:t>E10</a:t>
              </a:r>
            </a:p>
          </p:txBody>
        </p:sp>
        <p:sp>
          <p:nvSpPr>
            <p:cNvPr id="39" name="Rettangolo 20">
              <a:extLst>
                <a:ext uri="{FF2B5EF4-FFF2-40B4-BE49-F238E27FC236}">
                  <a16:creationId xmlns:a16="http://schemas.microsoft.com/office/drawing/2014/main" id="{D7A72EC9-84B7-34DE-0FE5-B2AE06F74BD7}"/>
                </a:ext>
              </a:extLst>
            </p:cNvPr>
            <p:cNvSpPr/>
            <p:nvPr/>
          </p:nvSpPr>
          <p:spPr>
            <a:xfrm rot="2115262">
              <a:off x="1889294" y="2011708"/>
              <a:ext cx="7575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400" cap="none" dirty="0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</a:rPr>
                <a:t>E10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993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3B956-A9D5-F29C-535C-B186818E6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10A067B5-DE60-EA00-C696-4CA7D3CCF3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3951358-B356-95DA-F2AF-F012B883DA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l-GR" dirty="0"/>
              <a:t>Εφαρμογές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A4248EA-F000-8AC7-C28D-9EA87E7300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84252F4-619A-8100-A350-5401D2FE44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37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nd_x0020_Date xmlns="a51901c0-0402-4d12-9849-aea77cadd7ee" xsi:nil="true"/>
    <TaxCatchAll xmlns="6957957d-4a92-4580-a2cf-b69d4e975ccd"/>
    <Start_x0020_Date xmlns="a51901c0-0402-4d12-9849-aea77cadd7ee">2015-12-13T16:03:17+00:00</Start_x0020_Date>
    <Ref_x0020_No xmlns="a51901c0-0402-4d12-9849-aea77cadd7ee" xsi:nil="true"/>
    <Short_x0020_Description xmlns="1b808c17-2139-49cd-a317-8fc80a969d6a" xsi:nil="true"/>
    <Business_x0020_Unit xmlns="a51901c0-0402-4d12-9849-aea77cadd7ee">Corporate</Business_x0020_Unit>
    <CountryTaxHTField4 xmlns="4CFF4DF0-C362-4CE3-BC8D-D55629784E08" xsi:nil="true"/>
    <Category xmlns="a51901c0-0402-4d12-9849-aea77cadd7ee" xsi:nil="true"/>
    <BusinessUnitTaxHTField4 xmlns="4CFF4DF0-C362-4CE3-BC8D-D55629784E08" xsi:nil="true"/>
    <Location xmlns="a51901c0-0402-4d12-9849-aea77cadd7ee">Group (Multi Regional)</Location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10C45875EB9C45930C1340D32F4992" ma:contentTypeVersion="12" ma:contentTypeDescription="Create a new document." ma:contentTypeScope="" ma:versionID="ab61a0d07b159b33a70e1036829fe638">
  <xsd:schema xmlns:xsd="http://www.w3.org/2001/XMLSchema" xmlns:xs="http://www.w3.org/2001/XMLSchema" xmlns:p="http://schemas.microsoft.com/office/2006/metadata/properties" xmlns:ns2="a51901c0-0402-4d12-9849-aea77cadd7ee" xmlns:ns3="1b808c17-2139-49cd-a317-8fc80a969d6a" xmlns:ns4="4CFF4DF0-C362-4CE3-BC8D-D55629784E08" xmlns:ns5="6957957d-4a92-4580-a2cf-b69d4e975ccd" targetNamespace="http://schemas.microsoft.com/office/2006/metadata/properties" ma:root="true" ma:fieldsID="b079ea1a03d5db3d3d69ab606f044afe" ns2:_="" ns3:_="" ns4:_="" ns5:_="">
    <xsd:import namespace="a51901c0-0402-4d12-9849-aea77cadd7ee"/>
    <xsd:import namespace="1b808c17-2139-49cd-a317-8fc80a969d6a"/>
    <xsd:import namespace="4CFF4DF0-C362-4CE3-BC8D-D55629784E08"/>
    <xsd:import namespace="6957957d-4a92-4580-a2cf-b69d4e975ccd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Location" minOccurs="0"/>
                <xsd:element ref="ns2:Business_x0020_Unit" minOccurs="0"/>
                <xsd:element ref="ns2:Start_x0020_Date" minOccurs="0"/>
                <xsd:element ref="ns2:End_x0020_Date" minOccurs="0"/>
                <xsd:element ref="ns2:Ref_x0020_No" minOccurs="0"/>
                <xsd:element ref="ns3:Short_x0020_Description" minOccurs="0"/>
                <xsd:element ref="ns4:CountryTaxHTField4" minOccurs="0"/>
                <xsd:element ref="ns5:TaxCatchAll" minOccurs="0"/>
                <xsd:element ref="ns4:BusinessUnitTaxHTField4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1901c0-0402-4d12-9849-aea77cadd7ee" elementFormDefault="qualified">
    <xsd:import namespace="http://schemas.microsoft.com/office/2006/documentManagement/types"/>
    <xsd:import namespace="http://schemas.microsoft.com/office/infopath/2007/PartnerControls"/>
    <xsd:element name="Category" ma:index="2" nillable="true" ma:displayName="Category" ma:description="Pricelist, quotation, user manual, guidelines, etc" ma:indexed="true" ma:internalName="Category">
      <xsd:simpleType>
        <xsd:restriction base="dms:Text">
          <xsd:maxLength value="100"/>
        </xsd:restriction>
      </xsd:simpleType>
    </xsd:element>
    <xsd:element name="Location" ma:index="3" nillable="true" ma:displayName="Location" ma:default="Group (Multi Regional)" ma:description="Regional or Subsidiary category document applies to" ma:format="Dropdown" ma:indexed="true" ma:internalName="Location">
      <xsd:simpleType>
        <xsd:restriction base="dms:Choice">
          <xsd:enumeration value="Group (Multi Regional)"/>
          <xsd:enumeration value="Americas (Regional)"/>
          <xsd:enumeration value="APAC (Regional)"/>
          <xsd:enumeration value="EMEA (Regional)"/>
          <xsd:enumeration value="Aalborg"/>
          <xsd:enumeration value="Almere"/>
          <xsd:enumeration value="Amal"/>
          <xsd:enumeration value="Athens"/>
          <xsd:enumeration value="Bangkok"/>
          <xsd:enumeration value="Barcelona"/>
          <xsd:enumeration value="Bellenberg"/>
          <xsd:enumeration value="Bruxelles"/>
          <xsd:enumeration value="Bury St. Edmonds"/>
          <xsd:enumeration value="Broendby"/>
          <xsd:enumeration value="Chu Hung Park"/>
          <xsd:enumeration value="Cour d'Alene"/>
          <xsd:enumeration value="Courtaboeuf Cedex"/>
          <xsd:enumeration value="Dublin"/>
          <xsd:enumeration value="Enkoping"/>
          <xsd:enumeration value="Entzheim"/>
          <xsd:enumeration value="Espoo"/>
          <xsd:enumeration value="Gelnhausen"/>
          <xsd:enumeration value="Guardamiglio"/>
          <xsd:enumeration value="Hadsund"/>
          <xsd:enumeration value="Istanbul"/>
          <xsd:enumeration value="Kuala Lumpur"/>
          <xsd:enumeration value="Kwai Chung"/>
          <xsd:enumeration value="Legnano"/>
          <xsd:enumeration value="Malvern"/>
          <xsd:enumeration value="Mexico City"/>
          <xsd:enumeration value="Molndal"/>
          <xsd:enumeration value="Moscow"/>
          <xsd:enumeration value="Nagy"/>
          <xsd:enumeration value="Ningbo"/>
          <xsd:enumeration value="Nississagua, Ontario"/>
          <xsd:enumeration value="Oslo"/>
          <xsd:enumeration value="Penrith"/>
          <xsd:enumeration value="Penrose"/>
          <xsd:enumeration value="Plymouth"/>
          <xsd:enumeration value="Praha"/>
          <xsd:enumeration value="Pruszkow"/>
          <xsd:enumeration value="Rellingen"/>
          <xsd:enumeration value="Remagen"/>
          <xsd:enumeration value="Rexdale, Ontario"/>
          <xsd:enumeration value="Saltzburg"/>
          <xsd:enumeration value="Shenzhen"/>
          <xsd:enumeration value="Silverwater"/>
          <xsd:enumeration value="Singapore"/>
          <xsd:enumeration value="Sintra"/>
          <xsd:enumeration value="Springdale"/>
          <xsd:enumeration value="Stockholm"/>
          <xsd:enumeration value="Suzhou"/>
          <xsd:enumeration value="Sziget"/>
          <xsd:enumeration value="Taipei"/>
          <xsd:enumeration value="Villepreux"/>
          <xsd:enumeration value="Wil"/>
          <xsd:enumeration value="Yokohama"/>
          <xsd:enumeration value="Zocca"/>
        </xsd:restriction>
      </xsd:simpleType>
    </xsd:element>
    <xsd:element name="Business_x0020_Unit" ma:index="4" nillable="true" ma:displayName="Business Unit" ma:default="Corporate" ma:description="Business Unit document applies to" ma:format="Dropdown" ma:indexed="true" ma:internalName="Business_x0020_Unit">
      <xsd:simpleType>
        <xsd:restriction base="dms:Choice">
          <xsd:enumeration value="Corporate"/>
          <xsd:enumeration value="Finance"/>
          <xsd:enumeration value="HR"/>
          <xsd:enumeration value="IT"/>
          <xsd:enumeration value="Logistics"/>
          <xsd:enumeration value="Management"/>
          <xsd:enumeration value="Marketing"/>
          <xsd:enumeration value="Production/Operations"/>
          <xsd:enumeration value="Sales"/>
          <xsd:enumeration value="Tech. Service"/>
        </xsd:restriction>
      </xsd:simpleType>
    </xsd:element>
    <xsd:element name="Start_x0020_Date" ma:index="5" nillable="true" ma:displayName="Start Date" ma:default="[today]" ma:description="Date document becomes effective" ma:format="DateOnly" ma:internalName="Start_x0020_Date">
      <xsd:simpleType>
        <xsd:restriction base="dms:DateTime"/>
      </xsd:simpleType>
    </xsd:element>
    <xsd:element name="End_x0020_Date" ma:index="6" nillable="true" ma:displayName="End Date" ma:description="Date document expires" ma:format="DateOnly" ma:internalName="End_x0020_Date">
      <xsd:simpleType>
        <xsd:restriction base="dms:DateTime"/>
      </xsd:simpleType>
    </xsd:element>
    <xsd:element name="Ref_x0020_No" ma:index="7" nillable="true" ma:displayName="Ref No" ma:description="Product no, customer no, project no, etc." ma:internalName="Ref_x0020_No">
      <xsd:simpleType>
        <xsd:restriction base="dms:Text">
          <xsd:maxLength value="100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808c17-2139-49cd-a317-8fc80a969d6a" elementFormDefault="qualified">
    <xsd:import namespace="http://schemas.microsoft.com/office/2006/documentManagement/types"/>
    <xsd:import namespace="http://schemas.microsoft.com/office/infopath/2007/PartnerControls"/>
    <xsd:element name="Short_x0020_Description" ma:index="14" nillable="true" ma:displayName="Short Description" ma:internalName="Short_x0020_Description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FF4DF0-C362-4CE3-BC8D-D55629784E08" elementFormDefault="qualified">
    <xsd:import namespace="http://schemas.microsoft.com/office/2006/documentManagement/types"/>
    <xsd:import namespace="http://schemas.microsoft.com/office/infopath/2007/PartnerControls"/>
    <xsd:element name="CountryTaxHTField4" ma:index="15" nillable="true" ma:displayName="Country_4" ma:internalName="m40bd53583c942d49d71f1b1fe49cc78" ma:readOnly="false">
      <xsd:simpleType>
        <xsd:restriction base="dms:Note">
          <xsd:maxLength value="255"/>
        </xsd:restriction>
      </xsd:simpleType>
    </xsd:element>
    <xsd:element name="BusinessUnitTaxHTField4" ma:index="17" nillable="true" ma:displayName="BusinessUnit_4" ma:internalName="h2ab4404e86040a487fa62c05e5079f5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57957d-4a92-4580-a2cf-b69d4e975ccd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415580aa-faea-413b-9f8b-1899b28ec469}" ma:internalName="TaxCatchAll" ma:showField="CatchAllData" ma:web="6957957d-4a92-4580-a2cf-b69d4e975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1" ma:displayName="Short Description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35D97F-54F6-4139-90B1-4BC360E16E53}">
  <ds:schemaRefs>
    <ds:schemaRef ds:uri="http://purl.org/dc/dcmitype/"/>
    <ds:schemaRef ds:uri="1b808c17-2139-49cd-a317-8fc80a969d6a"/>
    <ds:schemaRef ds:uri="http://purl.org/dc/terms/"/>
    <ds:schemaRef ds:uri="a51901c0-0402-4d12-9849-aea77cadd7ee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6957957d-4a92-4580-a2cf-b69d4e975ccd"/>
    <ds:schemaRef ds:uri="4CFF4DF0-C362-4CE3-BC8D-D55629784E08"/>
  </ds:schemaRefs>
</ds:datastoreItem>
</file>

<file path=customXml/itemProps3.xml><?xml version="1.0" encoding="utf-8"?>
<ds:datastoreItem xmlns:ds="http://schemas.openxmlformats.org/officeDocument/2006/customXml" ds:itemID="{FBDEF237-6544-48C6-B50C-ACB1514395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1901c0-0402-4d12-9849-aea77cadd7ee"/>
    <ds:schemaRef ds:uri="1b808c17-2139-49cd-a317-8fc80a969d6a"/>
    <ds:schemaRef ds:uri="4CFF4DF0-C362-4CE3-BC8D-D55629784E08"/>
    <ds:schemaRef ds:uri="6957957d-4a92-4580-a2cf-b69d4e975c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1103</TotalTime>
  <Words>2807</Words>
  <Application>Microsoft Office PowerPoint</Application>
  <PresentationFormat>Widescreen</PresentationFormat>
  <Paragraphs>654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Calibri</vt:lpstr>
      <vt:lpstr>Courier New</vt:lpstr>
      <vt:lpstr>Roboto Black</vt:lpstr>
      <vt:lpstr>Roboto Bold</vt:lpstr>
      <vt:lpstr>Roboto Light</vt:lpstr>
      <vt:lpstr>Roboto Light (Body)</vt:lpstr>
      <vt:lpstr>Roboto Light italic</vt:lpstr>
      <vt:lpstr>Roboto regular</vt:lpstr>
      <vt:lpstr>Wingdings</vt:lpstr>
      <vt:lpstr>Nilfisk Toolbox_Standard_4-3</vt:lpstr>
      <vt:lpstr>think-cell Slide</vt:lpstr>
      <vt:lpstr>VHC010-VHC011 Η σειρά των μίνι βιομηχανικών απορροφητικών σκουπών με λειτουργία πεπιεσμένου αέρα</vt:lpstr>
      <vt:lpstr>Ατζέντα</vt:lpstr>
      <vt:lpstr>1</vt:lpstr>
      <vt:lpstr>VHC010 / VHC011 Z1</vt:lpstr>
      <vt:lpstr>Mini IVS</vt:lpstr>
      <vt:lpstr>Mini IVS</vt:lpstr>
      <vt:lpstr>Mini IVS</vt:lpstr>
      <vt:lpstr>Ορισμός προϊόντος: αρχιτεκτονική πεπιεσμένου αέρα</vt:lpstr>
      <vt:lpstr>2</vt:lpstr>
      <vt:lpstr>Τομείς εστίασης και εργασίες προς εκτέλεση</vt:lpstr>
      <vt:lpstr>3</vt:lpstr>
      <vt:lpstr>Βασικά χαρακτηριστικά και σχεδιασμός</vt:lpstr>
      <vt:lpstr>Βασικά χαρακτηριστικά και σχεδιασμός</vt:lpstr>
      <vt:lpstr>PullClean™</vt:lpstr>
      <vt:lpstr>Σύστημα σακούλας ασφαλείας</vt:lpstr>
      <vt:lpstr>4</vt:lpstr>
      <vt:lpstr>Mini IVS VHC010 Z1 / EXP  &amp; VHC011 Z1 / EXP</vt:lpstr>
      <vt:lpstr>Mini IVS VHC010 &amp; VHC011 για εύφλεκτη σκόνη</vt:lpstr>
      <vt:lpstr>Θήκη αξεσουάρ</vt:lpstr>
      <vt:lpstr>Ορισμός προϊόντος</vt:lpstr>
      <vt:lpstr>Φίλτρα VHC010 Z1 EXA </vt:lpstr>
      <vt:lpstr>Φίλτρα VHC011 Z1 EXA</vt:lpstr>
      <vt:lpstr>5</vt:lpstr>
      <vt:lpstr>Τεχνικά στοιχεία EU</vt:lpstr>
      <vt:lpstr>6</vt:lpstr>
      <vt:lpstr>Ονομασία και ιεραρχία προϊόντων</vt:lpstr>
      <vt:lpstr>Κωδικοί προϊόντων και εκδόσεις που διατίθενται  κατά την ημερομηνία λανσαρίσματος</vt:lpstr>
      <vt:lpstr>7</vt:lpstr>
      <vt:lpstr>Η εταιρική ευθύνη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your presentation title here</dc:title>
  <dc:creator>Marzena Hensel</dc:creator>
  <cp:lastModifiedBy>Anastasia Droungani</cp:lastModifiedBy>
  <cp:revision>204</cp:revision>
  <dcterms:created xsi:type="dcterms:W3CDTF">2022-08-08T12:28:10Z</dcterms:created>
  <dcterms:modified xsi:type="dcterms:W3CDTF">2025-05-08T09:20:27Z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ContentTypeId">
    <vt:lpwstr>0x0101009B10C45875EB9C45930C1340D32F4992</vt:lpwstr>
  </property>
  <property fmtid="{D5CDD505-2E9C-101B-9397-08002B2CF9AE}" pid="6" name="MSIP_Label_8af657d4-2045-4871-9872-e323e3545d60_Enabled">
    <vt:lpwstr>true</vt:lpwstr>
  </property>
  <property fmtid="{D5CDD505-2E9C-101B-9397-08002B2CF9AE}" pid="7" name="MSIP_Label_8af657d4-2045-4871-9872-e323e3545d60_SetDate">
    <vt:lpwstr>2022-03-07T09:52:37Z</vt:lpwstr>
  </property>
  <property fmtid="{D5CDD505-2E9C-101B-9397-08002B2CF9AE}" pid="8" name="MSIP_Label_8af657d4-2045-4871-9872-e323e3545d60_Method">
    <vt:lpwstr>Privileged</vt:lpwstr>
  </property>
  <property fmtid="{D5CDD505-2E9C-101B-9397-08002B2CF9AE}" pid="9" name="MSIP_Label_8af657d4-2045-4871-9872-e323e3545d60_Name">
    <vt:lpwstr>Open sublabel</vt:lpwstr>
  </property>
  <property fmtid="{D5CDD505-2E9C-101B-9397-08002B2CF9AE}" pid="10" name="MSIP_Label_8af657d4-2045-4871-9872-e323e3545d60_SiteId">
    <vt:lpwstr>753c5d99-05be-4237-b4c5-fdb2e6b32ab2</vt:lpwstr>
  </property>
  <property fmtid="{D5CDD505-2E9C-101B-9397-08002B2CF9AE}" pid="11" name="MSIP_Label_8af657d4-2045-4871-9872-e323e3545d60_ActionId">
    <vt:lpwstr>dc55aacb-2282-478e-992e-416176343d0e</vt:lpwstr>
  </property>
  <property fmtid="{D5CDD505-2E9C-101B-9397-08002B2CF9AE}" pid="12" name="MSIP_Label_8af657d4-2045-4871-9872-e323e3545d60_ContentBits">
    <vt:lpwstr>0</vt:lpwstr>
  </property>
</Properties>
</file>