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sldIdLst>
    <p:sldId id="273" r:id="rId5"/>
    <p:sldId id="2147482901" r:id="rId6"/>
    <p:sldId id="2147483352" r:id="rId7"/>
    <p:sldId id="2147483068" r:id="rId8"/>
    <p:sldId id="2147482904" r:id="rId9"/>
    <p:sldId id="2147482977" r:id="rId10"/>
    <p:sldId id="2147483354" r:id="rId11"/>
    <p:sldId id="2147473784" r:id="rId12"/>
    <p:sldId id="2147483355" r:id="rId13"/>
    <p:sldId id="2147482983" r:id="rId14"/>
    <p:sldId id="2147483070" r:id="rId15"/>
    <p:sldId id="2147483073" r:id="rId16"/>
    <p:sldId id="2147483074" r:id="rId17"/>
    <p:sldId id="2147482955" r:id="rId18"/>
    <p:sldId id="2147483356" r:id="rId19"/>
    <p:sldId id="2147482974" r:id="rId20"/>
    <p:sldId id="2147482975" r:id="rId21"/>
    <p:sldId id="2147482986" r:id="rId22"/>
    <p:sldId id="2147482987" r:id="rId23"/>
    <p:sldId id="2147482988" r:id="rId24"/>
    <p:sldId id="2147473785" r:id="rId25"/>
    <p:sldId id="2147483357" r:id="rId26"/>
    <p:sldId id="2147482928" r:id="rId27"/>
    <p:sldId id="2147483358" r:id="rId28"/>
    <p:sldId id="951" r:id="rId29"/>
    <p:sldId id="2147473185" r:id="rId30"/>
    <p:sldId id="2147483078" r:id="rId31"/>
    <p:sldId id="2147483072" r:id="rId32"/>
    <p:sldId id="2147483350" r:id="rId33"/>
    <p:sldId id="2147483351" r:id="rId34"/>
  </p:sldIdLst>
  <p:sldSz cx="12192000" cy="6858000"/>
  <p:notesSz cx="6797675" cy="9872663"/>
  <p:custDataLst>
    <p:tags r:id="rId36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73"/>
            <p14:sldId id="2147482901"/>
            <p14:sldId id="2147483352"/>
            <p14:sldId id="2147483068"/>
            <p14:sldId id="2147482904"/>
            <p14:sldId id="2147482977"/>
            <p14:sldId id="2147483354"/>
            <p14:sldId id="2147473784"/>
            <p14:sldId id="2147483355"/>
            <p14:sldId id="2147482983"/>
            <p14:sldId id="2147483070"/>
            <p14:sldId id="2147483073"/>
            <p14:sldId id="2147483074"/>
            <p14:sldId id="2147482955"/>
            <p14:sldId id="2147483356"/>
            <p14:sldId id="2147482974"/>
            <p14:sldId id="2147482975"/>
            <p14:sldId id="2147482986"/>
            <p14:sldId id="2147482987"/>
            <p14:sldId id="2147482988"/>
            <p14:sldId id="2147473785"/>
            <p14:sldId id="2147483357"/>
            <p14:sldId id="2147482928"/>
            <p14:sldId id="2147483358"/>
            <p14:sldId id="951"/>
            <p14:sldId id="2147473185"/>
            <p14:sldId id="2147483078"/>
            <p14:sldId id="2147483072"/>
            <p14:sldId id="2147483350"/>
            <p14:sldId id="2147483351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FDC7F346-4312-36AF-0FF5-21C8082AB47A}" name="Claes Jensen" initials="CJ" userId="S::cljensen@nilfisk.com::4b63c7b0-aedc-4164-ae98-dea0b535c4ad" providerId="AD"/>
  <p188:author id="{E3AD689E-262B-A935-CEC3-AFF9757E6F5F}" name="Emma Jakobsen" initials="EJ" userId="S::ejakobsen@Nilfisk.com::7d62d3cc-97a4-4c56-8920-5d34f7ee0561" providerId="AD"/>
  <p188:author id="{869C6DC8-D2BD-AF91-A155-D0F8AE0BC728}" name="Claes Jensen" initials="CJ" userId="S::cljensen@Nilfisk.com::4b63c7b0-aedc-4164-ae98-dea0b535c4a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976"/>
    <a:srgbClr val="7A0000"/>
    <a:srgbClr val="FFFFAF"/>
    <a:srgbClr val="8997A4"/>
    <a:srgbClr val="7C878E"/>
    <a:srgbClr val="000000"/>
    <a:srgbClr val="979797"/>
    <a:srgbClr val="4B4F54"/>
    <a:srgbClr val="606A70"/>
    <a:srgbClr val="D4C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8B50D9-33E5-451D-A842-6FB28CC01B98}" v="1" dt="2025-12-02T11:23:13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Jesus" userId="a4903a7d-807e-44bb-a534-81757c03a373" providerId="ADAL" clId="{AA641570-5FC1-4844-BBD4-60A0B1E6581C}"/>
    <pc:docChg chg="undo custSel delSld modSld modSection">
      <pc:chgData name="Susana Jesus" userId="a4903a7d-807e-44bb-a534-81757c03a373" providerId="ADAL" clId="{AA641570-5FC1-4844-BBD4-60A0B1E6581C}" dt="2025-12-16T10:25:32.214" v="18" actId="20577"/>
      <pc:docMkLst>
        <pc:docMk/>
      </pc:docMkLst>
      <pc:sldChg chg="modSp mod">
        <pc:chgData name="Susana Jesus" userId="a4903a7d-807e-44bb-a534-81757c03a373" providerId="ADAL" clId="{AA641570-5FC1-4844-BBD4-60A0B1E6581C}" dt="2025-12-16T10:25:32.214" v="18" actId="20577"/>
        <pc:sldMkLst>
          <pc:docMk/>
          <pc:sldMk cId="4178317396" sldId="273"/>
        </pc:sldMkLst>
        <pc:spChg chg="mod">
          <ac:chgData name="Susana Jesus" userId="a4903a7d-807e-44bb-a534-81757c03a373" providerId="ADAL" clId="{AA641570-5FC1-4844-BBD4-60A0B1E6581C}" dt="2025-12-16T10:25:32.214" v="18" actId="20577"/>
          <ac:spMkLst>
            <pc:docMk/>
            <pc:sldMk cId="4178317396" sldId="273"/>
            <ac:spMk id="3" creationId="{08F58484-5BC4-4866-93A0-0360B816257A}"/>
          </ac:spMkLst>
        </pc:spChg>
      </pc:sldChg>
      <pc:sldChg chg="modSp mod">
        <pc:chgData name="Susana Jesus" userId="a4903a7d-807e-44bb-a534-81757c03a373" providerId="ADAL" clId="{AA641570-5FC1-4844-BBD4-60A0B1E6581C}" dt="2025-12-02T11:24:28.589" v="15"/>
        <pc:sldMkLst>
          <pc:docMk/>
          <pc:sldMk cId="184461941" sldId="2147482901"/>
        </pc:sldMkLst>
        <pc:spChg chg="mod">
          <ac:chgData name="Susana Jesus" userId="a4903a7d-807e-44bb-a534-81757c03a373" providerId="ADAL" clId="{AA641570-5FC1-4844-BBD4-60A0B1E6581C}" dt="2025-12-02T11:24:28.589" v="15"/>
          <ac:spMkLst>
            <pc:docMk/>
            <pc:sldMk cId="184461941" sldId="2147482901"/>
            <ac:spMk id="38" creationId="{34D549EB-76CF-7DD6-399B-21959B5E679E}"/>
          </ac:spMkLst>
        </pc:spChg>
      </pc:sldChg>
      <pc:sldChg chg="modSp mod">
        <pc:chgData name="Susana Jesus" userId="a4903a7d-807e-44bb-a534-81757c03a373" providerId="ADAL" clId="{AA641570-5FC1-4844-BBD4-60A0B1E6581C}" dt="2025-12-02T11:24:23.786" v="14"/>
        <pc:sldMkLst>
          <pc:docMk/>
          <pc:sldMk cId="3805099853" sldId="2147483352"/>
        </pc:sldMkLst>
        <pc:spChg chg="mod">
          <ac:chgData name="Susana Jesus" userId="a4903a7d-807e-44bb-a534-81757c03a373" providerId="ADAL" clId="{AA641570-5FC1-4844-BBD4-60A0B1E6581C}" dt="2025-12-02T11:24:23.786" v="14"/>
          <ac:spMkLst>
            <pc:docMk/>
            <pc:sldMk cId="3805099853" sldId="2147483352"/>
            <ac:spMk id="38" creationId="{7F23863C-20B2-AB94-93A9-373D192B838C}"/>
          </ac:spMkLst>
        </pc:spChg>
      </pc:sldChg>
      <pc:sldChg chg="modSp mod">
        <pc:chgData name="Susana Jesus" userId="a4903a7d-807e-44bb-a534-81757c03a373" providerId="ADAL" clId="{AA641570-5FC1-4844-BBD4-60A0B1E6581C}" dt="2025-12-02T11:24:14.946" v="13"/>
        <pc:sldMkLst>
          <pc:docMk/>
          <pc:sldMk cId="280613545" sldId="2147483354"/>
        </pc:sldMkLst>
        <pc:spChg chg="mod">
          <ac:chgData name="Susana Jesus" userId="a4903a7d-807e-44bb-a534-81757c03a373" providerId="ADAL" clId="{AA641570-5FC1-4844-BBD4-60A0B1E6581C}" dt="2025-12-02T11:24:14.946" v="13"/>
          <ac:spMkLst>
            <pc:docMk/>
            <pc:sldMk cId="280613545" sldId="2147483354"/>
            <ac:spMk id="38" creationId="{CB33EF7E-075B-C3E0-E674-56B0F3808D2E}"/>
          </ac:spMkLst>
        </pc:spChg>
      </pc:sldChg>
      <pc:sldChg chg="modSp mod">
        <pc:chgData name="Susana Jesus" userId="a4903a7d-807e-44bb-a534-81757c03a373" providerId="ADAL" clId="{AA641570-5FC1-4844-BBD4-60A0B1E6581C}" dt="2025-12-02T11:24:08.889" v="12"/>
        <pc:sldMkLst>
          <pc:docMk/>
          <pc:sldMk cId="3587220876" sldId="2147483355"/>
        </pc:sldMkLst>
        <pc:spChg chg="mod">
          <ac:chgData name="Susana Jesus" userId="a4903a7d-807e-44bb-a534-81757c03a373" providerId="ADAL" clId="{AA641570-5FC1-4844-BBD4-60A0B1E6581C}" dt="2025-12-02T11:24:08.889" v="12"/>
          <ac:spMkLst>
            <pc:docMk/>
            <pc:sldMk cId="3587220876" sldId="2147483355"/>
            <ac:spMk id="38" creationId="{28ADB74B-D493-C4BA-0971-41F4CEF2DA87}"/>
          </ac:spMkLst>
        </pc:spChg>
      </pc:sldChg>
      <pc:sldChg chg="modSp mod">
        <pc:chgData name="Susana Jesus" userId="a4903a7d-807e-44bb-a534-81757c03a373" providerId="ADAL" clId="{AA641570-5FC1-4844-BBD4-60A0B1E6581C}" dt="2025-12-02T11:23:59.939" v="11"/>
        <pc:sldMkLst>
          <pc:docMk/>
          <pc:sldMk cId="1991762189" sldId="2147483356"/>
        </pc:sldMkLst>
        <pc:spChg chg="mod">
          <ac:chgData name="Susana Jesus" userId="a4903a7d-807e-44bb-a534-81757c03a373" providerId="ADAL" clId="{AA641570-5FC1-4844-BBD4-60A0B1E6581C}" dt="2025-12-02T11:23:59.939" v="11"/>
          <ac:spMkLst>
            <pc:docMk/>
            <pc:sldMk cId="1991762189" sldId="2147483356"/>
            <ac:spMk id="38" creationId="{0CDB9F53-3B5F-F2BB-0E5B-37AFBBC55680}"/>
          </ac:spMkLst>
        </pc:spChg>
      </pc:sldChg>
      <pc:sldChg chg="modSp mod">
        <pc:chgData name="Susana Jesus" userId="a4903a7d-807e-44bb-a534-81757c03a373" providerId="ADAL" clId="{AA641570-5FC1-4844-BBD4-60A0B1E6581C}" dt="2025-12-02T11:23:15.375" v="7" actId="113"/>
        <pc:sldMkLst>
          <pc:docMk/>
          <pc:sldMk cId="2039770519" sldId="2147483357"/>
        </pc:sldMkLst>
        <pc:spChg chg="mod">
          <ac:chgData name="Susana Jesus" userId="a4903a7d-807e-44bb-a534-81757c03a373" providerId="ADAL" clId="{AA641570-5FC1-4844-BBD4-60A0B1E6581C}" dt="2025-12-02T11:23:15.375" v="7" actId="113"/>
          <ac:spMkLst>
            <pc:docMk/>
            <pc:sldMk cId="2039770519" sldId="2147483357"/>
            <ac:spMk id="38" creationId="{BDC11FAD-65B1-155E-DD9D-3C0290FA21A5}"/>
          </ac:spMkLst>
        </pc:spChg>
      </pc:sldChg>
      <pc:sldChg chg="modSp mod">
        <pc:chgData name="Susana Jesus" userId="a4903a7d-807e-44bb-a534-81757c03a373" providerId="ADAL" clId="{AA641570-5FC1-4844-BBD4-60A0B1E6581C}" dt="2025-12-02T11:23:43.381" v="10"/>
        <pc:sldMkLst>
          <pc:docMk/>
          <pc:sldMk cId="1035134765" sldId="2147483358"/>
        </pc:sldMkLst>
        <pc:spChg chg="mod">
          <ac:chgData name="Susana Jesus" userId="a4903a7d-807e-44bb-a534-81757c03a373" providerId="ADAL" clId="{AA641570-5FC1-4844-BBD4-60A0B1E6581C}" dt="2025-12-02T11:23:43.381" v="10"/>
          <ac:spMkLst>
            <pc:docMk/>
            <pc:sldMk cId="1035134765" sldId="2147483358"/>
            <ac:spMk id="38" creationId="{7171BC71-9C6C-B113-501B-307F13C707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232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3CF1-81C0-BBF5-DC01-1FF88B54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8676A-3E6A-A053-C133-187B820C31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41835-5FCF-849B-A306-FF4E6C3E2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55489-56FB-0D4D-0B51-C498A159D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254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None/>
            </a:pP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121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2735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233C2-77FD-4B13-2FB9-7D4949523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CBB4D8-AF2F-F8C9-25A1-0FA6A6482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36A74-157E-B4F3-FD38-F64D9A928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2F46-14D5-ED4E-384B-5DAB13935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582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72634-4240-765F-2C7B-149241338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6F3EB-0AFC-D2E2-31D8-3744C3943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46487-A3D2-D5B9-D74A-A26CAD5DF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8C76-9CD5-9EAF-0091-B75C485BC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094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9EFD0-E486-0C78-2497-DE1C4005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2E95AA-1C78-D34E-BCB5-B9A2F78D5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1BB31CD-F88D-9C83-8F37-861154AEB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5C4020-FDCA-986F-316D-FFC0687F7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7755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1AF1-AD3D-A4B9-5A3D-2FB60D99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D1860C-94DD-E197-D740-927AC9AB4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6E5C76F-ED20-D6A9-25A5-29314C10C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10260F-92B9-83D3-377B-CDF0F87AB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53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805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E4013-AFE2-4F53-970C-A43B4C2B4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49E5D-C6DC-3987-F1AF-7BDA5A315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E31C4-55D3-5D4B-9B39-4C3A09EAA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4FEB5-F543-DA3E-2711-92BA3A2FB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542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174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B0277-EB18-FBBF-3258-829F3A55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1CEA2-2E85-8091-7703-EF6198D21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FC235-F0C1-E43E-980D-DDA3B43AE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85518-659B-2BA4-DE47-F6CBE2A84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55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9647A-D4EA-0B37-BB36-D862CCC9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0E01D-EEED-1815-F7C5-0A1494EBB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1D33C-4C0F-5E75-7923-695AE416B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2D43C-30FC-3148-E5FA-035E9D619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178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8EC9-FAD5-548B-0BA2-6AB5BE9AD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B48A3-B561-7989-65FA-791986F63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B487D-4F3E-E0E0-B426-4F5C06924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2B4E8-1758-407D-BB40-C779CE884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5786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2B11-80E9-A4BF-F2AF-BEF22C36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F02D0E-A095-13FE-EAE7-4C177F1D6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6F9AB-F4D6-300B-A15F-A034EF8BE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95D4-5A1C-F83F-E961-13F928975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246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2213-9FFF-BC99-F8F6-D572A55F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08B77-977B-C08B-FB23-7D7A47F14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003E7-C7AF-64AE-5BAA-045709E62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4AD6-4782-20C5-A6F4-0BF7B852D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9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520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A3D3C40-CD78-0BA7-FD2B-413603CE259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09A17B21-9D87-F2D6-6AE8-2A20B7F7C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82438741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2.tif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4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6" Type="http://schemas.openxmlformats.org/officeDocument/2006/relationships/image" Target="../media/image47.jpe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51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6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tiff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3.x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4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6" Type="http://schemas.openxmlformats.org/officeDocument/2006/relationships/image" Target="../media/image62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6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7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openxmlformats.org/officeDocument/2006/relationships/image" Target="../media/image15.jpe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4.png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emf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4EBB4E-14F2-B549-DACA-3F1B89485581}"/>
              </a:ext>
            </a:extLst>
          </p:cNvPr>
          <p:cNvSpPr/>
          <p:nvPr/>
        </p:nvSpPr>
        <p:spPr>
          <a:xfrm>
            <a:off x="0" y="-80686"/>
            <a:ext cx="12192000" cy="6354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t-pt" sz="2000" noProof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-80685"/>
            <a:ext cx="12192000" cy="354330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472AA2-3842-90B4-F546-C201503E3E1A}"/>
              </a:ext>
            </a:extLst>
          </p:cNvPr>
          <p:cNvSpPr/>
          <p:nvPr/>
        </p:nvSpPr>
        <p:spPr>
          <a:xfrm>
            <a:off x="0" y="-80685"/>
            <a:ext cx="12192000" cy="3860800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tx1">
                  <a:alpha val="0"/>
                </a:schemeClr>
              </a:gs>
              <a:gs pos="62000">
                <a:schemeClr val="tx1">
                  <a:alpha val="25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>
              <a:solidFill>
                <a:schemeClr val="tx1"/>
              </a:solidFill>
            </a:endParaRPr>
          </a:p>
        </p:txBody>
      </p: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58DFDC5-4E74-B7DF-0C36-CE66B553A5F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0976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8DFDC5-4E74-B7DF-0C36-CE66B553A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958509"/>
            <a:ext cx="3725022" cy="954107"/>
          </a:xfrm>
        </p:spPr>
        <p:txBody>
          <a:bodyPr vert="horz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pt-pt" sz="2800" b="1" i="0" u="none" baseline="0" dirty="0"/>
              <a:t>Nilfisk VP500</a:t>
            </a:r>
            <a:br>
              <a:rPr lang="pt-pt" sz="2800" dirty="0"/>
            </a:br>
            <a:r>
              <a:rPr lang="pt-pt" sz="1400" b="0" i="1" u="none" baseline="0" dirty="0">
                <a:latin typeface="+mn-lt"/>
                <a:ea typeface="+mn-lt"/>
                <a:cs typeface="+mn-lt"/>
              </a:rPr>
              <a:t>Aspiradores de poeiras comerciais</a:t>
            </a:r>
            <a:br>
              <a:rPr lang="pt-pt" sz="2000" b="0" dirty="0">
                <a:latin typeface="+mn-lt"/>
              </a:rPr>
            </a:br>
            <a:r>
              <a:rPr lang="pt-pt" sz="2000" b="0" i="0" u="none" baseline="0" dirty="0">
                <a:latin typeface="+mn-lt"/>
                <a:ea typeface="+mn-lt"/>
                <a:cs typeface="+mn-lt"/>
              </a:rPr>
              <a:t>Apresentação</a:t>
            </a:r>
            <a:endParaRPr lang="pt-pt" sz="2800" noProof="0" dirty="0"/>
          </a:p>
        </p:txBody>
      </p:sp>
      <p:pic>
        <p:nvPicPr>
          <p:cNvPr id="4" name="Picture 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8956B7AB-2BCE-C88B-F6E1-500535269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784" y="1590264"/>
            <a:ext cx="3667420" cy="40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76DDD-EABE-878A-8EE0-53A75AA3C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47D1BF2-3783-0866-7400-6996F229C4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0444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47D1BF2-3783-0866-7400-6996F229C4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5F96E1-5AA6-0D2E-79C5-B6EC91B57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VP500 – Aspirador de pó sem fios comercial | Compacto, leve e moderno</a:t>
            </a:r>
            <a:endParaRPr lang="pt-pt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7E0E44-CF33-E4F4-2467-7C38D981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3 | Novo aspirador a bateria</a:t>
            </a:r>
            <a:r>
              <a:rPr lang="pt-pt" b="0" i="0" u="none" baseline="0"/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F77DFB-9233-377A-1FD0-A6CFB1946D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9D84A-0D8F-2C31-0734-A782C4F589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10</a:t>
            </a:fld>
            <a:endParaRPr lang="pt-pt" noProof="0"/>
          </a:p>
        </p:txBody>
      </p:sp>
      <p:pic>
        <p:nvPicPr>
          <p:cNvPr id="4" name="Picture 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D829481D-0FE9-16C7-2232-4CA0E5EEE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72" y="1825740"/>
            <a:ext cx="4227351" cy="4682407"/>
          </a:xfrm>
          <a:prstGeom prst="rect">
            <a:avLst/>
          </a:prstGeom>
        </p:spPr>
      </p:pic>
      <p:pic>
        <p:nvPicPr>
          <p:cNvPr id="11" name="Picture 10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B182B43C-2152-C2E4-9A90-20931A99D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793" y="1774188"/>
            <a:ext cx="4600128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74" y="0"/>
            <a:ext cx="5991225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73759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6" progId="TCLayout.ActiveDocument.1">
                  <p:embed/>
                </p:oleObj>
              </mc:Choice>
              <mc:Fallback>
                <p:oleObj name="think-cell Slide" r:id="rId4" imgW="425" imgH="426" progId="TCLayout.ActiveDocument.1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A956474-9621-6B7B-1478-89FE2AA2875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5541558" cy="4870449"/>
          </a:xfrm>
        </p:spPr>
        <p:txBody>
          <a:bodyPr/>
          <a:lstStyle/>
          <a:p>
            <a:pPr marL="144000" marR="0" lvl="0" indent="-144000" algn="l" defTabSz="1023967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Roboto Light"/>
                <a:cs typeface="Roboto Light"/>
              </a:rPr>
              <a:t>Maior facilidade de assistência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Filtro</a:t>
            </a: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; </a:t>
            </a: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acesso fácil e </a:t>
            </a: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SEM ferramentas</a:t>
            </a:r>
            <a:endParaRPr kumimoji="0" lang="pt-pt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 algn="l" rtl="0">
              <a:spcBef>
                <a:spcPts val="0"/>
              </a:spcBef>
            </a:pPr>
            <a:endParaRPr lang="pt-pt" sz="1000" noProof="0"/>
          </a:p>
          <a:p>
            <a:pPr marL="144000" indent="-144000" algn="l" rtl="0">
              <a:spcBef>
                <a:spcPts val="0"/>
              </a:spcBef>
              <a:buNone/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+mj-lt"/>
                <a:ea typeface="Roboto Light"/>
              </a:rPr>
              <a:t>Desempenho/eficiência/durabilidade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Desempenho de limpeza melhorado apesar da redução do consumo de energia</a:t>
            </a:r>
          </a:p>
          <a:p>
            <a:pPr lvl="1"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Aspiração +50% em alguns parâmetros apesar de reduzir a energia em </a:t>
            </a:r>
            <a:r>
              <a:rPr lang="pt-pt" sz="1000" b="0" i="0" u="none" baseline="0">
                <a:latin typeface="Roboto Light"/>
                <a:ea typeface="Roboto Light"/>
                <a:cs typeface="+mn-lt"/>
              </a:rPr>
              <a:t>-20</a:t>
            </a:r>
            <a:r>
              <a:rPr kumimoji="0" lang="pt-pt" sz="10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Roboto Light"/>
                <a:ea typeface="Roboto Light"/>
                <a:cs typeface="+mn-lt"/>
              </a:rPr>
              <a:t>%</a:t>
            </a:r>
          </a:p>
          <a:p>
            <a:pPr marL="199104" lvl="1" indent="0" algn="l" rtl="0">
              <a:spcBef>
                <a:spcPts val="0"/>
              </a:spcBef>
              <a:buNone/>
              <a:defRPr/>
            </a:pPr>
            <a:r>
              <a:rPr lang="pt-pt" sz="1000" b="0" i="0" u="none" baseline="0"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</a:t>
            </a:r>
            <a:r>
              <a:rPr lang="pt-pt" sz="1000" b="0" i="1" u="none" baseline="0">
                <a:latin typeface="Roboto Light"/>
                <a:ea typeface="Roboto Light"/>
                <a:cs typeface="+mn-lt"/>
              </a:rPr>
              <a:t> toda a estrutura, motor sem escovas altamente eficiente, vedações, acessórios, etc.</a:t>
            </a:r>
            <a:endParaRPr kumimoji="0" lang="pt-pt" sz="10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 algn="l" rtl="0">
              <a:spcBef>
                <a:spcPts val="0"/>
              </a:spcBef>
              <a:defRPr/>
            </a:pPr>
            <a:endParaRPr kumimoji="0" lang="pt-pt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+mn-lt"/>
            </a:endParaRP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Entre os melhores níveis sonoros da sua classe </a:t>
            </a:r>
          </a:p>
          <a:p>
            <a:pPr lvl="1"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Reduzido em 4 dB (standards oficiais de teste)</a:t>
            </a:r>
          </a:p>
          <a:p>
            <a:pPr lvl="1" algn="l" rtl="0">
              <a:spcBef>
                <a:spcPts val="0"/>
              </a:spcBef>
              <a:defRPr/>
            </a:pPr>
            <a:endParaRPr lang="pt-pt" sz="1000" noProof="0">
              <a:solidFill>
                <a:srgbClr val="28313F"/>
              </a:solidFill>
              <a:latin typeface="Roboto Light"/>
              <a:ea typeface="Roboto Light"/>
              <a:cs typeface="+mn-lt"/>
            </a:endParaRP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Maior durabilidade e utilização diária possível </a:t>
            </a:r>
          </a:p>
          <a:p>
            <a:pPr lvl="1" algn="l" rtl="0">
              <a:spcBef>
                <a:spcPts val="0"/>
              </a:spcBef>
              <a:defRPr/>
            </a:pPr>
            <a:r>
              <a:rPr kumimoji="0" lang="pt-pt" sz="10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  <a:t>Pré-filtro de tamanho adequado e uma das melhores capacidades de enchimento efetivo entre os aspiradores profissionais sem fios </a:t>
            </a:r>
            <a:br>
              <a:rPr kumimoji="0" lang="pt-pt" sz="10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+mn-lt"/>
              </a:rPr>
            </a:br>
            <a:endParaRPr lang="pt-pt" sz="1000" noProof="0"/>
          </a:p>
          <a:p>
            <a:pPr marL="144000" marR="0" lvl="0" indent="-144000" algn="l" rtl="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+mj-lt"/>
                <a:ea typeface="Roboto Light"/>
              </a:rPr>
              <a:t>Melhoria da experiência do utilizador/comodidade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Peso reduzido – </a:t>
            </a:r>
            <a:r>
              <a:rPr kumimoji="0" lang="pt-pt" sz="1000" b="0" i="0" u="sng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extraordinariamente</a:t>
            </a: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 (menos 3 kg, incl. bateria e máquina vs. VP600 B)</a:t>
            </a:r>
            <a:endParaRPr kumimoji="0" lang="pt-pt" sz="1000" b="0" i="0" u="sng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Dimensões compactas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Troca a quente rápida da bateria </a:t>
            </a:r>
            <a:r>
              <a:rPr lang="pt-pt" sz="1000" b="0" i="0" u="none" baseline="0">
                <a:solidFill>
                  <a:srgbClr val="28313F"/>
                </a:solidFill>
              </a:rPr>
              <a:t> </a:t>
            </a:r>
            <a:r>
              <a:rPr lang="pt-pt" sz="1000" b="0" i="0" u="none" baseline="0">
                <a:solidFill>
                  <a:srgbClr val="28313F"/>
                </a:solidFill>
                <a:ea typeface="Roboto Light"/>
                <a:cs typeface="Roboto Light"/>
              </a:rPr>
              <a:t>– e pontos de contacto destacados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Pontos de contacto ergonómicos (pega, extremidade dobrada, trinco)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Interruptor de alimentação grande e durável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Guia de ícones e ilustrações (áreas da bateria, porta do filtro principal, pré-filtro, etc.)</a:t>
            </a:r>
          </a:p>
          <a:p>
            <a:pPr algn="l" rtl="0">
              <a:spcBef>
                <a:spcPts val="0"/>
              </a:spcBef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Reparação/substituição fácil da mangueira </a:t>
            </a:r>
            <a:endParaRPr kumimoji="0" lang="pt-pt" sz="1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Roboto Light"/>
              <a:cs typeface="Roboto Light"/>
            </a:endParaRPr>
          </a:p>
          <a:p>
            <a:pPr marL="144000" indent="-144000" algn="l" rtl="0">
              <a:spcBef>
                <a:spcPts val="0"/>
              </a:spcBef>
            </a:pPr>
            <a:endParaRPr lang="pt-pt" sz="1000" noProof="0"/>
          </a:p>
          <a:p>
            <a:pPr marL="144000" indent="-144000" algn="l" rtl="0">
              <a:spcBef>
                <a:spcPts val="0"/>
              </a:spcBef>
              <a:buNone/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+mj-lt"/>
                <a:ea typeface="Roboto Light"/>
              </a:rPr>
              <a:t>Design moderno 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Parte da "série" VP300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Conteúdo da embalagem melhorado </a:t>
            </a:r>
            <a:r>
              <a:rPr kumimoji="0" lang="pt-pt" sz="1000" b="0" i="1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(argumentos de venda)</a:t>
            </a:r>
          </a:p>
          <a:p>
            <a:pPr marL="144000" indent="-144000" algn="l" rtl="0">
              <a:spcBef>
                <a:spcPts val="0"/>
              </a:spcBef>
            </a:pPr>
            <a:endParaRPr lang="pt-pt" sz="1000" noProof="0"/>
          </a:p>
          <a:p>
            <a:pPr marL="144000" marR="0" lvl="0" indent="-144000" algn="l" rtl="0" fontAlgn="auto">
              <a:spcBef>
                <a:spcPts val="0"/>
              </a:spcBef>
              <a:buClrTx/>
              <a:buSzTx/>
              <a:buNone/>
              <a:tabLst/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+mj-lt"/>
                <a:ea typeface="Roboto Light"/>
              </a:rPr>
              <a:t>Kits de manutenção/assistência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Normal (5x sacos de papel, 1x HEPA, 1x filtro do motor)</a:t>
            </a:r>
          </a:p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Plus (20x sacos de papel, 1x HEPA, 1x filtro do motor)</a:t>
            </a:r>
          </a:p>
          <a:p>
            <a:pPr marL="144000" indent="-144000" algn="l" rtl="0">
              <a:spcBef>
                <a:spcPts val="0"/>
              </a:spcBef>
            </a:pPr>
            <a:endParaRPr lang="pt-pt" sz="1000" noProof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11</a:t>
            </a:fld>
            <a:endParaRPr lang="pt-pt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2" y="873877"/>
            <a:ext cx="5539606" cy="376456"/>
          </a:xfrm>
        </p:spPr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>
                <a:ea typeface="Roboto Light"/>
              </a:rPr>
              <a:t>Destaques do VP500</a:t>
            </a:r>
            <a:endParaRPr lang="pt-pt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11802" cy="388013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3 | Novo aspirador a bateria</a:t>
            </a:r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/>
          <p:nvPr/>
        </p:nvCxnSpPr>
        <p:spPr>
          <a:xfrm rot="10800000" flipH="1">
            <a:off x="9198640" y="4235543"/>
            <a:ext cx="1351880" cy="67499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0541811" y="1766233"/>
            <a:ext cx="20200" cy="246060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612798" y="4226833"/>
            <a:ext cx="1577371" cy="675071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9758283" y="4665585"/>
            <a:ext cx="1467145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398 mm/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15,66 pol.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301536" y="4764994"/>
            <a:ext cx="1147475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340 mm/</a:t>
            </a:r>
            <a:br>
              <a:rPr lang="pt-pt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13,38 pol.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603315" y="2467362"/>
            <a:ext cx="1077335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395 mm/</a:t>
            </a:r>
            <a:br>
              <a:rPr lang="pt-pt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15,55 pol.</a:t>
            </a:r>
          </a:p>
        </p:txBody>
      </p:sp>
      <p:pic>
        <p:nvPicPr>
          <p:cNvPr id="15" name="Picture 14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6A070FB4-6B1F-8BAC-100B-4A9AA0BF3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364" y="1555934"/>
            <a:ext cx="3258043" cy="36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03414-D1B4-4530-3E41-8581EE44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781DE3E-A3FD-4DF6-E64D-B0B500025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7999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781DE3E-A3FD-4DF6-E64D-B0B500025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D8F4A3-75ED-EA45-83A2-97E32E6827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02697"/>
          </a:xfrm>
        </p:spPr>
        <p:txBody>
          <a:bodyPr/>
          <a:lstStyle/>
          <a:p>
            <a:pPr algn="l" rtl="0"/>
            <a:r>
              <a:rPr lang="pt-pt" b="0" i="0" u="none" baseline="0"/>
              <a:t>Especificações técnicas da gama VP500</a:t>
            </a:r>
            <a:endParaRPr lang="pt-pt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8DC875C-9896-AED1-A442-192D14E3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3 | Novo aspirador a bateria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44EDA2-A964-37C1-EB0C-20B835D79F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6BBDF-9444-B586-FD5C-162F741DF6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12</a:t>
            </a:fld>
            <a:endParaRPr lang="pt-pt" noProof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0BCE8C4-1908-4F13-CDDF-73660AE64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802214"/>
              </p:ext>
            </p:extLst>
          </p:nvPr>
        </p:nvGraphicFramePr>
        <p:xfrm>
          <a:off x="479446" y="1382581"/>
          <a:ext cx="11338560" cy="4852416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37673567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9867316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942922356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40772178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96109984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7207102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407700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8915777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94952989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51760939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016233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13360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80136305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806118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77387271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10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Variante do país</a:t>
                      </a:r>
                    </a:p>
                  </a:txBody>
                  <a:tcPr marL="4572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6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GLOBAL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EU/UK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APAC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274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US</a:t>
                      </a:r>
                    </a:p>
                  </a:txBody>
                  <a:tcPr marL="0" marR="0" marT="9144" marB="27432" anchor="ctr">
                    <a:lnL>
                      <a:noFill/>
                    </a:lnL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192300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107421191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107422302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107422316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107422322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107422324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589179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Nota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Apenas máquina VP500 R H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EU/UK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EU/UK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2BP EU/UK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AU/CN/JP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AU/CN/JP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US/CA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US/CA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565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Dados técnicos</a:t>
                      </a:r>
                    </a:p>
                  </a:txBody>
                  <a:tcPr marL="0" marT="128016" marB="27432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338104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Tensão/frequência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V/Hz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36/50-60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382233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Classe de proteção/Proteção IP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II/IP20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613248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Potência nominal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591849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Fluxo de ar (máx.)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227035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Fluxo de ar (extremidade do tubo)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29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715703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Aspiração (com bocal)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kPa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21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46881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Potência de sucção (na extremidade do tubo)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37024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Nível sonoro 2 m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Som na posição de trabalho/</a:t>
                      </a:r>
                      <a:b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operação; distância de 2 m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52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77812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Nível de pressão sonora a 1 m (IEC 60335-2-69)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57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153579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Tempo de funcionamento até NBP60/NBP100 (modo Eco)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55/90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47413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Capacidade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95138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Tipo do filtro principal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 13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727990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Área do filtro principal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2400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6774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Peso (máquina)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apenas máquina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473485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Dimensões (CxLXA)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398x340x395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754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Características</a:t>
                      </a:r>
                    </a:p>
                  </a:txBody>
                  <a:tcPr marL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28016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879362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amovível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69287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Sem cabos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156907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Filtração HEPA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37478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Material reciclado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215990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Sistema de enrolamento durável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988582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Modo Silencioso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(Velocidade dupla)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56085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Carregamento rápido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93531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Estacionamento do tubo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991122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Armazenamento de ferramentas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42605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Pega ergonómica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092791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Extremidade dobrada ergonómica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457822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Extremidade dobrada ergonómica+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2k/sobremolde macio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1128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378704"/>
                  </a:ext>
                </a:extLst>
              </a:tr>
              <a:tr h="110345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Sacos para poeira</a:t>
                      </a:r>
                    </a:p>
                  </a:txBody>
                  <a:tcPr marL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1-P</a:t>
                      </a:r>
                    </a:p>
                  </a:txBody>
                  <a:tcPr marL="0" marR="0" marT="27432" marB="27432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28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0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4A6D9-D14E-003F-4B09-190992716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18220CA-B854-5100-DF52-E03480C3F7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18220CA-B854-5100-DF52-E03480C3F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561C4-EFB7-A35D-B8B2-BBB2367A27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Configuração da gama VP500 | Como estão equipadas as máquinas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D26BA6-E6EB-5C3A-8CD8-702971FB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3 | Novo aspirador a bateria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EEEB2C-886D-746F-8756-766F1C2A4E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455E9-F9A9-A16E-41DC-E86F15F99D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13</a:t>
            </a:fld>
            <a:endParaRPr lang="pt-pt" noProof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B01EF8-9666-32CB-0DD3-902E60522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62026"/>
              </p:ext>
            </p:extLst>
          </p:nvPr>
        </p:nvGraphicFramePr>
        <p:xfrm>
          <a:off x="482191" y="1411924"/>
          <a:ext cx="11227400" cy="4864608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23687677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4850952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013411153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331672091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76867882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95932064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54286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0625084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35966171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7363206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684292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46638899"/>
                    </a:ext>
                  </a:extLst>
                </a:gridCol>
                <a:gridCol w="85752">
                  <a:extLst>
                    <a:ext uri="{9D8B030D-6E8A-4147-A177-3AD203B41FA5}">
                      <a16:colId xmlns:a16="http://schemas.microsoft.com/office/drawing/2014/main" val="1852422055"/>
                    </a:ext>
                  </a:extLst>
                </a:gridCol>
                <a:gridCol w="913072">
                  <a:extLst>
                    <a:ext uri="{9D8B030D-6E8A-4147-A177-3AD203B41FA5}">
                      <a16:colId xmlns:a16="http://schemas.microsoft.com/office/drawing/2014/main" val="1063154248"/>
                    </a:ext>
                  </a:extLst>
                </a:gridCol>
                <a:gridCol w="913072">
                  <a:extLst>
                    <a:ext uri="{9D8B030D-6E8A-4147-A177-3AD203B41FA5}">
                      <a16:colId xmlns:a16="http://schemas.microsoft.com/office/drawing/2014/main" val="249492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Variante do país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GLOBAL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EU/UK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APAC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6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US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B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02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1023967" rtl="0" fontAlgn="b">
                        <a:buNone/>
                      </a:pPr>
                      <a:endParaRPr lang="pt-pt" sz="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107421191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107422302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107422316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107422320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107422321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107422322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107422323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107422324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26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1023967" rtl="0" fontAlgn="b">
                        <a:buNone/>
                      </a:pPr>
                      <a:endParaRPr lang="pt-pt" sz="6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4572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Nota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Apenas máquina VP500 R H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EU/UK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EU/UK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2BP EU/UK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AU/CN/JP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AU/CN/JP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 US/CA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VP500 R H BP+ US/CA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307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Acessórios 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26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Tubos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422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Tubo de extensão em aço D32 – Preto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140 8246 040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669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Tubo de extensão em alumínio – Preto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107421471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168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Tubo telescópico em alumínio – Preto/Azul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107421463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252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Tubo de extensão em aço 450 mm (curto)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140 8246 050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114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Mangueira e extremidade dobrada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191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Mangueira com conectores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107421449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59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Mangueira CPL com extremidade dobrada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295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Mangueira CPL com extremidade dobrada PREM D32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327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Extremidade dobrada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107421446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949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Extremidade dobrada PREM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844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508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Bocais para pavimentos </a:t>
                      </a: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079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multissuperfície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140 6700 540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42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combinado RD295P W.CLIP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107417790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5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combinado RD295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140 8492 520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120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combinado RD277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107411677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977555"/>
                  </a:ext>
                </a:extLst>
              </a:tr>
              <a:tr h="65802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combinado JP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107405141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25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Filtros e sacos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88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HEPA 13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147 1250 600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29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HEPA 14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807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standard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107421444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033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Pré-filtro de saco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147 1432 500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512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do motor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147 0670 000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80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Saco do pó de velo 10-P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82367820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669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Saco do pó em papel 5-P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82367810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234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Saco do pó em papel 10-P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140 8618 000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12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Saco do pó reutilizável 1-P (pano)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22251800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932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Kit de manutenção VP300/400/500/700 – Normal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01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Kit de manutenção VP300/400/500/700 – Plus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107421455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219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old" panose="02000000000000000000" pitchFamily="2" charset="0"/>
                        <a:ea typeface="Roboto Bold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4572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97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Outros acessórios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321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Escova redonda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140 8244 500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521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para cantos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147 0146 500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867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HF Premium 350 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107413080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285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HF Premium 495 mm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107413081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63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Ranhura do radiador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81530400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1807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  <a:sym typeface=""/>
                        </a:rPr>
                        <a:t>Bateria e carregador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631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NBP60 36 V Li – Bateria compacta 6 Ah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106479020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 (x2)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16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NBP100 36V Li – Bateria compacta 10 Ah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106479021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685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Carregador rápido NBC215 36V – Sem fio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106476050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160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de carregamento EU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107424752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de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572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de carregamento UK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107424753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de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671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de carregamento AU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107424754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de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485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de carregamento CN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107424755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de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524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de carregamento JP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107424756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de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242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Cabo de carregamento US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107424757</a:t>
                      </a:r>
                    </a:p>
                  </a:txBody>
                  <a:tcPr marL="4572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de 1 m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500" b="0" i="0" u="none" strike="noStrike" kern="1200" cap="none" spc="0" normalizeH="0" baseline="0" noProof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R>
                      <a:noFill/>
                    </a:lnR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L>
                      <a:noFill/>
                    </a:lnL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5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</a:t>
                      </a:r>
                    </a:p>
                  </a:txBody>
                  <a:tcPr marL="0" marR="0" marT="9144" marB="9144" anchor="ctr">
                    <a:lnT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097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6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1F904E5-0DD9-8773-C63D-3F93012B13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2805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F904E5-0DD9-8773-C63D-3F93012B1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C7D74D-965F-A19E-4D13-2C40339497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2560" y="0"/>
            <a:ext cx="6209440" cy="628489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rtl="0"/>
            <a:r>
              <a:rPr lang="pt-pt" b="0" i="0" u="none" baseline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0D7BC-7307-57BB-DAC8-792BC9BA3C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l" rtl="0">
              <a:buNone/>
              <a:tabLst>
                <a:tab pos="2867025" algn="l"/>
              </a:tabLst>
            </a:pPr>
            <a:endParaRPr lang="pt-pt" sz="1600" noProof="0">
              <a:latin typeface="+mj-lt"/>
            </a:endParaRPr>
          </a:p>
          <a:p>
            <a:pPr marL="0" indent="0" algn="l" rtl="0">
              <a:buNone/>
              <a:tabLst>
                <a:tab pos="2867025" algn="l"/>
              </a:tabLst>
            </a:pPr>
            <a:endParaRPr lang="pt-pt" sz="1600" noProof="0">
              <a:latin typeface="+mj-lt"/>
            </a:endParaRPr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pt-pt" sz="1600" b="0" i="0" u="none" baseline="0">
                <a:latin typeface="+mj-lt"/>
                <a:ea typeface="+mj-lt"/>
                <a:cs typeface="+mj-lt"/>
              </a:rPr>
              <a:t>Nova gama de aspiradores comerciais</a:t>
            </a:r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pt-pt" sz="1200" b="0" i="0" u="none" baseline="0">
                <a:solidFill>
                  <a:schemeClr val="accent3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Aspirador de pó compacto</a:t>
            </a:r>
          </a:p>
          <a:p>
            <a:pPr marL="0" indent="0" algn="l" rtl="0">
              <a:buNone/>
              <a:tabLst>
                <a:tab pos="2867025" algn="l"/>
              </a:tabLst>
            </a:pPr>
            <a:endParaRPr lang="pt-pt" b="1" noProof="0"/>
          </a:p>
          <a:p>
            <a:pPr marL="0" indent="0" algn="l" rtl="0">
              <a:buNone/>
              <a:tabLst>
                <a:tab pos="2867025" algn="l"/>
              </a:tabLst>
            </a:pPr>
            <a:endParaRPr lang="pt-pt" b="1" noProof="0"/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pt-pt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"Série" VP300</a:t>
            </a:r>
            <a:r>
              <a:rPr lang="pt-pt" b="0" i="0" u="none" baseline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	</a:t>
            </a:r>
            <a:r>
              <a:rPr lang="pt-pt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Lançamento</a:t>
            </a:r>
          </a:p>
          <a:p>
            <a:pPr algn="l" rtl="0">
              <a:tabLst>
                <a:tab pos="2867025" algn="l"/>
              </a:tabLst>
            </a:pPr>
            <a:r>
              <a:rPr lang="pt-pt" sz="1200" b="0" i="0" u="none" baseline="0"/>
              <a:t>VP300 (cabo manual)	</a:t>
            </a:r>
            <a:r>
              <a:rPr lang="pt-pt" sz="1100" b="0" i="1" u="none" baseline="0"/>
              <a:t>Fev. 2025</a:t>
            </a:r>
          </a:p>
          <a:p>
            <a:pPr algn="l" rtl="0">
              <a:tabLst>
                <a:tab pos="2867025" algn="l"/>
              </a:tabLst>
            </a:pPr>
            <a:r>
              <a:rPr lang="pt-pt" sz="1200" b="0" i="0" u="none" baseline="0"/>
              <a:t>VP400 (enrolamento do cabo da pega)	</a:t>
            </a:r>
            <a:r>
              <a:rPr lang="pt-pt" sz="1100" b="0" i="1" u="none" baseline="0"/>
              <a:t>Fev. 2025</a:t>
            </a:r>
          </a:p>
          <a:p>
            <a:pPr algn="l" rtl="0">
              <a:tabLst>
                <a:tab pos="2867025" algn="l"/>
              </a:tabLst>
            </a:pPr>
            <a:r>
              <a:rPr lang="pt-pt" sz="1200" b="0" i="0" u="none" baseline="0"/>
              <a:t>VP500 (bateria) </a:t>
            </a:r>
            <a:r>
              <a:rPr lang="pt-pt" sz="1200" b="0" i="0" u="none" baseline="0">
                <a:sym typeface="Wingdings" panose="05000000000000000000" pitchFamily="2" charset="2"/>
              </a:rPr>
              <a:t>*	</a:t>
            </a:r>
            <a:r>
              <a:rPr lang="pt-pt" sz="1100" b="0" i="1" u="none" baseline="0">
                <a:sym typeface="Wingdings" panose="05000000000000000000" pitchFamily="2" charset="2"/>
              </a:rPr>
              <a:t>Dez. 2025</a:t>
            </a:r>
            <a:endParaRPr lang="pt-pt" sz="1100" i="1" noProof="0"/>
          </a:p>
          <a:p>
            <a:pPr marL="0" indent="0" algn="l" rtl="0">
              <a:buNone/>
              <a:tabLst>
                <a:tab pos="2867025" algn="l"/>
              </a:tabLst>
            </a:pPr>
            <a:endParaRPr lang="pt-pt" noProof="0"/>
          </a:p>
          <a:p>
            <a:pPr marL="0" indent="0" algn="l" rtl="0">
              <a:buNone/>
              <a:tabLst>
                <a:tab pos="2867025" algn="l"/>
              </a:tabLst>
            </a:pPr>
            <a:endParaRPr lang="pt-pt" noProof="0"/>
          </a:p>
          <a:p>
            <a:pPr marL="0" indent="0" algn="l" rtl="0">
              <a:buNone/>
              <a:tabLst>
                <a:tab pos="2867025" algn="l"/>
              </a:tabLst>
            </a:pPr>
            <a:r>
              <a:rPr lang="pt-pt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VP700</a:t>
            </a:r>
            <a:r>
              <a:rPr lang="pt-pt" b="0" i="0" u="none" baseline="0"/>
              <a:t> (cabo manual)</a:t>
            </a:r>
            <a:r>
              <a:rPr lang="pt-pt" b="0" i="0" u="none" baseline="0">
                <a:sym typeface="Wingdings" panose="05000000000000000000" pitchFamily="2" charset="2"/>
              </a:rPr>
              <a:t> 	</a:t>
            </a:r>
            <a:r>
              <a:rPr lang="pt-pt" sz="1100" b="0" i="1" u="none" baseline="0">
                <a:sym typeface="Wingdings" panose="05000000000000000000" pitchFamily="2" charset="2"/>
              </a:rPr>
              <a:t>Dez. 2025</a:t>
            </a:r>
            <a:endParaRPr lang="pt-pt" sz="1100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BF7C6-1FC2-45AC-8AAE-AEF21722C61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98D-6848-48DB-9A7B-8900C67780E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14</a:t>
            </a:fld>
            <a:endParaRPr lang="pt-pt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9D87C-F01C-440F-A141-FC5A989DD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Detalhes de nomenclatura no sistema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DC7FDD-8A74-4DEC-86DE-5FCF4AFC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3 | Novo aspirador a bateria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28A091-260E-03A8-8990-6D922C386B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25577" y="2089436"/>
            <a:ext cx="5315903" cy="3539430"/>
          </a:xfrm>
        </p:spPr>
        <p:txBody>
          <a:bodyPr>
            <a:spAutoFit/>
          </a:bodyPr>
          <a:lstStyle/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Detalhes de nomenclatura*	Se não fizer parte do nome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pt-pt" sz="1200" noProof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R</a:t>
            </a:r>
            <a:r>
              <a:rPr lang="pt-pt" sz="1200" b="0" i="0" u="none" baseline="0"/>
              <a:t>	Material reciclado**	Material normal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HEPA / H</a:t>
            </a:r>
            <a:r>
              <a:rPr lang="pt-pt" sz="1200" b="0" i="0" u="none" baseline="0"/>
              <a:t>	Filtragem HEPA (H13 ou H14)	Filtro de espuma/standard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Basic</a:t>
            </a:r>
            <a:r>
              <a:rPr lang="pt-pt" sz="1200" b="0" i="0" u="none" baseline="0"/>
              <a:t>	Cabo fixo	Cabo amovível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pt-pt" sz="1200" noProof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X</a:t>
            </a:r>
            <a:r>
              <a:rPr lang="pt-pt" sz="1200" b="0" i="0" u="none" baseline="0"/>
              <a:t>	</a:t>
            </a: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EX</a:t>
            </a:r>
            <a:r>
              <a:rPr lang="pt-pt" sz="1200" b="0" i="0" u="none" baseline="0"/>
              <a:t>tra comprimento do cabo (ex.: 15 m)	cabo de 10 m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</a:t>
            </a:r>
            <a:r>
              <a:rPr lang="pt-pt" sz="1200" b="0" i="0" u="none" baseline="0"/>
              <a:t>	</a:t>
            </a: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</a:t>
            </a:r>
            <a:r>
              <a:rPr lang="pt-pt" sz="1200" b="0" i="0" u="none" baseline="0"/>
              <a:t> xt., tubos alumínio	Ext. tubos aço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</a:t>
            </a:r>
            <a:r>
              <a:rPr lang="pt-pt" sz="1200" b="0" i="0" u="none" baseline="0"/>
              <a:t>	</a:t>
            </a: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</a:t>
            </a:r>
            <a:r>
              <a:rPr lang="pt-pt" sz="1200" b="0" i="0" u="none" baseline="0"/>
              <a:t>elescópico, tubo alu.	Ext., tubos aço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</a:t>
            </a:r>
            <a:r>
              <a:rPr lang="pt-pt" sz="1200" b="0" i="0" u="none" baseline="0"/>
              <a:t>	</a:t>
            </a: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</a:t>
            </a:r>
            <a:r>
              <a:rPr lang="pt-pt" sz="1200" b="0" i="0" u="none" baseline="0"/>
              <a:t>ombinado, bocal	Bocal multissuperfície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</a:t>
            </a:r>
            <a:r>
              <a:rPr lang="pt-pt" sz="1200" b="0" i="0" u="none" baseline="0"/>
              <a:t>	</a:t>
            </a: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</a:t>
            </a:r>
            <a:r>
              <a:rPr lang="pt-pt" sz="1200" b="0" i="0" u="none" baseline="0"/>
              <a:t>remium, 2K extremidade dobrada	Básico, extremidade dobrada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pt-pt" sz="1200" noProof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S2</a:t>
            </a:r>
            <a:r>
              <a:rPr lang="pt-pt" sz="1200" b="0" i="0" u="none" baseline="0"/>
              <a:t>	</a:t>
            </a: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Função</a:t>
            </a:r>
            <a:r>
              <a:rPr lang="pt-pt" sz="1200" b="0" i="0" u="none" baseline="0"/>
              <a:t> 2 velocidades*	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endParaRPr lang="pt-pt" sz="1200" noProof="0"/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BP</a:t>
            </a:r>
            <a:r>
              <a:rPr lang="pt-pt" sz="1200" b="0" i="0" u="none" baseline="0"/>
              <a:t>	Bateria 6 Ah + carregador incluído</a:t>
            </a:r>
          </a:p>
          <a:p>
            <a:pPr marL="0" indent="0" algn="l" rtl="0">
              <a:buNone/>
              <a:tabLst>
                <a:tab pos="809625" algn="l"/>
                <a:tab pos="314325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BP+</a:t>
            </a:r>
            <a:r>
              <a:rPr lang="pt-pt" sz="1200" b="0" i="0" u="none" baseline="0"/>
              <a:t>	Bateria 10 Ah + carregador incluído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BCE83-3482-D693-1F18-1B1C0FFC913B}"/>
              </a:ext>
            </a:extLst>
          </p:cNvPr>
          <p:cNvSpPr txBox="1"/>
          <p:nvPr/>
        </p:nvSpPr>
        <p:spPr>
          <a:xfrm>
            <a:off x="5982559" y="5697573"/>
            <a:ext cx="5730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800" b="0" i="1" u="none" baseline="0" dirty="0"/>
              <a:t>** Os acessórios e a função de velocidade não fazem parte do nome de marketing dos modelos de máquinas a bateria (foco principal na configuração da bateria), </a:t>
            </a:r>
            <a:br>
              <a:rPr lang="pt-pt" sz="800" i="1" dirty="0"/>
            </a:br>
            <a:r>
              <a:rPr lang="pt-pt" sz="800" b="0" i="1" u="none" baseline="0" dirty="0"/>
              <a:t>mas a velocidade dupla está visível no nome da placa de identificação. Todos os VP500 são de 2 velocidades standard</a:t>
            </a:r>
            <a:br>
              <a:rPr lang="pt-pt" sz="800" i="1" dirty="0"/>
            </a:br>
            <a:r>
              <a:rPr lang="pt-pt" sz="800" b="0" i="1" u="none" baseline="0" dirty="0"/>
              <a:t>** Todos os VP500 são reciclados com a mesma % que o VP300 (38%)</a:t>
            </a:r>
          </a:p>
        </p:txBody>
      </p:sp>
    </p:spTree>
    <p:extLst>
      <p:ext uri="{BB962C8B-B14F-4D97-AF65-F5344CB8AC3E}">
        <p14:creationId xmlns:p14="http://schemas.microsoft.com/office/powerpoint/2010/main" val="11893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1BB43-DCA1-9ECB-150E-A2635EE7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7F59-8B99-0CE4-97DE-FA0C28FD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869442E-AD03-4F28-EF23-D8BF6613661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D0BDD62-72B6-31CA-F3BD-FD818EFC97A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15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95493F4-DA4D-76B1-5493-1219366B914E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C69B7C84-BD98-1BE7-4C50-EF7DFB6BE877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69EFB1F-BEC7-3A62-12C1-0FA5E1370010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30253DB-67ED-A2F1-5580-2E2C61DCF9AE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0CDB9F53-3B5F-F2BB-0E5B-37AFBBC5568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 dirty="0">
                <a:solidFill>
                  <a:schemeClr val="bg2"/>
                </a:solidFill>
              </a:rPr>
              <a:t>Venda de valor – Sem confusão de fios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022B260-CBB0-0FEB-E558-6AA3EF44F02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779C277-42E9-5143-E13D-7D4F72ECF915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5FCEEF7-BC35-DCB7-446F-2DEF1CB2AECB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CE92A3A-8976-9F07-C6D2-41E9A25D1255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668F9D77-C93C-1CE9-A97B-FC8F2D95CEC7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BCDA655A-2BB4-8A9E-0A69-65E86462954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D9EE3038-544F-E9FE-13B6-2230A642510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FBA5ABD4-63F3-09F3-03A7-19E3951F711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9917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0461-1DE0-4EED-9C91-F6699CD3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E9E462E-FF78-46D4-7CE2-BC804686B4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3009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E9E462E-FF78-46D4-7CE2-BC804686B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2A602-2A93-34E5-BB1B-4DC791281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Antigo vs. Novo (VP500 atualizado = área cinzenta escura)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F4393F-3757-7BB2-1DDA-4701BC5D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4 | Características do VP500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4756A2-C2C1-24A8-EDE8-A17C05B4BF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BEE95-A886-3793-8A66-A0C1F02A5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16</a:t>
            </a:fld>
            <a:endParaRPr lang="pt-pt" noProof="0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4B08F06-2D9F-3EB0-936B-17236E153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26809"/>
              </p:ext>
            </p:extLst>
          </p:nvPr>
        </p:nvGraphicFramePr>
        <p:xfrm>
          <a:off x="475521" y="1791511"/>
          <a:ext cx="5220000" cy="407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472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803528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Característica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VP600 B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VP500 (Novo)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Pára-choques da máquina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Interruptor de alimentação robusto, acionado com o pé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Posição de estacionamento do tubo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Filtro HEPA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Armazenamento de acessórios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68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Compacto e leve (menor pegada e muito mais </a:t>
                      </a:r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leve</a:t>
                      </a:r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n-lt"/>
                          <a:ea typeface="Roboto Bold" panose="02000000000000000000" pitchFamily="2" charset="0"/>
                        </a:rPr>
                        <a:t>)</a:t>
                      </a:r>
                      <a:endParaRPr lang="pt-pt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4371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Nova série de baterias leves e compactas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800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Pré-filtro (durabilidade e garante um desempenho mais prolongado) (aspiração – filtragem)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646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kern="1200" baseline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Acesso/substituição do filtro</a:t>
                      </a:r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 HEPA sem ferramentas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46064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Interface LED em tempo real na máquina (capacidade da bateria)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09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Pega ergonómica + fecho ergonómico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3487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Pontos de contacto em destaque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07314"/>
                  </a:ext>
                </a:extLst>
              </a:tr>
              <a:tr h="225284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Aparência comercial/profissional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7558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Várias peças partilhadas com o VP300/400</a:t>
                      </a: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•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54000" marB="5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6347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906A683-6B20-34E0-233A-49999AE10F74}"/>
              </a:ext>
            </a:extLst>
          </p:cNvPr>
          <p:cNvSpPr txBox="1"/>
          <p:nvPr/>
        </p:nvSpPr>
        <p:spPr>
          <a:xfrm>
            <a:off x="6660358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300" b="0" i="0" u="none" baseline="0">
                <a:latin typeface="+mj-lt"/>
                <a:ea typeface="+mj-lt"/>
                <a:cs typeface="+mj-lt"/>
              </a:rPr>
              <a:t>VP600 a bateria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44367-6233-B8AC-7FD0-E8897ECC4458}"/>
              </a:ext>
            </a:extLst>
          </p:cNvPr>
          <p:cNvSpPr txBox="1"/>
          <p:nvPr/>
        </p:nvSpPr>
        <p:spPr>
          <a:xfrm>
            <a:off x="9430474" y="4415261"/>
            <a:ext cx="16478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300" b="0" i="0" u="none" baseline="0">
                <a:latin typeface="+mj-lt"/>
                <a:ea typeface="+mj-lt"/>
                <a:cs typeface="+mj-lt"/>
              </a:rPr>
              <a:t>VP500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406DA-6BF5-4ECA-8ABD-FFDB5B851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466" y="939378"/>
            <a:ext cx="4710516" cy="4710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093FC7-743C-99E0-6C5C-9A2A36B3D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691" y="2395130"/>
            <a:ext cx="2093908" cy="23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50977A1-6A21-630F-6090-F24D7F09B7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5083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0977A1-6A21-630F-6090-F24D7F09B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9AE3FB89-9E20-E861-E7E7-3A78B5E2B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01" y="2423127"/>
            <a:ext cx="2907586" cy="32205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C82846-FA63-9EB6-7F25-AE9BDC290124}"/>
              </a:ext>
            </a:extLst>
          </p:cNvPr>
          <p:cNvSpPr txBox="1"/>
          <p:nvPr/>
        </p:nvSpPr>
        <p:spPr>
          <a:xfrm>
            <a:off x="7941110" y="5199459"/>
            <a:ext cx="376641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Liberdade sem fios e pegada reduzida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Manter a limpeza sem limites – Permitindo mobilidade e eficiência a novos níveis; ideal para espaços confinados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116E9-3ED2-7DA7-D625-619858D9A89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DB100-183E-B96C-EDD4-0EC6BD3E6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17</a:t>
            </a:fld>
            <a:endParaRPr lang="pt-pt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200C-BD2A-935D-6788-51C7FF3E0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Principais pontos de venda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DD5482-BCFF-8610-CBDA-B28D6EC0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4 | Características do VP500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933E2-0318-DB82-9AAC-5A4443DDFA2C}"/>
              </a:ext>
            </a:extLst>
          </p:cNvPr>
          <p:cNvSpPr txBox="1"/>
          <p:nvPr/>
        </p:nvSpPr>
        <p:spPr>
          <a:xfrm>
            <a:off x="6809172" y="1503438"/>
            <a:ext cx="4898353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Design compacto e leve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Aspirador profissional sem fios leve </a:t>
            </a:r>
            <a:br>
              <a:rPr lang="pt-pt" sz="1100"/>
            </a:br>
            <a:r>
              <a:rPr lang="pt-pt" sz="1100" b="0" i="0" u="none" baseline="0"/>
              <a:t> - Um dos mais leves da sua categoria; ágil e que diminui o esforço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8D166-F3E6-6716-3AFC-EB4B417F260C}"/>
              </a:ext>
            </a:extLst>
          </p:cNvPr>
          <p:cNvSpPr txBox="1"/>
          <p:nvPr/>
        </p:nvSpPr>
        <p:spPr>
          <a:xfrm>
            <a:off x="475488" y="1706571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Elevado desempenho - nível de aspirador quase com fios</a:t>
            </a:r>
            <a:br>
              <a:rPr lang="pt-pt" sz="1100" b="0" i="0" u="none" strike="noStrike">
                <a:effectLst/>
              </a:rPr>
            </a:br>
            <a:r>
              <a:rPr lang="pt-pt" sz="1100" b="0" i="0" u="none" strike="noStrike" baseline="0">
                <a:effectLst/>
              </a:rPr>
              <a:t>Limpeza potente sem fios; entre os melhores da sua classe</a:t>
            </a:r>
            <a:endParaRPr lang="pt-pt" sz="1100" noProof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466D7-96A8-858A-479C-869BB60AE383}"/>
              </a:ext>
            </a:extLst>
          </p:cNvPr>
          <p:cNvSpPr txBox="1"/>
          <p:nvPr/>
        </p:nvSpPr>
        <p:spPr>
          <a:xfrm>
            <a:off x="7941110" y="3495640"/>
            <a:ext cx="3766415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Indicadores do nível da bateria </a:t>
            </a:r>
            <a:r>
              <a:rPr lang="pt-pt" sz="1100" b="0" i="0" u="sng" baseline="0">
                <a:latin typeface="+mj-lt"/>
                <a:ea typeface="+mj-lt"/>
                <a:cs typeface="+mj-lt"/>
              </a:rPr>
              <a:t>EM TEMPO REAL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4 LED indicam o estado imediato com apenas um olhar</a:t>
            </a:r>
            <a:r>
              <a:rPr lang="pt-pt" sz="1000" b="0" i="0" u="none" baseline="0"/>
              <a:t> </a:t>
            </a:r>
            <a:endParaRPr lang="pt-pt" sz="1100" i="1" noProof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8C2262-24AD-A663-8D56-33D89D8E1847}"/>
              </a:ext>
            </a:extLst>
          </p:cNvPr>
          <p:cNvSpPr txBox="1"/>
          <p:nvPr/>
        </p:nvSpPr>
        <p:spPr>
          <a:xfrm>
            <a:off x="7960167" y="2590778"/>
            <a:ext cx="3747359" cy="45492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Sistema de Gestão de Bateria (BMS) integrado</a:t>
            </a:r>
          </a:p>
          <a:p>
            <a:pPr algn="r" rtl="0">
              <a:lnSpc>
                <a:spcPct val="120000"/>
              </a:lnSpc>
            </a:pPr>
            <a:r>
              <a:rPr lang="pt-pt" sz="1050" b="0" i="0" u="none" baseline="0"/>
              <a:t>Sistema de proteção da bateria que controla tensões, temperaturas, etc.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C182-5EC6-0D9D-70EE-B99A668E562D}"/>
              </a:ext>
            </a:extLst>
          </p:cNvPr>
          <p:cNvSpPr txBox="1"/>
          <p:nvPr/>
        </p:nvSpPr>
        <p:spPr>
          <a:xfrm>
            <a:off x="475488" y="2175986"/>
            <a:ext cx="3910684" cy="869716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Nível sonoro de baixa qualidade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Melhor nível sonoro dos aspiradores compactos sem fios, juntamente com modos suaves de arranque e rampa de velocidade – quase meditativo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C62C3-4B14-7B59-75BF-35670D48BE51}"/>
              </a:ext>
            </a:extLst>
          </p:cNvPr>
          <p:cNvSpPr txBox="1"/>
          <p:nvPr/>
        </p:nvSpPr>
        <p:spPr>
          <a:xfrm>
            <a:off x="7941110" y="4273364"/>
            <a:ext cx="3766415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Filtro HEPA certificado 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Verificações e substituições rápidas e </a:t>
            </a:r>
            <a:r>
              <a:rPr lang="pt-pt" sz="1100" b="0" i="0" u="sng" baseline="0"/>
              <a:t>sem ferramentas</a:t>
            </a:r>
            <a:r>
              <a:rPr lang="pt-pt" sz="1100" b="0" i="0" u="none" baseline="0"/>
              <a:t>,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 garantindo a qualidade ideal do ar e poupando tempo</a:t>
            </a:r>
          </a:p>
        </p:txBody>
      </p:sp>
      <p:cxnSp>
        <p:nvCxnSpPr>
          <p:cNvPr id="29" name="Straight Arrow Connector 88">
            <a:extLst>
              <a:ext uri="{FF2B5EF4-FFF2-40B4-BE49-F238E27FC236}">
                <a16:creationId xmlns:a16="http://schemas.microsoft.com/office/drawing/2014/main" id="{6B5C0D09-B626-93A4-6E26-B5DE54627371}"/>
              </a:ext>
            </a:extLst>
          </p:cNvPr>
          <p:cNvCxnSpPr>
            <a:cxnSpLocks/>
          </p:cNvCxnSpPr>
          <p:nvPr/>
        </p:nvCxnSpPr>
        <p:spPr>
          <a:xfrm flipH="1">
            <a:off x="7793893" y="304570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06D935-B42D-9B87-5543-66AC89EF42CD}"/>
              </a:ext>
            </a:extLst>
          </p:cNvPr>
          <p:cNvCxnSpPr>
            <a:cxnSpLocks/>
          </p:cNvCxnSpPr>
          <p:nvPr/>
        </p:nvCxnSpPr>
        <p:spPr>
          <a:xfrm>
            <a:off x="475487" y="3045702"/>
            <a:ext cx="3910686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88">
            <a:extLst>
              <a:ext uri="{FF2B5EF4-FFF2-40B4-BE49-F238E27FC236}">
                <a16:creationId xmlns:a16="http://schemas.microsoft.com/office/drawing/2014/main" id="{43CD60BD-8FC8-2ECD-FD41-11AD6BAE3979}"/>
              </a:ext>
            </a:extLst>
          </p:cNvPr>
          <p:cNvCxnSpPr>
            <a:cxnSpLocks/>
          </p:cNvCxnSpPr>
          <p:nvPr/>
        </p:nvCxnSpPr>
        <p:spPr>
          <a:xfrm flipH="1">
            <a:off x="7793893" y="5866043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88">
            <a:extLst>
              <a:ext uri="{FF2B5EF4-FFF2-40B4-BE49-F238E27FC236}">
                <a16:creationId xmlns:a16="http://schemas.microsoft.com/office/drawing/2014/main" id="{4D2BA372-BFC2-C7E7-5E87-CC7F987B9CAF}"/>
              </a:ext>
            </a:extLst>
          </p:cNvPr>
          <p:cNvCxnSpPr>
            <a:cxnSpLocks/>
          </p:cNvCxnSpPr>
          <p:nvPr/>
        </p:nvCxnSpPr>
        <p:spPr>
          <a:xfrm flipH="1">
            <a:off x="7793893" y="217002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A82238-4C01-2704-5EF6-6F44B45F437F}"/>
              </a:ext>
            </a:extLst>
          </p:cNvPr>
          <p:cNvCxnSpPr>
            <a:cxnSpLocks/>
          </p:cNvCxnSpPr>
          <p:nvPr/>
        </p:nvCxnSpPr>
        <p:spPr>
          <a:xfrm>
            <a:off x="475487" y="2170022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7FFC910-BF2B-0F0E-6A3E-58FAB43B5AAA}"/>
              </a:ext>
            </a:extLst>
          </p:cNvPr>
          <p:cNvSpPr txBox="1"/>
          <p:nvPr/>
        </p:nvSpPr>
        <p:spPr>
          <a:xfrm>
            <a:off x="475487" y="3495640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Pontos de contacto destacados coloridos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A interface de utilizador intuitiva garante uma operação contínua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12A04A-58CA-6A16-F673-2E76FFFBEB5F}"/>
              </a:ext>
            </a:extLst>
          </p:cNvPr>
          <p:cNvCxnSpPr>
            <a:cxnSpLocks/>
          </p:cNvCxnSpPr>
          <p:nvPr/>
        </p:nvCxnSpPr>
        <p:spPr>
          <a:xfrm>
            <a:off x="475487" y="3950349"/>
            <a:ext cx="391068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6235D9D-D5A7-0D74-80B7-828FD9277614}"/>
              </a:ext>
            </a:extLst>
          </p:cNvPr>
          <p:cNvSpPr txBox="1"/>
          <p:nvPr/>
        </p:nvSpPr>
        <p:spPr>
          <a:xfrm>
            <a:off x="475488" y="4476497"/>
            <a:ext cx="3657600" cy="463451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As mesmas interfaces em todos os aspiradores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Sacos, filtros, acessórios partilhados com a série VP300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E1F0E5A-C5F1-4633-44B9-2DD494F2B184}"/>
              </a:ext>
            </a:extLst>
          </p:cNvPr>
          <p:cNvCxnSpPr>
            <a:cxnSpLocks/>
          </p:cNvCxnSpPr>
          <p:nvPr/>
        </p:nvCxnSpPr>
        <p:spPr>
          <a:xfrm>
            <a:off x="475488" y="4939948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88643C6-96A2-4263-FD3E-7CE1CA7CB332}"/>
              </a:ext>
            </a:extLst>
          </p:cNvPr>
          <p:cNvSpPr txBox="1"/>
          <p:nvPr/>
        </p:nvSpPr>
        <p:spPr>
          <a:xfrm>
            <a:off x="475488" y="5199459"/>
            <a:ext cx="3657600" cy="666584"/>
          </a:xfrm>
          <a:prstGeom prst="rect">
            <a:avLst/>
          </a:prstGeom>
          <a:noFill/>
        </p:spPr>
        <p:txBody>
          <a:bodyPr wrap="square" lIns="0" tIns="0" rIns="0" bIns="72000" rtlCol="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+mj-lt"/>
                <a:cs typeface="+mj-lt"/>
              </a:rPr>
              <a:t>Carregamento rápido e troca a quente, para uma utilização contínua e ininterrupta</a:t>
            </a:r>
            <a:br>
              <a:rPr lang="pt-pt" sz="1100"/>
            </a:br>
            <a:r>
              <a:rPr lang="pt-pt" sz="1100" b="0" i="0" u="none" baseline="0"/>
              <a:t>Carregamento total em apenas 60 min*</a:t>
            </a:r>
          </a:p>
        </p:txBody>
      </p:sp>
      <p:cxnSp>
        <p:nvCxnSpPr>
          <p:cNvPr id="83" name="Straight Arrow Connector 88">
            <a:extLst>
              <a:ext uri="{FF2B5EF4-FFF2-40B4-BE49-F238E27FC236}">
                <a16:creationId xmlns:a16="http://schemas.microsoft.com/office/drawing/2014/main" id="{9208A795-773E-5EE8-5941-23F93DCDC447}"/>
              </a:ext>
            </a:extLst>
          </p:cNvPr>
          <p:cNvCxnSpPr>
            <a:cxnSpLocks/>
          </p:cNvCxnSpPr>
          <p:nvPr/>
        </p:nvCxnSpPr>
        <p:spPr>
          <a:xfrm flipH="1">
            <a:off x="7793893" y="3941607"/>
            <a:ext cx="3913632" cy="17484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6FCF13-41BB-1DA6-1CD4-26B116F247D6}"/>
              </a:ext>
            </a:extLst>
          </p:cNvPr>
          <p:cNvCxnSpPr>
            <a:cxnSpLocks/>
          </p:cNvCxnSpPr>
          <p:nvPr/>
        </p:nvCxnSpPr>
        <p:spPr>
          <a:xfrm>
            <a:off x="475488" y="5866043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8">
            <a:extLst>
              <a:ext uri="{FF2B5EF4-FFF2-40B4-BE49-F238E27FC236}">
                <a16:creationId xmlns:a16="http://schemas.microsoft.com/office/drawing/2014/main" id="{F44C1FDD-8B92-7735-8CA0-3CB585A6E316}"/>
              </a:ext>
            </a:extLst>
          </p:cNvPr>
          <p:cNvCxnSpPr>
            <a:cxnSpLocks/>
          </p:cNvCxnSpPr>
          <p:nvPr/>
        </p:nvCxnSpPr>
        <p:spPr>
          <a:xfrm flipH="1">
            <a:off x="7793893" y="4939948"/>
            <a:ext cx="391363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6F04D8-6C40-112A-FEB3-EEBC818FAC30}"/>
              </a:ext>
            </a:extLst>
          </p:cNvPr>
          <p:cNvSpPr txBox="1"/>
          <p:nvPr/>
        </p:nvSpPr>
        <p:spPr>
          <a:xfrm>
            <a:off x="499547" y="6027579"/>
            <a:ext cx="5486916" cy="246221"/>
          </a:xfrm>
          <a:prstGeom prst="rect">
            <a:avLst/>
          </a:prstGeom>
          <a:noFill/>
        </p:spPr>
        <p:txBody>
          <a:bodyPr wrap="square" lIns="0" tIns="91440" bIns="0" anchor="b" anchorCtr="0">
            <a:spAutoFit/>
          </a:bodyPr>
          <a:lstStyle/>
          <a:p>
            <a:pPr algn="l" rtl="0">
              <a:spcBef>
                <a:spcPts val="0"/>
              </a:spcBef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* Aprox. 90% da capacidade da bateria</a:t>
            </a:r>
          </a:p>
        </p:txBody>
      </p:sp>
    </p:spTree>
    <p:extLst>
      <p:ext uri="{BB962C8B-B14F-4D97-AF65-F5344CB8AC3E}">
        <p14:creationId xmlns:p14="http://schemas.microsoft.com/office/powerpoint/2010/main" val="16726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37E58-32D0-9A36-8A7A-7CFF689AF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B8A58BB-DA62-6E48-263B-F7FAFFEE1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7282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B8A58BB-DA62-6E48-263B-F7FAFFEE1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C3C637-3E04-CAE2-CB2A-73918850EB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Detalhes de design selecionados e características | Várias semelhanças com o VP300 e VP400</a:t>
            </a:r>
            <a:endParaRPr lang="pt-pt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391CC3-F4F2-B2DD-735B-DDB67F33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4 | Características do VP500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B4F393-38D7-60DB-AD93-FFAF066A45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E7B77-5BE7-2270-40DB-84C7A3FFAC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18</a:t>
            </a:fld>
            <a:endParaRPr lang="pt-pt" noProof="0"/>
          </a:p>
        </p:txBody>
      </p:sp>
      <p:pic>
        <p:nvPicPr>
          <p:cNvPr id="12" name="Picture 11" descr="A close up of a vacuum&#10;&#10;AI-generated content may be incorrect.">
            <a:extLst>
              <a:ext uri="{FF2B5EF4-FFF2-40B4-BE49-F238E27FC236}">
                <a16:creationId xmlns:a16="http://schemas.microsoft.com/office/drawing/2014/main" id="{027269B0-E785-7DB9-A742-5B2633E1E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64" y="2062112"/>
            <a:ext cx="4223815" cy="4356014"/>
          </a:xfrm>
          <a:prstGeom prst="rect">
            <a:avLst/>
          </a:prstGeom>
        </p:spPr>
      </p:pic>
      <p:pic>
        <p:nvPicPr>
          <p:cNvPr id="14" name="Picture 13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0A753B42-4A77-2668-49B4-9F65E75B68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146" y="2187592"/>
            <a:ext cx="3786997" cy="4105054"/>
          </a:xfrm>
          <a:prstGeom prst="rect">
            <a:avLst/>
          </a:prstGeom>
        </p:spPr>
      </p:pic>
      <p:pic>
        <p:nvPicPr>
          <p:cNvPr id="16" name="Picture 15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1E3CE192-9A55-F727-57D4-3EC2BBDB2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2112"/>
            <a:ext cx="3982580" cy="43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3283-6DE7-C016-47A8-F20E2C90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9E2409D-A8B1-A1B5-563F-E573D61E50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6111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9E2409D-A8B1-A1B5-563F-E573D61E50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D23B56-5E98-8BEF-D6BF-1B223C997E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218078"/>
          </a:xfrm>
        </p:spPr>
        <p:txBody>
          <a:bodyPr>
            <a:spAutoFit/>
          </a:bodyPr>
          <a:lstStyle/>
          <a:p>
            <a:pPr marL="198755" indent="-198755" algn="l" rtl="0"/>
            <a:endParaRPr lang="pt-pt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pt-pt" b="0" i="0" u="none" baseline="0" dirty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Interruptor de alimentação grande e durável</a:t>
            </a:r>
            <a:endParaRPr lang="pt-pt" noProof="0" dirty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solidFill>
                  <a:srgbClr val="28313F"/>
                </a:solidFill>
              </a:rPr>
              <a:t>Interface de utilizador rápida</a:t>
            </a:r>
            <a:endParaRPr lang="pt-pt" sz="1200" noProof="0" dirty="0">
              <a:solidFill>
                <a:srgbClr val="28313F"/>
              </a:solidFill>
              <a:ea typeface="Roboto Light"/>
              <a:cs typeface="Roboto Light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solidFill>
                  <a:srgbClr val="28313F"/>
                </a:solidFill>
              </a:rPr>
              <a:t>Possibilidade de operar com o pé </a:t>
            </a:r>
            <a:endParaRPr lang="pt-pt" sz="1200" noProof="0" dirty="0">
              <a:solidFill>
                <a:srgbClr val="28313F"/>
              </a:solidFill>
              <a:ea typeface="Roboto Light"/>
              <a:cs typeface="Roboto Light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solidFill>
                  <a:srgbClr val="28313F"/>
                </a:solidFill>
              </a:rPr>
              <a:t>Redução do esforço/lesões do operador</a:t>
            </a:r>
            <a:endParaRPr lang="pt-pt" noProof="0" dirty="0"/>
          </a:p>
          <a:p>
            <a:pPr marL="398145" lvl="1" indent="-198755" algn="l" rtl="0"/>
            <a:endParaRPr lang="pt-pt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pt-pt" b="0" i="0" u="none" baseline="0" dirty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Nível de capacidade da bateria com LED "em tempo real" na frente da máquina</a:t>
            </a:r>
            <a:endParaRPr lang="pt-pt" noProof="0" dirty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solidFill>
                  <a:srgbClr val="28313F"/>
                </a:solidFill>
              </a:rPr>
              <a:t>A verificação rápida pelo operador permite </a:t>
            </a:r>
            <a:r>
              <a:rPr lang="pt-pt" sz="1200" b="0" i="0" u="none" baseline="0" dirty="0">
                <a:solidFill>
                  <a:srgbClr val="28313F"/>
                </a:solidFill>
                <a:sym typeface="Wingdings" panose="05000000000000000000" pitchFamily="2" charset="2"/>
              </a:rPr>
              <a:t> poupar tempo</a:t>
            </a:r>
            <a:endParaRPr lang="pt-pt" sz="1200" noProof="0" dirty="0">
              <a:solidFill>
                <a:srgbClr val="28313F"/>
              </a:solidFill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solidFill>
                  <a:srgbClr val="28313F"/>
                </a:solidFill>
              </a:rPr>
              <a:t>Ajuste imediato do plano/turno de limpeza se estiver baixo e for necessário avançar na direção do carregador</a:t>
            </a:r>
            <a:endParaRPr lang="pt-pt" noProof="0" dirty="0"/>
          </a:p>
          <a:p>
            <a:pPr marL="398145" lvl="1" indent="-198755" algn="l" rtl="0"/>
            <a:endParaRPr lang="pt-pt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pt-pt" b="0" i="0" u="none" baseline="0" dirty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Possibilidade de velocidade dupla standard </a:t>
            </a:r>
            <a:endParaRPr lang="pt-pt" noProof="0" dirty="0">
              <a:solidFill>
                <a:srgbClr val="28313F"/>
              </a:solidFill>
              <a:latin typeface="Roboto Bold"/>
              <a:ea typeface="Roboto Bold"/>
              <a:cs typeface="Roboto Bold"/>
            </a:endParaRP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solidFill>
                  <a:srgbClr val="28313F"/>
                </a:solidFill>
              </a:rPr>
              <a:t>Adapta-se às necessidades específicas do cliente…:</a:t>
            </a: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200" b="0" i="0" u="none" baseline="0" dirty="0">
                <a:ea typeface="Roboto Light"/>
                <a:cs typeface="Roboto Light"/>
              </a:rPr>
              <a:t>Rampa de qualidade na mudança de modo de velocidade (e arranque – inicia na última definição)</a:t>
            </a:r>
          </a:p>
          <a:p>
            <a:pPr marL="171450" lvl="1" indent="-171450" algn="l" rtl="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endParaRPr lang="pt-pt" sz="1200" dirty="0">
              <a:ea typeface="Roboto Light"/>
              <a:cs typeface="Roboto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392D92-D3EE-A2A7-E379-54F4632273B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EB515-1295-9BAC-2DC2-9C9E83443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19</a:t>
            </a:fld>
            <a:endParaRPr lang="pt-p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730A73-E730-F025-B78D-AB844D1CF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Detalhes de design | Interface de utilizador melhorada e facilidade de utilização</a:t>
            </a:r>
            <a:endParaRPr lang="pt-pt" noProof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31C39B-3856-E33A-6B29-587B4507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4 | Características do VP500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1FEB18-4B9C-B2F8-A1D6-49191302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402" y="5492086"/>
            <a:ext cx="767848" cy="6961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2C63FE-F0D5-E12B-D671-A656F5A94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06" y="5492086"/>
            <a:ext cx="767847" cy="6961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B1393F-C5D0-55F5-3E6D-AA43D119A7F0}"/>
              </a:ext>
            </a:extLst>
          </p:cNvPr>
          <p:cNvSpPr txBox="1"/>
          <p:nvPr/>
        </p:nvSpPr>
        <p:spPr>
          <a:xfrm>
            <a:off x="1241612" y="5492086"/>
            <a:ext cx="1614790" cy="590931"/>
          </a:xfrm>
          <a:prstGeom prst="rect">
            <a:avLst/>
          </a:prstGeom>
          <a:noFill/>
        </p:spPr>
        <p:txBody>
          <a:bodyPr wrap="square" lIns="91440" tIns="0" rIns="0" bIns="0">
            <a:spAutoFit/>
          </a:bodyPr>
          <a:lstStyle/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Baixa velocidade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Prolongar o tempo de funcionamento 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68C18B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(LED verdes claros)</a:t>
            </a:r>
            <a:endParaRPr kumimoji="0" lang="pt-pt" sz="1100" i="0" u="none" strike="noStrike" kern="1200" cap="none" spc="0" normalizeH="0" baseline="0" noProof="0">
              <a:ln>
                <a:noFill/>
              </a:ln>
              <a:solidFill>
                <a:srgbClr val="68C18B">
                  <a:lumMod val="60000"/>
                  <a:lumOff val="40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895D5-A032-8BDB-23B0-0C488AAFA112}"/>
              </a:ext>
            </a:extLst>
          </p:cNvPr>
          <p:cNvSpPr txBox="1"/>
          <p:nvPr/>
        </p:nvSpPr>
        <p:spPr>
          <a:xfrm>
            <a:off x="3608708" y="5492086"/>
            <a:ext cx="1771522" cy="590931"/>
          </a:xfrm>
          <a:prstGeom prst="rect">
            <a:avLst/>
          </a:prstGeom>
          <a:noFill/>
        </p:spPr>
        <p:txBody>
          <a:bodyPr wrap="square" lIns="91440" tIns="0" rIns="0" bIns="0">
            <a:spAutoFit/>
          </a:bodyPr>
          <a:lstStyle/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Alta velocidade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Melhorar o desempenho de limpeza</a:t>
            </a:r>
          </a:p>
          <a:p>
            <a:pPr marL="0" marR="0" lvl="2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68C18B">
                    <a:lumMod val="75000"/>
                  </a:srgbClr>
                </a:solidFill>
                <a:effectLst/>
                <a:uLnTx/>
                <a:uFillTx/>
                <a:latin typeface="Roboto Light"/>
                <a:ea typeface="+mn-ea"/>
                <a:cs typeface="+mn-cs"/>
                <a:sym typeface="Wingdings" panose="05000000000000000000" pitchFamily="2" charset="2"/>
              </a:rPr>
              <a:t>(LED verdes escuros)</a:t>
            </a:r>
            <a:endParaRPr kumimoji="0" lang="pt-pt" sz="1100" i="0" u="none" strike="noStrike" kern="1200" cap="none" spc="0" normalizeH="0" baseline="0" noProof="0">
              <a:ln>
                <a:noFill/>
              </a:ln>
              <a:solidFill>
                <a:srgbClr val="68C18B">
                  <a:lumMod val="75000"/>
                </a:srgb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25" name="Picture Placeholder 24" descr="A close up of a blue and black device&#10;&#10;AI-generated content may be incorrect.">
            <a:extLst>
              <a:ext uri="{FF2B5EF4-FFF2-40B4-BE49-F238E27FC236}">
                <a16:creationId xmlns:a16="http://schemas.microsoft.com/office/drawing/2014/main" id="{F82574BE-DFA3-6219-1848-913C9738A0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65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2D3E4B3-1331-58A8-0AAF-0238313BD7F9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A9B109C9-CBC6-47B7-064F-5F9B18C53805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963E1DD2-FEBA-FF56-5DC4-A9C57C152DFB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1F7A799E-8580-D4E4-B60C-790DDCC4822F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4D549EB-76CF-7DD6-399B-21959B5E679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Venda de valor – Sem confusão de fios</a:t>
            </a:r>
            <a:endParaRPr lang="pt-PT" b="0" i="0" u="none" baseline="0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AF07C625-CD1F-45D9-8898-3B1E1315065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7544968F-8D7D-AE60-853B-913CA1110C8A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499F038F-991A-4D0A-26AF-1BB8A15AE07F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7F23277-13D1-5340-5949-5210D88EE010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7D0398B8-2FCE-3C77-7FFE-3471787D2140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A820771D-FA86-ABAE-D6FB-AE44BC4D8DD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1C71C88-FF9E-827A-3DC7-BEA940B0F92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72" name="Picture Placeholder 71">
            <a:extLst>
              <a:ext uri="{FF2B5EF4-FFF2-40B4-BE49-F238E27FC236}">
                <a16:creationId xmlns:a16="http://schemas.microsoft.com/office/drawing/2014/main" id="{E3EBD5EF-F8F2-5C2D-A3A2-6DBBC70CBDC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9" y="-72337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844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BA8AC-405A-93E9-949B-CB68EACF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E68412-BCB5-BD46-B4A6-43A39EEAC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77" y="1412874"/>
            <a:ext cx="8832931" cy="4860924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92D6B28-EC36-8B1D-5883-7A194AEDBF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377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92D6B28-EC36-8B1D-5883-7A194AEDBF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61391-D6DD-878F-A4D3-245FB067AD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Área de instalação da bateria | A orientação moldada e a interface de utilizador da bateria destacada a cores garantem uma utilização fácil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7E11AD-F3F8-E4D0-C8F2-195B3622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4 | Características do VP500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3E3462-B886-3B49-97AE-30B42026C2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B49ECC-538B-9BE1-20AB-B05CD06DE1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20</a:t>
            </a:fld>
            <a:endParaRPr lang="pt-pt" noProof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6E6FD74-886F-644D-9F8A-B67BBD5C6106}"/>
              </a:ext>
            </a:extLst>
          </p:cNvPr>
          <p:cNvSpPr txBox="1">
            <a:spLocks/>
          </p:cNvSpPr>
          <p:nvPr/>
        </p:nvSpPr>
        <p:spPr>
          <a:xfrm>
            <a:off x="8563739" y="2548597"/>
            <a:ext cx="2428088" cy="1641475"/>
          </a:xfrm>
          <a:prstGeom prst="rect">
            <a:avLst/>
          </a:prstGeom>
        </p:spPr>
        <p:txBody>
          <a:bodyPr vert="horz" wrap="square" lIns="182880" tIns="0" rIns="0" bIns="0" rtlCol="0" anchor="ctr" anchorCtr="0">
            <a:sp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lnSpc>
                <a:spcPct val="100000"/>
              </a:lnSpc>
            </a:pPr>
            <a:r>
              <a:rPr lang="pt-pt" b="0" i="0" u="none" baseline="0">
                <a:latin typeface="Roboto Light"/>
                <a:ea typeface="Roboto Light"/>
                <a:cs typeface="Roboto Light"/>
              </a:rPr>
              <a:t>Área de instalação da bateria</a:t>
            </a:r>
            <a:endParaRPr lang="pt-pt"/>
          </a:p>
          <a:p>
            <a:pPr algn="l" rtl="0">
              <a:lnSpc>
                <a:spcPct val="100000"/>
              </a:lnSpc>
            </a:pPr>
            <a:endParaRPr lang="pt-pt" b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 rtl="0">
              <a:lnSpc>
                <a:spcPct val="100000"/>
              </a:lnSpc>
            </a:pPr>
            <a:br>
              <a:rPr lang="pt-pt" b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pt-pt" b="0" i="0" u="none" baseline="0">
                <a:latin typeface="Roboto Light"/>
                <a:ea typeface="Roboto Light"/>
                <a:cs typeface="Roboto Light"/>
              </a:rPr>
              <a:t> Ícones de instruções</a:t>
            </a:r>
            <a:endParaRPr lang="pt-pt">
              <a:ea typeface="Roboto Bold"/>
              <a:cs typeface="Roboto Bold"/>
            </a:endParaRPr>
          </a:p>
        </p:txBody>
      </p:sp>
      <p:cxnSp>
        <p:nvCxnSpPr>
          <p:cNvPr id="10" name="Straight Arrow Connector 88">
            <a:extLst>
              <a:ext uri="{FF2B5EF4-FFF2-40B4-BE49-F238E27FC236}">
                <a16:creationId xmlns:a16="http://schemas.microsoft.com/office/drawing/2014/main" id="{CF859F24-171E-02A1-B2D3-0BC1AFA615A3}"/>
              </a:ext>
            </a:extLst>
          </p:cNvPr>
          <p:cNvCxnSpPr>
            <a:cxnSpLocks/>
          </p:cNvCxnSpPr>
          <p:nvPr/>
        </p:nvCxnSpPr>
        <p:spPr>
          <a:xfrm flipH="1">
            <a:off x="4988866" y="2819001"/>
            <a:ext cx="366800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88">
            <a:extLst>
              <a:ext uri="{FF2B5EF4-FFF2-40B4-BE49-F238E27FC236}">
                <a16:creationId xmlns:a16="http://schemas.microsoft.com/office/drawing/2014/main" id="{4CA70A0A-A727-D375-6AE3-6AB8C58C3E85}"/>
              </a:ext>
            </a:extLst>
          </p:cNvPr>
          <p:cNvCxnSpPr>
            <a:cxnSpLocks/>
          </p:cNvCxnSpPr>
          <p:nvPr/>
        </p:nvCxnSpPr>
        <p:spPr>
          <a:xfrm flipH="1">
            <a:off x="5352933" y="4038201"/>
            <a:ext cx="3117672" cy="16933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4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AFB3DDC-5DAB-47E2-C892-5F53E35FB38A}"/>
              </a:ext>
            </a:extLst>
          </p:cNvPr>
          <p:cNvSpPr txBox="1">
            <a:spLocks/>
          </p:cNvSpPr>
          <p:nvPr/>
        </p:nvSpPr>
        <p:spPr>
          <a:xfrm>
            <a:off x="8625840" y="-9525"/>
            <a:ext cx="3566160" cy="6283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288000" tIns="1692000" rIns="432000" bIns="180000" rtlCol="0" anchor="t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b="0" i="0" u="none" baseline="0"/>
              <a:t> </a:t>
            </a: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7331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21</a:t>
            </a:fld>
            <a:endParaRPr lang="pt-p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7863840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Saco, pré-filtro e HEPA | Facilidade de manutenção e utilização melhoradas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3840" cy="365760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4 | Características do VP500 – Filtragem</a:t>
            </a:r>
            <a:endParaRPr lang="pt-pt" noProof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46E0A-04E0-DE92-F99B-D140A3666395}"/>
              </a:ext>
            </a:extLst>
          </p:cNvPr>
          <p:cNvSpPr txBox="1"/>
          <p:nvPr/>
        </p:nvSpPr>
        <p:spPr>
          <a:xfrm>
            <a:off x="4683196" y="6150689"/>
            <a:ext cx="2617038" cy="12311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marL="0" lvl="1" indent="0" algn="l" rtl="0">
              <a:buNone/>
            </a:pPr>
            <a:r>
              <a:rPr lang="pt-pt" sz="800" b="0" i="0" u="none" baseline="0"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* A maioria da gama são modelos configurados para HEPA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7B4EE0B-81AA-1703-1A11-0113D9C5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132" y="1825760"/>
            <a:ext cx="3442323" cy="19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white round object with blue handle&#10;&#10;Description automatically generated">
            <a:extLst>
              <a:ext uri="{FF2B5EF4-FFF2-40B4-BE49-F238E27FC236}">
                <a16:creationId xmlns:a16="http://schemas.microsoft.com/office/drawing/2014/main" id="{2BF77AD8-6428-D23C-4C1C-91C19F24C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04" y="1775605"/>
            <a:ext cx="2737807" cy="2105104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30303C9-84EB-047E-C7F7-334D37E782C9}"/>
              </a:ext>
            </a:extLst>
          </p:cNvPr>
          <p:cNvSpPr txBox="1">
            <a:spLocks/>
          </p:cNvSpPr>
          <p:nvPr/>
        </p:nvSpPr>
        <p:spPr>
          <a:xfrm>
            <a:off x="4526652" y="4013746"/>
            <a:ext cx="3624367" cy="1837170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300"/>
              </a:spcBef>
              <a:buClrTx/>
              <a:buSzTx/>
              <a:buFont typeface="Arial" panose="020B0604020202020204" pitchFamily="34" charset="0"/>
              <a:buNone/>
              <a:tabLst>
                <a:tab pos="2867025" algn="l"/>
              </a:tabLst>
              <a:defRPr/>
            </a:pPr>
            <a:r>
              <a:rPr kumimoji="0" lang="pt-pt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Filtro HEPA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Ponto de preensão e destacado a cores, </a:t>
            </a: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</a:t>
            </a: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otimizando a usabilidade e o tempo 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SEM necessidade de ferramentas para aceder/trocar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Wingdings" panose="05000000000000000000" pitchFamily="2" charset="2"/>
              </a:rPr>
              <a:t>Garantir uma qualidade do ar adequada e saudável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Captura de pequenas partículas de risco para a saúde 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HEPA 13 ou HEPA 14*; 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  <a:sym typeface="Wingdings" panose="05000000000000000000" pitchFamily="2" charset="2"/>
              </a:rPr>
              <a:t>U</a:t>
            </a: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sado para toda a gama de aspiradores de pó compactos comerciais da Nilfisk:  VP300, VP400, VP500 e VP700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B0533D3-6BAC-7285-5DB6-1E87666D74A6}"/>
              </a:ext>
            </a:extLst>
          </p:cNvPr>
          <p:cNvSpPr txBox="1">
            <a:spLocks/>
          </p:cNvSpPr>
          <p:nvPr/>
        </p:nvSpPr>
        <p:spPr>
          <a:xfrm>
            <a:off x="475521" y="4013746"/>
            <a:ext cx="3624367" cy="1467838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>
              <a:lnSpc>
                <a:spcPct val="120000"/>
              </a:lnSpc>
              <a:spcBef>
                <a:spcPts val="300"/>
              </a:spcBef>
              <a:buNone/>
              <a:tabLst>
                <a:tab pos="2867025" algn="l"/>
              </a:tabLst>
              <a:defRPr/>
            </a:pPr>
            <a:r>
              <a:rPr lang="pt-pt" b="0" i="0" u="none" baseline="0">
                <a:solidFill>
                  <a:srgbClr val="28313F"/>
                </a:solidFill>
                <a:latin typeface="Roboto Bold"/>
                <a:ea typeface="Roboto Bold"/>
                <a:cs typeface="Roboto Bold"/>
              </a:rPr>
              <a:t>Pré-filtro (saco)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Inspeção/substituição rápida e fácil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Interface de utilizador com pontos de contacto destacados a cores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PN e ilustrações/orientação </a:t>
            </a:r>
          </a:p>
          <a:p>
            <a:pPr marL="365760" lvl="1" indent="-182880" algn="l" rtl="0">
              <a:lnSpc>
                <a:spcPct val="120000"/>
              </a:lnSpc>
              <a:spcBef>
                <a:spcPts val="0"/>
              </a:spcBef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+mn-lt"/>
              </a:rPr>
              <a:t>Melhoria cómoda na tolerância/usabilidade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Protege a máquina</a:t>
            </a:r>
          </a:p>
          <a:p>
            <a:pPr marL="173736" lvl="1" indent="-173736" algn="l" rtl="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lang="pt-pt" sz="1000" b="0" i="0" u="none" baseline="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Igual no VP300, VP400 e VP500</a:t>
            </a:r>
          </a:p>
        </p:txBody>
      </p:sp>
      <p:pic>
        <p:nvPicPr>
          <p:cNvPr id="18" name="Picture 17" descr="A black and grey vacuum cleaner&#10;&#10;AI-generated content may be incorrect.">
            <a:extLst>
              <a:ext uri="{FF2B5EF4-FFF2-40B4-BE49-F238E27FC236}">
                <a16:creationId xmlns:a16="http://schemas.microsoft.com/office/drawing/2014/main" id="{12A40C3D-2083-8BC0-1687-BBDFCDBF82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872" y="1621631"/>
            <a:ext cx="3471725" cy="352901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9CBFC0-D8FF-2212-A0EF-80292DE01F30}"/>
              </a:ext>
            </a:extLst>
          </p:cNvPr>
          <p:cNvCxnSpPr>
            <a:cxnSpLocks/>
          </p:cNvCxnSpPr>
          <p:nvPr/>
        </p:nvCxnSpPr>
        <p:spPr>
          <a:xfrm>
            <a:off x="4265546" y="1911350"/>
            <a:ext cx="0" cy="437197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4E94A-EA51-9977-28C8-2E5A819DB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4F9C-45FA-AD35-8AC5-CD824AEC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D568540-B686-BD46-858A-EB5CAD2DA49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942AC8A-D6FF-DC8F-1A51-A28F33ACB49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22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B7CFC2E-EE7C-8DBF-19DA-5910700C90CB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0FF749A-9C35-922E-C596-58818A06F07B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279CB5E-FFB3-FF23-4BC7-36B69C1F2020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B4A01B0-4AEC-29BC-B07F-5B8A18A6F6CC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BDC11FAD-65B1-155E-DD9D-3C0290FA21A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r>
              <a:rPr lang="pt-pt" dirty="0"/>
              <a:t>Venda de valor – Sem confusão de fios</a:t>
            </a:r>
            <a:endParaRPr lang="pt-pt" i="0" u="none" baseline="0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5B28A76-E573-9284-6FDF-C06E08DAC15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4847CB41-94B2-F293-CD34-BFE157AF2E82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F809B57A-A84E-100B-3CE2-1323DC7E69E6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4C14F97-38F8-CAD2-0100-B61DE0B89066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54C7014-8F0A-F417-51C7-CAF3C0B523D2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EA3133A2-5361-BBD5-E21F-B61C8C07E14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F7CAE7D2-D304-6C67-F7FF-CB8CB8A163E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3E712961-768A-093B-6244-0F6F53ABEBD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20397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CBF2DD-68D6-19DA-0921-FEB68D06D7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8582" y="0"/>
            <a:ext cx="4653417" cy="6283325"/>
          </a:xfrm>
          <a:prstGeom prst="rect">
            <a:avLst/>
          </a:prstGeom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EA9F011-1A3A-839F-2448-9C24C8F0DAA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322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A9F011-1A3A-839F-2448-9C24C8F0DA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943DB3-3662-164D-ECD6-220D0981F5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521" y="1689567"/>
            <a:ext cx="3176587" cy="3672833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Benefícios para o cliente</a:t>
            </a:r>
          </a:p>
          <a:p>
            <a:pPr algn="l" rtl="0"/>
            <a:r>
              <a:rPr lang="pt-pt" sz="1200" b="0" i="0" u="none" baseline="0" dirty="0"/>
              <a:t>Evite perder tempo com os fios ou conclua o trabalho mais rapidamente</a:t>
            </a:r>
          </a:p>
          <a:p>
            <a:pPr algn="l" rtl="0"/>
            <a:r>
              <a:rPr lang="pt-pt" sz="1200" b="0" i="0" u="none" baseline="0" dirty="0"/>
              <a:t>Sem necessidade de procurar ou mudar tomadas de parede</a:t>
            </a:r>
          </a:p>
          <a:p>
            <a:pPr algn="l" rtl="0"/>
            <a:r>
              <a:rPr lang="pt-pt" sz="1200" b="0" i="0" u="none" baseline="0" dirty="0"/>
              <a:t>Possibilidade de troca a quente da bateria, e carregamento rápido, para utilização contínua se tiver 2 baterias </a:t>
            </a:r>
            <a:br>
              <a:rPr lang="pt-pt" sz="1200" dirty="0"/>
            </a:br>
            <a:r>
              <a:rPr lang="pt-pt" sz="1200" b="0" i="0" u="none" baseline="0" dirty="0"/>
              <a:t>à mão</a:t>
            </a:r>
          </a:p>
          <a:p>
            <a:endParaRPr lang="pt-pt" sz="1200" noProof="0" dirty="0"/>
          </a:p>
          <a:p>
            <a:pPr marL="0" indent="0" algn="l" rtl="0"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Valor para o cliente</a:t>
            </a:r>
          </a:p>
          <a:p>
            <a:pPr algn="l" rtl="0"/>
            <a:r>
              <a:rPr lang="pt-pt" sz="1200" b="0" i="0" u="none" baseline="0" dirty="0"/>
              <a:t>Poupança de tempo para o seu pessoal </a:t>
            </a:r>
          </a:p>
          <a:p>
            <a:pPr algn="l" rtl="0"/>
            <a:r>
              <a:rPr lang="pt-pt" sz="1200" b="0" i="0" u="none" baseline="0" dirty="0"/>
              <a:t>Início imediato, basta ligar a </a:t>
            </a:r>
            <a:r>
              <a:rPr lang="pt-pt" sz="1200" b="0" i="0" u="none" baseline="0" dirty="0">
                <a:sym typeface="Wingdings" panose="05000000000000000000" pitchFamily="2" charset="2"/>
              </a:rPr>
              <a:t> liberdade</a:t>
            </a:r>
            <a:endParaRPr lang="pt-pt" sz="1200" noProof="0" dirty="0"/>
          </a:p>
          <a:p>
            <a:pPr algn="l" rtl="0"/>
            <a:r>
              <a:rPr lang="pt-pt" sz="1200" b="0" i="0" u="none" baseline="0" dirty="0"/>
              <a:t>Libertar tempo para outras tarefas (mais trabalhos) com maior eficiência/produtividade durante </a:t>
            </a:r>
            <a:br>
              <a:rPr lang="pt-pt" sz="1200" dirty="0"/>
            </a:br>
            <a:r>
              <a:rPr lang="pt-pt" sz="1200" b="0" i="0" u="none" baseline="0" dirty="0"/>
              <a:t>o 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F813E-11FF-C3A7-344C-FE5A4F0BE7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39342"/>
            <a:ext cx="270170" cy="153888"/>
          </a:xfrm>
        </p:spPr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23</a:t>
            </a:fld>
            <a:endParaRPr lang="pt-pt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8A0E37-F4E7-AB40-2A8D-00AB14F8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254875" cy="388013"/>
          </a:xfrm>
        </p:spPr>
        <p:txBody>
          <a:bodyPr vert="horz"/>
          <a:lstStyle/>
          <a:p>
            <a:pPr algn="l" rtl="0"/>
            <a:r>
              <a:rPr lang="pt-pt" b="1" i="0" u="none" baseline="0" dirty="0"/>
              <a:t>5 | Venda de valor </a:t>
            </a:r>
            <a:r>
              <a:rPr lang="pt-pt" b="0" i="0" u="none" baseline="0" dirty="0"/>
              <a:t>–</a:t>
            </a:r>
            <a:r>
              <a:rPr lang="pt-pt" b="1" i="0" u="none" baseline="0" dirty="0"/>
              <a:t> Sem confusão de fios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DDA574-9B64-3675-D475-3F47B1EB142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39342"/>
            <a:ext cx="2087655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316E921-2812-89A5-A9FA-432F291BAEA1}"/>
              </a:ext>
            </a:extLst>
          </p:cNvPr>
          <p:cNvSpPr txBox="1">
            <a:spLocks/>
          </p:cNvSpPr>
          <p:nvPr/>
        </p:nvSpPr>
        <p:spPr>
          <a:xfrm>
            <a:off x="3845354" y="1629720"/>
            <a:ext cx="3499982" cy="4560974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Quantificação do valor</a:t>
            </a:r>
          </a:p>
          <a:p>
            <a:pPr marL="0" indent="0" algn="l" rtl="0">
              <a:buNone/>
            </a:pPr>
            <a:r>
              <a:rPr lang="pt-pt" sz="1200" b="0" i="0" u="none" baseline="0" dirty="0"/>
              <a:t>Aspiração e manutenção da máquina:</a:t>
            </a:r>
          </a:p>
          <a:p>
            <a:pPr algn="l" rtl="0"/>
            <a:r>
              <a:rPr lang="pt-pt" sz="1200" b="0" i="0" u="none" baseline="0" dirty="0"/>
              <a:t>60 minutos gastos todos os dias a aspirar</a:t>
            </a:r>
          </a:p>
          <a:p>
            <a:pPr lvl="1" algn="l" rtl="0"/>
            <a:r>
              <a:rPr lang="pt-pt" sz="1200" b="0" i="0" u="none" baseline="0" dirty="0"/>
              <a:t>Todas as manhãs, durante o turno ou ao fim do dia de trabalho, dedicar tempo para...</a:t>
            </a:r>
          </a:p>
          <a:p>
            <a:pPr lvl="2" algn="l" rtl="0"/>
            <a:r>
              <a:rPr lang="pt-pt" sz="1100" b="0" i="0" u="none" baseline="0" dirty="0"/>
              <a:t>Desenredar para iniciar	 	3 min</a:t>
            </a:r>
          </a:p>
          <a:p>
            <a:pPr lvl="2" algn="l" rtl="0"/>
            <a:r>
              <a:rPr lang="pt-pt" sz="1100" b="0" i="0" u="none" baseline="0" dirty="0"/>
              <a:t>Desenrolar durante o dia	3 min</a:t>
            </a:r>
          </a:p>
          <a:p>
            <a:pPr lvl="2" algn="l" rtl="0"/>
            <a:r>
              <a:rPr lang="pt-pt" sz="1100" b="0" i="0" u="none" baseline="0" dirty="0"/>
              <a:t>Enrolar ao fim do dia de trabalho 	3 min</a:t>
            </a:r>
          </a:p>
          <a:p>
            <a:pPr lvl="2" algn="l" rtl="0"/>
            <a:endParaRPr lang="pt-pt" sz="1100" noProof="0" dirty="0"/>
          </a:p>
          <a:p>
            <a:pPr lvl="1" algn="l" rtl="0"/>
            <a:r>
              <a:rPr lang="pt-pt" sz="1200" b="0" i="0" u="none" baseline="0" dirty="0"/>
              <a:t>Encontrar/substituir tomada a cada 10 min </a:t>
            </a:r>
          </a:p>
          <a:p>
            <a:pPr lvl="2" algn="l" rtl="0"/>
            <a:r>
              <a:rPr lang="pt-pt" sz="1100" b="0" i="0" u="none" baseline="0" dirty="0"/>
              <a:t>2 min x 6 vezes 	12 min</a:t>
            </a:r>
          </a:p>
          <a:p>
            <a:pPr lvl="2" algn="l" rtl="0"/>
            <a:endParaRPr lang="pt-pt" sz="1100" noProof="0" dirty="0"/>
          </a:p>
          <a:p>
            <a:pPr algn="l" rtl="0"/>
            <a:r>
              <a:rPr lang="pt-pt" sz="1200" b="0" i="0" u="none" baseline="0" dirty="0">
                <a:solidFill>
                  <a:schemeClr val="accent3"/>
                </a:solidFill>
              </a:rPr>
              <a:t>21 minutos </a:t>
            </a:r>
            <a:r>
              <a:rPr lang="pt-pt" sz="1200" b="0" i="0" u="none" baseline="0" dirty="0"/>
              <a:t>poupados diariamente graças à ausência de fios</a:t>
            </a:r>
            <a:br>
              <a:rPr lang="pt-pt" sz="1200" dirty="0"/>
            </a:br>
            <a:endParaRPr lang="pt-pt" sz="1200" noProof="0" dirty="0"/>
          </a:p>
          <a:p>
            <a:pPr marL="0" indent="0" algn="l" rtl="0">
              <a:buNone/>
            </a:pPr>
            <a:r>
              <a:rPr lang="pt-pt" sz="1200" b="0" i="0" u="none" baseline="0" dirty="0"/>
              <a:t>Poupança de 21 minutos x 15 €/hora de salário de um operador </a:t>
            </a:r>
            <a:br>
              <a:rPr lang="pt-pt" sz="1200" dirty="0"/>
            </a:br>
            <a:r>
              <a:rPr lang="pt-pt" sz="1200" b="0" i="0" u="none" baseline="0" dirty="0"/>
              <a:t>x 320 dias = </a:t>
            </a:r>
            <a:r>
              <a:rPr lang="pt-pt" sz="1200" b="0" i="0" u="none" baseline="0" dirty="0">
                <a:solidFill>
                  <a:schemeClr val="accent3"/>
                </a:solidFill>
              </a:rPr>
              <a:t>1680 €/ano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862DFB2-9B95-A3CA-AF26-A4DD2CF19A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6172929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Poupança de tempo e sem complicações, em comparação com os concorrentes com fios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2C6428-9BB7-0127-8F67-DDBE71059D01}"/>
              </a:ext>
            </a:extLst>
          </p:cNvPr>
          <p:cNvSpPr txBox="1"/>
          <p:nvPr/>
        </p:nvSpPr>
        <p:spPr>
          <a:xfrm>
            <a:off x="475521" y="6170488"/>
            <a:ext cx="2308074" cy="123111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/>
          <a:p>
            <a:pPr algn="l" rtl="0">
              <a:defRPr/>
            </a:pPr>
            <a:r>
              <a:rPr lang="pt-pt" sz="800" b="0" i="1" u="none" baseline="0">
                <a:solidFill>
                  <a:schemeClr val="tx2"/>
                </a:solidFill>
                <a:ea typeface="Roboto Light"/>
                <a:cs typeface="Roboto Light"/>
              </a:rPr>
              <a:t>* fio amovível em todos os VP400 (maioria VP300)</a:t>
            </a:r>
          </a:p>
        </p:txBody>
      </p:sp>
    </p:spTree>
    <p:extLst>
      <p:ext uri="{BB962C8B-B14F-4D97-AF65-F5344CB8AC3E}">
        <p14:creationId xmlns:p14="http://schemas.microsoft.com/office/powerpoint/2010/main" val="110294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7EC-4334-9F9F-EC7C-9767D7AB5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B22E-5ECA-9CED-D4DA-95B6708F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70A7A32-599C-71D1-50F7-31FFE361ABE8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3F7078-124C-5497-EBA5-D40AB14A19D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24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DEC1019-9EEE-F84C-92D7-541146448E27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66E8217-0F62-AC59-C956-0024B47DE04B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CDCE36A-1EF6-6BFD-4B90-8A5F4C53F3AC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A37DDA01-2204-1320-E83C-21166F2C17AB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7171BC71-9C6C-B113-501B-307F13C7079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 dirty="0">
                <a:solidFill>
                  <a:schemeClr val="bg2"/>
                </a:solidFill>
              </a:rPr>
              <a:t>Venda de valor – Sem confusão de fios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2EFC50A-050B-9832-888E-8D812F72BAA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6DB59845-399B-645B-28BF-87F487981F98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421DF186-400E-9B7C-ED5E-625297EF1330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EDD4A7C-CDEA-1CE7-A652-1A15D94B64C0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0896119-935C-1957-D5A9-21B2B06EB45B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DE0F278D-0DF6-B1F8-3DC5-C029D243B91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6608AC98-D408-37D4-F281-D722B0E30E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5F631B84-B17F-AA19-76FE-72A8E1A7DE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10351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891B4F-19A4-1A3C-324E-A0C919EBE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253" y="2726295"/>
            <a:ext cx="4430486" cy="3614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17A55-F412-25F4-5C92-CA0A0A64E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3383" y="2726294"/>
            <a:ext cx="4068618" cy="361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001E23-D0E7-5A9A-50A7-E45946331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86928"/>
            <a:ext cx="5487629" cy="4605554"/>
          </a:xfrm>
          <a:prstGeom prst="rect">
            <a:avLst/>
          </a:prstGeom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B783081-F029-D284-A14D-902E3DAC5F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9905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1" imgH="411" progId="TCLayout.ActiveDocument.1">
                  <p:embed/>
                </p:oleObj>
              </mc:Choice>
              <mc:Fallback>
                <p:oleObj name="think-cell Slide" r:id="rId8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83081-F029-D284-A14D-902E3DAC5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0ABD03-BC24-0F94-F290-AE8D115137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Série NBP | Potência de bateria escalável num formato compacto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C4B78-7321-871D-5721-A0C6122A52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6 | Nova plataforma de bateria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60F6A-8662-41A8-9065-EB80FF0A47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25</a:t>
            </a:fld>
            <a:endParaRPr lang="pt-pt" noProof="0"/>
          </a:p>
        </p:txBody>
      </p:sp>
      <p:sp>
        <p:nvSpPr>
          <p:cNvPr id="7" name="TextBox 6"/>
          <p:cNvSpPr txBox="1"/>
          <p:nvPr/>
        </p:nvSpPr>
        <p:spPr>
          <a:xfrm>
            <a:off x="2114720" y="2645609"/>
            <a:ext cx="929527" cy="2728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600" b="0" i="0" u="none" baseline="0"/>
              <a:t>Combat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2ECD93-1B29-464B-9709-00D7C73ABC4D}"/>
              </a:ext>
            </a:extLst>
          </p:cNvPr>
          <p:cNvSpPr txBox="1"/>
          <p:nvPr/>
        </p:nvSpPr>
        <p:spPr>
          <a:xfrm>
            <a:off x="7458652" y="2674193"/>
            <a:ext cx="18757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pt-pt" sz="1600" b="0" i="0" u="none" baseline="0">
                <a:latin typeface="+mj-lt"/>
                <a:ea typeface="+mj-lt"/>
                <a:cs typeface="+mj-lt"/>
              </a:rPr>
              <a:t>Série NBP</a:t>
            </a:r>
          </a:p>
          <a:p>
            <a:pPr marL="0" marR="0" lvl="0" indent="0" algn="l" defTabSz="1023967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Roboto Light"/>
                <a:ea typeface="+mn-ea"/>
                <a:cs typeface="+mn-cs"/>
              </a:rPr>
              <a:t>NBP60</a:t>
            </a:r>
          </a:p>
          <a:p>
            <a:pPr algn="l" rtl="0">
              <a:defRPr/>
            </a:pPr>
            <a:r>
              <a:rPr lang="pt-pt" sz="1600" b="0" i="0" u="none" baseline="0"/>
              <a:t>NBP100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6CB106FD-2B2C-4852-862F-CC1B8E8AA911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noProof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F2FDFB-6768-0BF2-FCD8-AC4D9A465472}"/>
              </a:ext>
            </a:extLst>
          </p:cNvPr>
          <p:cNvCxnSpPr>
            <a:cxnSpLocks/>
          </p:cNvCxnSpPr>
          <p:nvPr/>
        </p:nvCxnSpPr>
        <p:spPr>
          <a:xfrm>
            <a:off x="3264150" y="2800064"/>
            <a:ext cx="3888178" cy="0"/>
          </a:xfrm>
          <a:prstGeom prst="line">
            <a:avLst/>
          </a:prstGeom>
          <a:ln w="15875">
            <a:solidFill>
              <a:schemeClr val="accent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16EF871F-42C4-9E0D-178E-1A45D35B4302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pt-pt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000" b="0" i="0" u="none" baseline="0">
                <a:solidFill>
                  <a:schemeClr val="bg2"/>
                </a:solidFill>
              </a:rPr>
              <a:t>CONFIDENCIAL DA EMPRESA</a:t>
            </a:r>
          </a:p>
        </p:txBody>
      </p:sp>
    </p:spTree>
    <p:extLst>
      <p:ext uri="{BB962C8B-B14F-4D97-AF65-F5344CB8AC3E}">
        <p14:creationId xmlns:p14="http://schemas.microsoft.com/office/powerpoint/2010/main" val="31776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587C109D-FE63-ADD9-D1D0-747CE8CAC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54712"/>
              </p:ext>
            </p:extLst>
          </p:nvPr>
        </p:nvGraphicFramePr>
        <p:xfrm>
          <a:off x="475521" y="1335024"/>
          <a:ext cx="5669280" cy="2115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8750816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48730624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Especificações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Combat 1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NBP60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NBP100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Potência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 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 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 V Li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Capacidade da bateria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7,8 Ah</a:t>
                      </a:r>
                      <a:b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pt-pt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pt" sz="7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280 Wh</a:t>
                      </a:r>
                      <a:r>
                        <a:rPr kumimoji="0" lang="pt-pt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pt-pt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6,0 Ah</a:t>
                      </a:r>
                      <a:b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pt-pt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pt" sz="7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216 Wh</a:t>
                      </a:r>
                      <a:r>
                        <a:rPr kumimoji="0" lang="pt-pt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pt-pt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10,0 Ah</a:t>
                      </a:r>
                      <a:b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</a:br>
                      <a:r>
                        <a:rPr kumimoji="0" lang="pt-pt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pt" sz="700" b="0" i="1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360 Wh</a:t>
                      </a:r>
                      <a:r>
                        <a:rPr kumimoji="0" lang="pt-pt" sz="7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)</a:t>
                      </a:r>
                      <a:endParaRPr kumimoji="0" lang="pt-pt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Peso (kg)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Dimensões CxLxA (mm)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240x160x70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183x130x73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183x130x73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Carregador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n-lt"/>
                          <a:ea typeface="+mn-lt"/>
                          <a:cs typeface="+mn-lt"/>
                        </a:rPr>
                        <a:t>Carregador rápido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Carregador rápido </a:t>
                      </a:r>
                      <a:b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Carregador rápido </a:t>
                      </a:r>
                      <a:b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NBC215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991286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F9B68-2FE9-4118-7535-BE470A9C3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0170" y="0"/>
            <a:ext cx="5361829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CB34F-170A-8CE4-E0C8-98CF5C7DA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0170" y="311654"/>
            <a:ext cx="5361830" cy="5909852"/>
          </a:xfrm>
          <a:prstGeom prst="rect">
            <a:avLst/>
          </a:prstGeom>
        </p:spPr>
      </p:pic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AD606C3-27D7-F4E5-5351-A55DD3BA06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555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AD606C3-27D7-F4E5-5351-A55DD3BA0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8DF0AA0-C277-8BB5-B7C5-5BAE76D497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D039D0-9C89-4647-C69B-D9A444FACF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26</a:t>
            </a:fld>
            <a:endParaRPr lang="pt-pt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AD6F595-297F-2A04-A4E4-5FCD1D7B1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Especificações técnicas da </a:t>
            </a:r>
            <a:r>
              <a:rPr lang="pt-pt" b="0" i="0" u="none" baseline="0">
                <a:ea typeface="Roboto Light"/>
              </a:rPr>
              <a:t>série NBP vs. antecessor</a:t>
            </a:r>
            <a:endParaRPr lang="pt-pt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416633A5-6408-E355-2A34-0B5CC43A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6 | Nova plataforma de bateria</a:t>
            </a:r>
          </a:p>
        </p:txBody>
      </p:sp>
      <p:cxnSp>
        <p:nvCxnSpPr>
          <p:cNvPr id="3" name="Google Shape;117;p28">
            <a:extLst>
              <a:ext uri="{FF2B5EF4-FFF2-40B4-BE49-F238E27FC236}">
                <a16:creationId xmlns:a16="http://schemas.microsoft.com/office/drawing/2014/main" id="{5BA5DD7F-394A-1A9C-AC70-76DD8842D692}"/>
              </a:ext>
            </a:extLst>
          </p:cNvPr>
          <p:cNvCxnSpPr>
            <a:cxnSpLocks/>
          </p:cNvCxnSpPr>
          <p:nvPr/>
        </p:nvCxnSpPr>
        <p:spPr>
          <a:xfrm flipV="1">
            <a:off x="9768248" y="4042657"/>
            <a:ext cx="1110112" cy="476903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" name="Google Shape;118;p28">
            <a:extLst>
              <a:ext uri="{FF2B5EF4-FFF2-40B4-BE49-F238E27FC236}">
                <a16:creationId xmlns:a16="http://schemas.microsoft.com/office/drawing/2014/main" id="{779D62AF-951F-80F4-36DE-1723B6E43370}"/>
              </a:ext>
            </a:extLst>
          </p:cNvPr>
          <p:cNvCxnSpPr>
            <a:cxnSpLocks/>
          </p:cNvCxnSpPr>
          <p:nvPr/>
        </p:nvCxnSpPr>
        <p:spPr>
          <a:xfrm>
            <a:off x="11021261" y="2791707"/>
            <a:ext cx="0" cy="971549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8" name="Google Shape;119;p28">
            <a:extLst>
              <a:ext uri="{FF2B5EF4-FFF2-40B4-BE49-F238E27FC236}">
                <a16:creationId xmlns:a16="http://schemas.microsoft.com/office/drawing/2014/main" id="{B9E38E97-2225-527F-FD57-18080A174C34}"/>
              </a:ext>
            </a:extLst>
          </p:cNvPr>
          <p:cNvCxnSpPr>
            <a:cxnSpLocks/>
          </p:cNvCxnSpPr>
          <p:nvPr/>
        </p:nvCxnSpPr>
        <p:spPr>
          <a:xfrm>
            <a:off x="7712224" y="3344157"/>
            <a:ext cx="1406600" cy="107356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9" name="Google Shape;120;p28">
            <a:extLst>
              <a:ext uri="{FF2B5EF4-FFF2-40B4-BE49-F238E27FC236}">
                <a16:creationId xmlns:a16="http://schemas.microsoft.com/office/drawing/2014/main" id="{5F45B4EA-9522-CA68-485C-7ABAD569B40C}"/>
              </a:ext>
            </a:extLst>
          </p:cNvPr>
          <p:cNvSpPr/>
          <p:nvPr/>
        </p:nvSpPr>
        <p:spPr>
          <a:xfrm rot="21598889">
            <a:off x="10106787" y="4501035"/>
            <a:ext cx="914400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130 mm/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5,11 pol.</a:t>
            </a:r>
          </a:p>
        </p:txBody>
      </p:sp>
      <p:sp>
        <p:nvSpPr>
          <p:cNvPr id="11" name="Google Shape;121;p28">
            <a:extLst>
              <a:ext uri="{FF2B5EF4-FFF2-40B4-BE49-F238E27FC236}">
                <a16:creationId xmlns:a16="http://schemas.microsoft.com/office/drawing/2014/main" id="{4EAE4697-DD27-DDD8-769A-6D07DA8E0866}"/>
              </a:ext>
            </a:extLst>
          </p:cNvPr>
          <p:cNvSpPr/>
          <p:nvPr/>
        </p:nvSpPr>
        <p:spPr>
          <a:xfrm>
            <a:off x="7514058" y="4037449"/>
            <a:ext cx="914400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183 mm/</a:t>
            </a:r>
            <a:br>
              <a:rPr lang="pt-pt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7,20 pol.</a:t>
            </a:r>
          </a:p>
        </p:txBody>
      </p:sp>
      <p:sp>
        <p:nvSpPr>
          <p:cNvPr id="13" name="Google Shape;122;p28">
            <a:extLst>
              <a:ext uri="{FF2B5EF4-FFF2-40B4-BE49-F238E27FC236}">
                <a16:creationId xmlns:a16="http://schemas.microsoft.com/office/drawing/2014/main" id="{31F68851-BF78-7AA1-B802-708458D6A3BA}"/>
              </a:ext>
            </a:extLst>
          </p:cNvPr>
          <p:cNvSpPr/>
          <p:nvPr/>
        </p:nvSpPr>
        <p:spPr>
          <a:xfrm rot="21598889">
            <a:off x="10973413" y="3196602"/>
            <a:ext cx="914400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73 mm/</a:t>
            </a:r>
            <a:br>
              <a:rPr lang="pt-pt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2,87 pol.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F51C4C-C811-CF48-5AE8-603BD4A014CB}"/>
              </a:ext>
            </a:extLst>
          </p:cNvPr>
          <p:cNvSpPr txBox="1"/>
          <p:nvPr/>
        </p:nvSpPr>
        <p:spPr>
          <a:xfrm>
            <a:off x="6830170" y="5769338"/>
            <a:ext cx="4882406" cy="513987"/>
          </a:xfrm>
          <a:prstGeom prst="rect">
            <a:avLst/>
          </a:prstGeom>
          <a:noFill/>
        </p:spPr>
        <p:txBody>
          <a:bodyPr wrap="square" lIns="219456" bIns="219456" anchor="b" anchorCtr="0">
            <a:spAutoFit/>
          </a:bodyPr>
          <a:lstStyle/>
          <a:p>
            <a:pPr algn="l" rtl="0">
              <a:defRPr/>
            </a:pPr>
            <a:r>
              <a:rPr lang="pt-pt" sz="800" b="0" i="1" u="none" baseline="0">
                <a:ea typeface="Roboto Light"/>
                <a:cs typeface="Roboto Light"/>
              </a:rPr>
              <a:t>Imagens do NBP60 </a:t>
            </a:r>
            <a:r>
              <a:rPr lang="pt-pt" sz="800" b="0" i="0" u="none" baseline="0">
                <a:ea typeface="Roboto Light"/>
                <a:cs typeface="Roboto Light"/>
              </a:rPr>
              <a:t>–</a:t>
            </a:r>
            <a:r>
              <a:rPr lang="pt-pt" sz="800" b="0" i="1" u="none" baseline="0">
                <a:ea typeface="Roboto Light"/>
                <a:cs typeface="Roboto Light"/>
              </a:rPr>
              <a:t> mesma dimensão física e interface que o NBP100</a:t>
            </a:r>
            <a:br>
              <a:rPr lang="pt-pt" sz="800" i="1">
                <a:ea typeface="Roboto Light"/>
                <a:cs typeface="Roboto Light"/>
              </a:rPr>
            </a:br>
            <a:r>
              <a:rPr lang="pt-pt" sz="800" b="0" i="1" u="none" baseline="0">
                <a:ea typeface="Roboto Light"/>
                <a:cs typeface="Roboto Light"/>
              </a:rPr>
              <a:t> </a:t>
            </a:r>
            <a:r>
              <a:rPr lang="pt-pt" sz="800" b="0" i="0" u="none" baseline="0">
                <a:ea typeface="Roboto Light"/>
                <a:cs typeface="Roboto Light"/>
              </a:rPr>
              <a:t>– </a:t>
            </a:r>
            <a:r>
              <a:rPr lang="pt-pt" sz="800" b="0" i="1" u="none" baseline="0">
                <a:ea typeface="Roboto Light"/>
                <a:cs typeface="Roboto Light"/>
              </a:rPr>
              <a:t>Mais detalhes na apresentação específica do NBP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5B3BA-4F0C-D510-1BA4-91B3BFC54D03}"/>
              </a:ext>
            </a:extLst>
          </p:cNvPr>
          <p:cNvSpPr txBox="1"/>
          <p:nvPr/>
        </p:nvSpPr>
        <p:spPr>
          <a:xfrm>
            <a:off x="475521" y="3450336"/>
            <a:ext cx="5510942" cy="172354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pt-pt" sz="1200" i="1" noProof="0">
              <a:ea typeface="Roboto Light"/>
              <a:cs typeface="Roboto Light"/>
            </a:endParaRP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pt" sz="1200" b="0" i="1" u="none" baseline="0">
                <a:ea typeface="Roboto Light"/>
                <a:cs typeface="Roboto Light"/>
              </a:rPr>
              <a:t>Mais leve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pt" sz="1200" b="0" i="1" u="none" baseline="0">
                <a:ea typeface="Roboto Light"/>
                <a:cs typeface="Roboto Light"/>
              </a:rPr>
              <a:t>Design mais compacto e escalável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pt" sz="1200" b="0" i="1" u="none" baseline="0">
                <a:ea typeface="Roboto Light"/>
                <a:cs typeface="Roboto Light"/>
              </a:rPr>
              <a:t>Melhoria na experiência do utilizador e na interface de utilizador </a:t>
            </a:r>
            <a:r>
              <a:rPr lang="pt-pt" sz="1200" b="0" i="0" u="none" baseline="0">
                <a:ea typeface="Roboto Light"/>
                <a:cs typeface="Roboto Light"/>
                <a:sym typeface="Wingdings" panose="05000000000000000000" pitchFamily="2" charset="2"/>
              </a:rPr>
              <a:t> </a:t>
            </a:r>
            <a:r>
              <a:rPr lang="pt-pt" sz="1200" b="0" i="1" u="none" baseline="0">
                <a:ea typeface="Roboto Light"/>
                <a:cs typeface="Roboto Light"/>
              </a:rPr>
              <a:t>pega superior e botão de libertação colorido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pt" sz="1200" b="0" i="1" u="none" baseline="0">
                <a:ea typeface="Roboto Light"/>
                <a:cs typeface="Roboto Light"/>
              </a:rPr>
              <a:t>Posicionamento melhorado </a:t>
            </a:r>
            <a:r>
              <a:rPr lang="pt-pt" sz="1200" b="0" i="1" u="none" baseline="0">
                <a:ea typeface="Roboto Light"/>
                <a:cs typeface="Roboto Light"/>
                <a:sym typeface="Wingdings" panose="05000000000000000000" pitchFamily="2" charset="2"/>
              </a:rPr>
              <a:t> escalabilidade; diferença nos níveis de desempenho/preço</a:t>
            </a:r>
          </a:p>
          <a:p>
            <a:pPr marL="171450" indent="-171450" algn="l" rtl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pt" sz="1200" b="0" i="1" u="none" baseline="0">
                <a:ea typeface="Roboto Light"/>
                <a:cs typeface="Roboto Light"/>
                <a:sym typeface="Wingdings" panose="05000000000000000000" pitchFamily="2" charset="2"/>
              </a:rPr>
              <a:t>LED de notificação/aviso na bateria (triângulo)</a:t>
            </a:r>
            <a:endParaRPr lang="pt-pt" sz="1200" i="1" noProof="0">
              <a:ea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34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D67AD-D593-CC3F-0869-BC025BA75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165A09-4C05-1C6A-7C78-8065D5E41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936511"/>
            <a:ext cx="6226037" cy="39214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E6B442-E57C-417D-8B9B-24974A7E6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30170" y="0"/>
            <a:ext cx="5361829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0B8D6-8BE8-5697-0382-8D2E1E0FF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0170" y="779928"/>
            <a:ext cx="5361830" cy="5026717"/>
          </a:xfrm>
          <a:prstGeom prst="rect">
            <a:avLst/>
          </a:prstGeom>
        </p:spPr>
      </p:pic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A7BD3E55-ED3C-F29A-97C8-50EC633D6B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42587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6" progId="TCLayout.ActiveDocument.1">
                  <p:embed/>
                </p:oleObj>
              </mc:Choice>
              <mc:Fallback>
                <p:oleObj name="think-cell Slide" r:id="rId6" imgW="425" imgH="42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A7BD3E55-ED3C-F29A-97C8-50EC633D6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7308856-AEFE-3D23-714C-A772510E542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17F1F7B-F349-3D9D-692E-C93A6FDABB0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27</a:t>
            </a:fld>
            <a:endParaRPr lang="pt-pt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AC9FAA4-CFD2-101D-1E70-A01C40B0D7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Especificações técnicas </a:t>
            </a:r>
            <a:r>
              <a:rPr lang="pt-pt" b="0" i="0" u="none" baseline="0">
                <a:ea typeface="Roboto Light"/>
              </a:rPr>
              <a:t>do novo carregador; NBC215</a:t>
            </a:r>
            <a:endParaRPr lang="pt-pt" noProof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C27E3BF-DF8B-A291-BB4E-E2DDF089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87" y="484713"/>
            <a:ext cx="7862850" cy="388013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6 | Nova plataforma de bateria</a:t>
            </a:r>
          </a:p>
        </p:txBody>
      </p:sp>
      <p:cxnSp>
        <p:nvCxnSpPr>
          <p:cNvPr id="4" name="Google Shape;117;p28">
            <a:extLst>
              <a:ext uri="{FF2B5EF4-FFF2-40B4-BE49-F238E27FC236}">
                <a16:creationId xmlns:a16="http://schemas.microsoft.com/office/drawing/2014/main" id="{FBF27F0E-69B9-C58C-EF8F-878413516E3C}"/>
              </a:ext>
            </a:extLst>
          </p:cNvPr>
          <p:cNvCxnSpPr>
            <a:cxnSpLocks/>
          </p:cNvCxnSpPr>
          <p:nvPr/>
        </p:nvCxnSpPr>
        <p:spPr>
          <a:xfrm flipV="1">
            <a:off x="9477506" y="4034279"/>
            <a:ext cx="1446865" cy="603624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7" name="Google Shape;118;p28">
            <a:extLst>
              <a:ext uri="{FF2B5EF4-FFF2-40B4-BE49-F238E27FC236}">
                <a16:creationId xmlns:a16="http://schemas.microsoft.com/office/drawing/2014/main" id="{BB9D0729-6DBF-2604-BD65-69BED5E700DA}"/>
              </a:ext>
            </a:extLst>
          </p:cNvPr>
          <p:cNvCxnSpPr>
            <a:cxnSpLocks/>
          </p:cNvCxnSpPr>
          <p:nvPr/>
        </p:nvCxnSpPr>
        <p:spPr>
          <a:xfrm>
            <a:off x="11015684" y="2882720"/>
            <a:ext cx="0" cy="85161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10" name="Google Shape;119;p28">
            <a:extLst>
              <a:ext uri="{FF2B5EF4-FFF2-40B4-BE49-F238E27FC236}">
                <a16:creationId xmlns:a16="http://schemas.microsoft.com/office/drawing/2014/main" id="{3714ED22-3DC2-3170-82A0-922E10C0DE86}"/>
              </a:ext>
            </a:extLst>
          </p:cNvPr>
          <p:cNvCxnSpPr>
            <a:cxnSpLocks/>
          </p:cNvCxnSpPr>
          <p:nvPr/>
        </p:nvCxnSpPr>
        <p:spPr>
          <a:xfrm>
            <a:off x="7382479" y="3497499"/>
            <a:ext cx="1406600" cy="107356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dashDot"/>
            <a:round/>
            <a:headEnd type="triangle" w="med" len="med"/>
            <a:tailEnd type="triangle" w="med" len="med"/>
          </a:ln>
        </p:spPr>
      </p:cxnSp>
      <p:sp>
        <p:nvSpPr>
          <p:cNvPr id="12" name="Google Shape;120;p28">
            <a:extLst>
              <a:ext uri="{FF2B5EF4-FFF2-40B4-BE49-F238E27FC236}">
                <a16:creationId xmlns:a16="http://schemas.microsoft.com/office/drawing/2014/main" id="{BF9212B0-DB00-8B88-EF39-8231CCC8CAAE}"/>
              </a:ext>
            </a:extLst>
          </p:cNvPr>
          <p:cNvSpPr/>
          <p:nvPr/>
        </p:nvSpPr>
        <p:spPr>
          <a:xfrm rot="21598889">
            <a:off x="10040690" y="4518331"/>
            <a:ext cx="914400" cy="454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189 mm/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7,44 pol.</a:t>
            </a:r>
          </a:p>
        </p:txBody>
      </p:sp>
      <p:sp>
        <p:nvSpPr>
          <p:cNvPr id="14" name="Google Shape;121;p28">
            <a:extLst>
              <a:ext uri="{FF2B5EF4-FFF2-40B4-BE49-F238E27FC236}">
                <a16:creationId xmlns:a16="http://schemas.microsoft.com/office/drawing/2014/main" id="{82874251-53AF-7CA6-A8B7-B40BC0B10C3A}"/>
              </a:ext>
            </a:extLst>
          </p:cNvPr>
          <p:cNvSpPr/>
          <p:nvPr/>
        </p:nvSpPr>
        <p:spPr>
          <a:xfrm>
            <a:off x="7205957" y="4183008"/>
            <a:ext cx="914400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211 mm/</a:t>
            </a:r>
            <a:br>
              <a:rPr lang="pt-pt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8,30 pol.</a:t>
            </a:r>
          </a:p>
        </p:txBody>
      </p:sp>
      <p:sp>
        <p:nvSpPr>
          <p:cNvPr id="21" name="Google Shape;122;p28">
            <a:extLst>
              <a:ext uri="{FF2B5EF4-FFF2-40B4-BE49-F238E27FC236}">
                <a16:creationId xmlns:a16="http://schemas.microsoft.com/office/drawing/2014/main" id="{3FD37C9A-4326-153A-B0E3-73B5241C50D9}"/>
              </a:ext>
            </a:extLst>
          </p:cNvPr>
          <p:cNvSpPr/>
          <p:nvPr/>
        </p:nvSpPr>
        <p:spPr>
          <a:xfrm rot="21598889">
            <a:off x="10972800" y="3200400"/>
            <a:ext cx="914400" cy="45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81 mm/</a:t>
            </a:r>
            <a:br>
              <a:rPr lang="pt-pt" sz="1100">
                <a:solidFill>
                  <a:srgbClr val="252526"/>
                </a:solidFill>
                <a:ea typeface="Poppins"/>
                <a:cs typeface="Poppins"/>
                <a:sym typeface="Poppins"/>
              </a:rPr>
            </a:br>
            <a:r>
              <a:rPr lang="pt-pt" sz="1100" b="0" i="0" u="none" baseline="0">
                <a:solidFill>
                  <a:srgbClr val="252526"/>
                </a:solidFill>
                <a:ea typeface="Poppins"/>
                <a:cs typeface="Poppins"/>
                <a:sym typeface="Poppins"/>
              </a:rPr>
              <a:t>3,18 pol.</a:t>
            </a:r>
          </a:p>
        </p:txBody>
      </p: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7533B533-94B8-A6B1-5BF0-D5C7C38E8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938522"/>
              </p:ext>
            </p:extLst>
          </p:nvPr>
        </p:nvGraphicFramePr>
        <p:xfrm>
          <a:off x="475521" y="1330045"/>
          <a:ext cx="488631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774">
                  <a:extLst>
                    <a:ext uri="{9D8B030D-6E8A-4147-A177-3AD203B41FA5}">
                      <a16:colId xmlns:a16="http://schemas.microsoft.com/office/drawing/2014/main" val="1602329277"/>
                    </a:ext>
                  </a:extLst>
                </a:gridCol>
                <a:gridCol w="1595536">
                  <a:extLst>
                    <a:ext uri="{9D8B030D-6E8A-4147-A177-3AD203B41FA5}">
                      <a16:colId xmlns:a16="http://schemas.microsoft.com/office/drawing/2014/main" val="1208162191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Especificações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t-pt" sz="10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NBC215 36 V carregador rápido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725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Plataforma de bateria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Série NBP 36 V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73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Corrente de carga</a:t>
                      </a:r>
                    </a:p>
                  </a:txBody>
                  <a:tcPr marL="0" marR="0" marT="64008" marB="640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Máx. 5 A</a:t>
                      </a:r>
                      <a:endParaRPr kumimoji="0" lang="pt-pt" sz="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32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Alimentação (V/hz)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100-240/50-60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16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345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Tempo de carregamento (aprox. mín.) </a:t>
                      </a:r>
                      <a:r>
                        <a:rPr lang="pt-pt" sz="900" b="0" i="0" u="none" baseline="0">
                          <a:solidFill>
                            <a:schemeClr val="tx1"/>
                          </a:solidFill>
                          <a:latin typeface="+mj-lt"/>
                          <a:ea typeface="+mj-lt"/>
                          <a:cs typeface="+mj-lt"/>
                        </a:rPr>
                        <a:t>NBP60</a:t>
                      </a:r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 – 80%/90%/100%</a:t>
                      </a:r>
                      <a:endParaRPr lang="pt-pt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55/65/80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81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Tempo de carregamento (aprox. mín.) </a:t>
                      </a:r>
                      <a:r>
                        <a:rPr lang="pt-pt" sz="900" b="0" i="0" u="non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NBP100</a:t>
                      </a:r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 – 80%/90%/100%</a:t>
                      </a:r>
                      <a:endParaRPr lang="pt-pt" sz="900" b="1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90/100/130</a:t>
                      </a: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65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endParaRPr lang="pt-pt" sz="900" noProof="0">
                        <a:solidFill>
                          <a:schemeClr val="tx1"/>
                        </a:solidFill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pt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Roboto Light"/>
                        <a:ea typeface="+mn-ea"/>
                        <a:cs typeface="+mn-cs"/>
                      </a:endParaRP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51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Peso (kg)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4775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rtl="0"/>
                      <a:r>
                        <a:rPr lang="pt-pt" sz="900" b="0" i="0" u="none" baseline="0">
                          <a:solidFill>
                            <a:schemeClr val="tx1"/>
                          </a:solidFill>
                        </a:rPr>
                        <a:t>Dimensões CxLxA (mm)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/>
                          <a:ea typeface="+mn-ea"/>
                          <a:cs typeface="+mn-cs"/>
                        </a:rPr>
                        <a:t>211x189x81</a:t>
                      </a:r>
                    </a:p>
                  </a:txBody>
                  <a:tcPr marL="0" marR="0" marT="64008" marB="640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018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0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515BF-CA25-2E1C-A7BC-0BF225B96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44C6B89-DA5D-3F14-7859-16B89BD393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8939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4C6B89-DA5D-3F14-7859-16B89BD39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51FE8-BA87-5588-B963-52D3CD05BFF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28</a:t>
            </a:fld>
            <a:endParaRPr lang="pt-pt" noProof="0"/>
          </a:p>
        </p:txBody>
      </p:sp>
      <p:pic>
        <p:nvPicPr>
          <p:cNvPr id="2" name="Pladsholder til indhold 1" descr="Et billede, der indeholder container, karton, pap, Emballage&#10;&#10;AI-genereret indhold kan være ukorrekt.">
            <a:extLst>
              <a:ext uri="{FF2B5EF4-FFF2-40B4-BE49-F238E27FC236}">
                <a16:creationId xmlns:a16="http://schemas.microsoft.com/office/drawing/2014/main" id="{474F07E6-FFB0-67DA-0037-3752D04BECA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39" y="1510158"/>
            <a:ext cx="3983370" cy="4610837"/>
          </a:xfrm>
          <a:prstGeom prst="rect">
            <a:avLst/>
          </a:prstGeom>
          <a:solidFill>
            <a:srgbClr val="FFFFFF"/>
          </a:solidFill>
          <a:effectLst>
            <a:outerShdw blurRad="139700" sx="102000" sy="102000" algn="ctr" rotWithShape="0">
              <a:srgbClr val="B3BBC5">
                <a:alpha val="3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30CAB-FEAA-C483-713A-7CDCF27A95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Novo design melhorado da caixa da máquina | Maior presença em showrooms/distribuidores e visualização rápida dos principais pontos de venda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FA7AD1-EE6C-1218-7CE5-69910A5C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6 | Embalagem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76A64508-3536-A599-B9B9-531E15B948CD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noProof="0"/>
          </a:p>
        </p:txBody>
      </p:sp>
      <p:sp>
        <p:nvSpPr>
          <p:cNvPr id="5" name="Footer Placeholder 15">
            <a:extLst>
              <a:ext uri="{FF2B5EF4-FFF2-40B4-BE49-F238E27FC236}">
                <a16:creationId xmlns:a16="http://schemas.microsoft.com/office/drawing/2014/main" id="{874F0A2F-15B9-073F-C10E-A566303DE90C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lIns="0" tIns="0" rIns="0" bIns="0"/>
          <a:lstStyle>
            <a:defPPr>
              <a:defRPr lang="pt-pt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000" b="0" i="0" u="none" baseline="0">
                <a:solidFill>
                  <a:schemeClr val="bg2"/>
                </a:solidFill>
              </a:rPr>
              <a:t>CONFIDENCIAL DA EMPRESA</a:t>
            </a:r>
          </a:p>
        </p:txBody>
      </p:sp>
    </p:spTree>
    <p:extLst>
      <p:ext uri="{BB962C8B-B14F-4D97-AF65-F5344CB8AC3E}">
        <p14:creationId xmlns:p14="http://schemas.microsoft.com/office/powerpoint/2010/main" val="16729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F603-9904-06F5-2847-1413E2B9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8A05BA5-EAD3-B0B6-341B-13CC6E0878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2380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A05BA5-EAD3-B0B6-341B-13CC6E0878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B3C5703-F2FF-C8A5-330D-7D9FFEF2D0D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764247"/>
            <a:ext cx="2586038" cy="4360110"/>
          </a:xfrm>
        </p:spPr>
        <p:txBody>
          <a:bodyPr/>
          <a:lstStyle/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Apresentação do produto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Imagens de localização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Vídeo de vendas e promoções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Brochura 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Ficha informativa 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Folha informativa sobre baterias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Apresentação do produto 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1" u="none" baseline="0"/>
              <a:t>Lista de peças recomendadas [R&amp;D]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1" u="none" baseline="0"/>
              <a:t>Manual do utilizador [R&amp;D]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1" u="none" baseline="0"/>
              <a:t>Ficheiro de dados principais [GPM]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1" u="none" baseline="0"/>
              <a:t>Manual de assistência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DA3F27B-4D37-06A2-F0AB-0F9E608B6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64243"/>
            <a:ext cx="2586038" cy="464665"/>
          </a:xfrm>
        </p:spPr>
        <p:txBody>
          <a:bodyPr/>
          <a:lstStyle/>
          <a:p>
            <a:pPr algn="l" rtl="0"/>
            <a:r>
              <a:rPr lang="pt-pt" b="1" i="0" u="none" baseline="0"/>
              <a:t>Kit de apresentação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B0309514-71C6-1D49-E938-EB7106A4B5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764245"/>
            <a:ext cx="2586038" cy="4360111"/>
          </a:xfrm>
        </p:spPr>
        <p:txBody>
          <a:bodyPr/>
          <a:lstStyle/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4x publicações nas redes sociais 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2x e-mails 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1x LP para a gama completa de aspiradores de pó compactos, incluindo o </a:t>
            </a:r>
            <a:br>
              <a:rPr lang="pt-pt" sz="1200"/>
            </a:br>
            <a:r>
              <a:rPr lang="pt-pt" sz="1200" b="0" i="0" u="none" baseline="0"/>
              <a:t>formulário SSE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1x mosaico para página inicial Umbraco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Assinatura de e-mail</a:t>
            </a:r>
          </a:p>
          <a:p>
            <a:endParaRPr lang="pt-pt" noProof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B5960A9E-D9D7-19F5-5724-5ED36C7596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4" y="1764243"/>
            <a:ext cx="2586038" cy="775354"/>
          </a:xfrm>
        </p:spPr>
        <p:txBody>
          <a:bodyPr/>
          <a:lstStyle/>
          <a:p>
            <a:pPr algn="l" rtl="0"/>
            <a:r>
              <a:rPr lang="pt-pt" b="1" i="0" u="none" baseline="0"/>
              <a:t>Nilfisk para clientes finais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802C59E1-483F-9206-8BBF-180155349D5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764245"/>
            <a:ext cx="2586038" cy="4360112"/>
          </a:xfrm>
        </p:spPr>
        <p:txBody>
          <a:bodyPr/>
          <a:lstStyle/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3x e-mails para distribuidores </a:t>
            </a:r>
          </a:p>
          <a:p>
            <a:pPr marL="198755" indent="-198755" algn="l" rtl="0">
              <a:lnSpc>
                <a:spcPct val="90000"/>
              </a:lnSpc>
            </a:pPr>
            <a:r>
              <a:rPr lang="pt-pt" sz="1200" b="0" i="0" u="none" baseline="0"/>
              <a:t>Ferramentas de pré-venda </a:t>
            </a:r>
            <a:br>
              <a:rPr lang="pt-pt" sz="1200"/>
            </a:br>
            <a:r>
              <a:rPr lang="pt-pt" sz="1200" b="0" i="0" u="none" baseline="0">
                <a:solidFill>
                  <a:schemeClr val="accent6"/>
                </a:solidFill>
              </a:rPr>
              <a:t>(prontas antes do lançamento das vendas)</a:t>
            </a:r>
          </a:p>
          <a:p>
            <a:endParaRPr lang="pt-pt" noProof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D00B48D4-7EC0-3BC3-51FC-BE0B225973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5" y="1764243"/>
            <a:ext cx="2586038" cy="775354"/>
          </a:xfrm>
        </p:spPr>
        <p:txBody>
          <a:bodyPr/>
          <a:lstStyle/>
          <a:p>
            <a:pPr algn="l" rtl="0"/>
            <a:r>
              <a:rPr lang="pt-pt" b="1" i="0" u="none" baseline="0"/>
              <a:t>Nilfisk</a:t>
            </a:r>
            <a:r>
              <a:rPr lang="pt-pt" b="0" i="0" u="none" baseline="0"/>
              <a:t> </a:t>
            </a:r>
            <a:r>
              <a:rPr lang="pt-pt" b="1" i="0" u="none" baseline="0"/>
              <a:t>para</a:t>
            </a:r>
            <a:r>
              <a:rPr lang="pt-pt" b="0" i="0" u="none" baseline="0"/>
              <a:t> </a:t>
            </a:r>
            <a:r>
              <a:rPr lang="pt-pt" b="1" i="0" u="none" baseline="0"/>
              <a:t>distribuidores</a:t>
            </a:r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477CA8EE-10A8-D349-BE58-1177478EB6A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764243"/>
            <a:ext cx="2586038" cy="4360113"/>
          </a:xfrm>
        </p:spPr>
        <p:txBody>
          <a:bodyPr vert="horz" lIns="216000" tIns="864000" rIns="180000" bIns="216000" rtlCol="0" anchor="t">
            <a:normAutofit fontScale="77500" lnSpcReduction="20000"/>
          </a:bodyPr>
          <a:lstStyle/>
          <a:p>
            <a:pPr marL="198755" indent="-198755" algn="l" rtl="0"/>
            <a:r>
              <a:rPr lang="pt-pt" sz="1400" b="0" i="0" u="none" baseline="0"/>
              <a:t>4x publicações nas redes sociais</a:t>
            </a:r>
          </a:p>
          <a:p>
            <a:pPr marL="198755" indent="-198755" algn="l" rtl="0"/>
            <a:r>
              <a:rPr lang="pt-pt" sz="1400" b="0" i="0" u="none" baseline="0"/>
              <a:t>Banners de Internet</a:t>
            </a:r>
          </a:p>
          <a:p>
            <a:pPr marL="198755" indent="-198755" algn="l" rtl="0"/>
            <a:r>
              <a:rPr lang="pt-pt" b="0" i="0" u="none" baseline="0"/>
              <a:t>Banner enrolável que mostra o VP400 e o VP500</a:t>
            </a:r>
          </a:p>
          <a:p>
            <a:pPr marL="198755" indent="-198755" algn="l" rtl="0"/>
            <a:r>
              <a:rPr lang="pt-pt" b="0" i="0" u="none" baseline="0"/>
              <a:t>Folha informativa sobre baterias</a:t>
            </a:r>
          </a:p>
          <a:p>
            <a:pPr marL="198755" indent="-198755" algn="l" rtl="0"/>
            <a:r>
              <a:rPr lang="pt-pt" sz="1400" b="0" i="0" u="none" baseline="0"/>
              <a:t>Indicações do produto</a:t>
            </a:r>
            <a:endParaRPr lang="pt-pt" noProof="0"/>
          </a:p>
          <a:p>
            <a:pPr marL="198755" indent="-198755" algn="l" rtl="0"/>
            <a:r>
              <a:rPr lang="pt-pt" sz="1400" b="0" i="0" u="none" baseline="0"/>
              <a:t>Apresentação do produto</a:t>
            </a:r>
            <a:endParaRPr lang="pt-pt" sz="1400" noProof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400" b="0" i="0" u="none" baseline="0"/>
              <a:t>Imagens de localização</a:t>
            </a:r>
            <a:endParaRPr lang="pt-pt" sz="1400" noProof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400" b="0" i="0" u="none" baseline="0"/>
              <a:t>Vídeo de vendas e promoções</a:t>
            </a:r>
            <a:endParaRPr lang="pt-pt" sz="1400" noProof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400" b="0" i="0" u="none" baseline="0"/>
              <a:t>Brochura </a:t>
            </a:r>
            <a:endParaRPr lang="pt-pt" sz="1400" noProof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400" b="0" i="0" u="none" baseline="0"/>
              <a:t>Ficha informativa </a:t>
            </a:r>
            <a:endParaRPr lang="pt-pt" sz="1400" noProof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400" b="0" i="0" u="none" baseline="0"/>
              <a:t>Apresentação externa</a:t>
            </a:r>
            <a:endParaRPr lang="pt-pt" sz="1400" noProof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400" b="0" i="1" u="none" baseline="0"/>
              <a:t>Lista de peças recomendadas [R&amp;D]</a:t>
            </a:r>
            <a:endParaRPr lang="pt-pt" sz="1400" noProof="0"/>
          </a:p>
          <a:p>
            <a:pPr marL="198755" indent="-198755" algn="l" rtl="0"/>
            <a:r>
              <a:rPr lang="pt-pt" sz="1400" b="0" i="1" u="none" baseline="0"/>
              <a:t>Manual do utilizador [R&amp;D]</a:t>
            </a:r>
            <a:endParaRPr lang="pt-pt" sz="1400" noProof="0"/>
          </a:p>
          <a:p>
            <a:pPr marL="198755" indent="-198755" algn="l" rtl="0"/>
            <a:r>
              <a:rPr lang="pt-pt" sz="1400" b="0" i="1" u="none" baseline="0"/>
              <a:t>Ficheiro de dados principais [GPM]</a:t>
            </a:r>
            <a:endParaRPr lang="pt-pt" sz="1400" noProof="0"/>
          </a:p>
          <a:p>
            <a:pPr marL="198755" indent="-198755" algn="l" rtl="0"/>
            <a:r>
              <a:rPr lang="pt-pt" sz="1400" b="0" i="1" u="none" baseline="0"/>
              <a:t>Manual de assistência [Service mng]</a:t>
            </a:r>
            <a:endParaRPr lang="pt-pt" sz="1400" noProof="0"/>
          </a:p>
          <a:p>
            <a:pPr marL="198755" indent="-198755" algn="l" rtl="0"/>
            <a:endParaRPr lang="pt-pt" i="1" noProof="0">
              <a:ea typeface="Roboto Light"/>
              <a:cs typeface="Roboto Light"/>
            </a:endParaRP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8F42587-1589-2838-50E6-C5C7CEA789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796967"/>
            <a:ext cx="2586038" cy="775354"/>
          </a:xfrm>
        </p:spPr>
        <p:txBody>
          <a:bodyPr/>
          <a:lstStyle/>
          <a:p>
            <a:pPr algn="l" rtl="0"/>
            <a:r>
              <a:rPr lang="pt-pt" b="1" i="0" u="none" baseline="0"/>
              <a:t>Pacote para distribuidores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268390-21C3-A069-F2BE-87A910B613E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19C6F3-BC51-DB33-7BE3-E62B4AE3B49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29</a:t>
            </a:fld>
            <a:endParaRPr lang="pt-pt" noProof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9253751-C38E-6CE4-9B6D-F6B8A630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6 | Kit de apresentação de marketing e caixa de ferramentas da campanha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44EB53B-E7B0-42A5-29F4-EE60DC105E46}"/>
              </a:ext>
            </a:extLst>
          </p:cNvPr>
          <p:cNvSpPr txBox="1"/>
          <p:nvPr/>
        </p:nvSpPr>
        <p:spPr>
          <a:xfrm>
            <a:off x="6738151" y="3429000"/>
            <a:ext cx="1633492" cy="2374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98755" indent="0" algn="l" rtl="0">
              <a:lnSpc>
                <a:spcPct val="200000"/>
              </a:lnSpc>
              <a:spcBef>
                <a:spcPts val="0"/>
              </a:spcBef>
              <a:buNone/>
            </a:pPr>
            <a:endParaRPr lang="pt-pt" sz="1600" b="1" noProof="0">
              <a:latin typeface="+mj-lt"/>
              <a:ea typeface="Roboto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3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C20A-4CDC-D149-FF7A-5EEC25F8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5650-89F2-7E8E-A4CA-509AF845E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9791CA9-B249-F610-DE45-34431A95D05A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D83479B-3BA7-102D-FB1A-261482403A4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C482A00-E068-8584-E1D1-589CB9E8976C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926CE87-2488-3018-8B85-A6FF341BAF93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8F2A2EA-CD24-FA1D-D971-0C276BABD709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CE1D753-B742-8C15-9042-BEDFDC7F5135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7F23863C-20B2-AB94-93A9-373D192B838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 dirty="0">
                <a:solidFill>
                  <a:schemeClr val="bg2"/>
                </a:solidFill>
              </a:rPr>
              <a:t>Venda de valor – Sem confusão de fios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3995CF2D-4494-1505-B22C-9FD212E9466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EAD9FC6-4EE4-9B13-56A1-9A712F264384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FBEE14E-9B8F-7926-B1F0-D725DE31F4CA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3A3EFA88-ED1D-4F36-87CE-448E8B498E0D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6112F21-DFA7-1D57-A36C-CDAED48096D2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27B7854E-E332-29BF-5DF4-38D7FDE4021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D44663C-E03A-F83E-D31B-4ACC82CD139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7" name="Picture Placeholder 6" descr="A person vacuuming a couch&#10;&#10;AI-generated content may be incorrect.">
            <a:extLst>
              <a:ext uri="{FF2B5EF4-FFF2-40B4-BE49-F238E27FC236}">
                <a16:creationId xmlns:a16="http://schemas.microsoft.com/office/drawing/2014/main" id="{6D1E5C95-9A65-A1E6-73D4-115009F7C6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0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2D33-2D02-3F19-744F-DD48C4D9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10C155-DC61-9133-ECF3-0DB3BC15DCD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9" imgH="499" progId="TCLayout.ActiveDocument.1">
                  <p:embed/>
                </p:oleObj>
              </mc:Choice>
              <mc:Fallback>
                <p:oleObj name="think-cell Slide" r:id="rId4" imgW="499" imgH="499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10C155-DC61-9133-ECF3-0DB3BC15D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E35A547-AE01-3C89-3B36-E8ACC9B507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63713"/>
            <a:ext cx="2586037" cy="776287"/>
          </a:xfrm>
        </p:spPr>
        <p:txBody>
          <a:bodyPr/>
          <a:lstStyle/>
          <a:p>
            <a:pPr algn="l" rtl="0"/>
            <a:r>
              <a:rPr lang="pt-pt" b="0" i="0" u="none" baseline="0"/>
              <a:t>Nilfisk para distribuidores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6B28E8AF-58A5-55F7-490D-D9F0ED032B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05963" y="1797050"/>
            <a:ext cx="2586037" cy="774700"/>
          </a:xfrm>
        </p:spPr>
        <p:txBody>
          <a:bodyPr/>
          <a:lstStyle/>
          <a:p>
            <a:pPr algn="l" rtl="0"/>
            <a:r>
              <a:rPr lang="pt-pt" b="0" i="0" u="none" baseline="0"/>
              <a:t>Pacote para distribuidores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BD0A1D-F244-3BDA-A756-B6BF70FF9F68}"/>
              </a:ext>
            </a:extLst>
          </p:cNvPr>
          <p:cNvSpPr txBox="1"/>
          <p:nvPr/>
        </p:nvSpPr>
        <p:spPr>
          <a:xfrm>
            <a:off x="6738151" y="3429000"/>
            <a:ext cx="1633492" cy="2374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98755" indent="0" algn="l" rtl="0">
              <a:lnSpc>
                <a:spcPct val="200000"/>
              </a:lnSpc>
              <a:spcBef>
                <a:spcPts val="0"/>
              </a:spcBef>
              <a:buNone/>
            </a:pPr>
            <a:endParaRPr lang="pt-pt" sz="1600" b="1" noProof="0">
              <a:latin typeface="+mj-lt"/>
              <a:ea typeface="Roboto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BECE291-7003-8008-295B-6B2ADC597B2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8" progId="TCLayout.ActiveDocument.1">
                  <p:embed/>
                </p:oleObj>
              </mc:Choice>
              <mc:Fallback>
                <p:oleObj name="think-cell Slide" r:id="rId3" imgW="287" imgH="28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ECE291-7003-8008-295B-6B2ADC597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B0EC586-773A-8E31-3D2A-37136B34C4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BE7E09D-9282-BDDF-6D69-228F65299D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521" y="1184275"/>
            <a:ext cx="5727070" cy="4870450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 dirty="0"/>
              <a:t>Como parte da segunda fase da renovação do portefólio de aspiradores de pó compactos, uma extensão da série e da identidade visual do VP300, apresentamos o novo </a:t>
            </a:r>
            <a:r>
              <a:rPr lang="pt-pt" b="0" i="0" u="none" baseline="0" dirty="0" err="1">
                <a:latin typeface="+mj-lt"/>
                <a:ea typeface="+mj-lt"/>
                <a:cs typeface="+mj-lt"/>
              </a:rPr>
              <a:t>Nilfisk</a:t>
            </a:r>
            <a:r>
              <a:rPr lang="pt-pt" b="0" i="0" u="none" baseline="0" dirty="0">
                <a:latin typeface="+mj-lt"/>
                <a:ea typeface="+mj-lt"/>
                <a:cs typeface="+mj-lt"/>
              </a:rPr>
              <a:t> VP500</a:t>
            </a:r>
            <a:r>
              <a:rPr lang="pt-pt" b="0" i="0" u="none" baseline="0" dirty="0"/>
              <a:t>.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Um aspirador de poeiras comercial sem fios com o objetivo de ser um ator significativo na classe compacta alimentada a bateria. A unidade anterior da </a:t>
            </a:r>
            <a:r>
              <a:rPr lang="pt-pt" b="0" i="0" u="none" baseline="0" dirty="0" err="1"/>
              <a:t>Nilfisk</a:t>
            </a:r>
            <a:r>
              <a:rPr lang="pt-pt" b="0" i="0" u="none" baseline="0" dirty="0"/>
              <a:t> apresentava deficiências em vários parâmetros: custo, desempenho, tamanho, peso. Aqui, encontrará uma potência revolucionária combinada com uma base que oferece uma verdadeira vantagem competitiva.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VP500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pt-pt" sz="1200" b="0" i="0" u="none" baseline="0" dirty="0"/>
              <a:t>Liberdade elevada a outro nível – apesar da bateria e da grande capacidade prática de enchimento em relação ao tamanho, é extremamente compacto e leve.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pt-pt" sz="1200" b="0" i="0" u="none" baseline="0" dirty="0"/>
              <a:t>Entre os aspiradores sem fios mais silenciosos da sua classe – mas também dos mais eficientes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pt-pt" sz="1200" b="0" i="0" u="none" baseline="0" dirty="0"/>
              <a:t>Utilização intuitiva com interface de utilizador realçada – inspeção </a:t>
            </a:r>
            <a:r>
              <a:rPr lang="pt-pt" sz="1200" b="0" i="1" u="sng" baseline="0" dirty="0"/>
              <a:t>rápida</a:t>
            </a:r>
            <a:r>
              <a:rPr lang="pt-pt" sz="1200" b="0" i="0" u="none" baseline="0" dirty="0"/>
              <a:t> e </a:t>
            </a:r>
            <a:r>
              <a:rPr lang="pt-pt" sz="1200" b="0" i="1" u="sng" baseline="0" dirty="0"/>
              <a:t>em tempo real</a:t>
            </a:r>
            <a:r>
              <a:rPr lang="pt-pt" sz="1200" b="0" i="0" u="none" baseline="0" dirty="0"/>
              <a:t> do nível da bateria (parte frontal da máquina)</a:t>
            </a:r>
          </a:p>
          <a:p>
            <a:pPr marL="201168" lvl="1" indent="-201168" algn="l" rtl="0">
              <a:buFont typeface="Arial" panose="020B0604020202020204" pitchFamily="34" charset="0"/>
              <a:buChar char="•"/>
            </a:pPr>
            <a:r>
              <a:rPr lang="pt-pt" sz="1200" b="0" i="0" u="none" baseline="0" dirty="0"/>
              <a:t>Bateria com carregamento rápido e pronta para troca a quente, para uma utilização contínua</a:t>
            </a:r>
          </a:p>
          <a:p>
            <a:pPr marL="0" indent="0" algn="l" rtl="0">
              <a:lnSpc>
                <a:spcPct val="100000"/>
              </a:lnSpc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Com este fenómeno sem fios, complementa de forma notável a gama de aspiradores comerciais de aspiradores de pó compactos da </a:t>
            </a:r>
            <a:r>
              <a:rPr lang="pt-pt" b="0" i="0" u="none" baseline="0" dirty="0" err="1"/>
              <a:t>Nilfisk</a:t>
            </a:r>
            <a:r>
              <a:rPr lang="pt-pt" b="0" i="0" u="none" baseline="0" dirty="0"/>
              <a:t>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CD1D9E-61DF-C6D8-D09A-2E9E3BAF8D5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</a:t>
            </a:fld>
            <a:endParaRPr lang="pt-pt" noProof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7511F4D-091A-D5EA-3481-512E07AE8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VP500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B8C5DED-08B7-C2AE-3585-5619CDE0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1 | Enquadramento 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C874DFA-11DD-2219-74C9-5FE3440595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</p:spTree>
    <p:extLst>
      <p:ext uri="{BB962C8B-B14F-4D97-AF65-F5344CB8AC3E}">
        <p14:creationId xmlns:p14="http://schemas.microsoft.com/office/powerpoint/2010/main" val="14709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>
            <a:extLst>
              <a:ext uri="{FF2B5EF4-FFF2-40B4-BE49-F238E27FC236}">
                <a16:creationId xmlns:a16="http://schemas.microsoft.com/office/drawing/2014/main" id="{59E80AA6-C8BD-FEF5-2A31-122F342890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5898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2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E80AA6-C8BD-FEF5-2A31-122F34289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3BC2-CD46-F5AC-9A2F-615629BD81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1C8C-E160-42EB-07B2-8B9843319E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sz="1000" b="0" i="0" u="none" strike="noStrike" kern="1200" cap="none" spc="0" normalizeH="0" baseline="0" noProof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34BA2B4-1083-357E-3701-8B92912B9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Estratégia de cor profissional NextGen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DE3105-E8FC-9506-059D-CB83AEEEF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1 | Enquadramento – Marca e Design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99E1E8-297C-830D-92A3-5E97A12A7FC6}"/>
              </a:ext>
            </a:extLst>
          </p:cNvPr>
          <p:cNvGrpSpPr/>
          <p:nvPr/>
        </p:nvGrpSpPr>
        <p:grpSpPr>
          <a:xfrm>
            <a:off x="486872" y="2930954"/>
            <a:ext cx="732916" cy="968740"/>
            <a:chOff x="571715" y="2789281"/>
            <a:chExt cx="732916" cy="968740"/>
          </a:xfrm>
        </p:grpSpPr>
        <p:sp>
          <p:nvSpPr>
            <p:cNvPr id="4" name="Rounded Rectangle 57">
              <a:extLst>
                <a:ext uri="{FF2B5EF4-FFF2-40B4-BE49-F238E27FC236}">
                  <a16:creationId xmlns:a16="http://schemas.microsoft.com/office/drawing/2014/main" id="{44FD7CB0-81E2-375A-D999-484CAE995625}"/>
                </a:ext>
              </a:extLst>
            </p:cNvPr>
            <p:cNvSpPr/>
            <p:nvPr/>
          </p:nvSpPr>
          <p:spPr>
            <a:xfrm>
              <a:off x="571715" y="2789281"/>
              <a:ext cx="341595" cy="968740"/>
            </a:xfrm>
            <a:prstGeom prst="roundRect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BFCC6A48-F183-994D-F4BA-B34754A157CA}"/>
                </a:ext>
              </a:extLst>
            </p:cNvPr>
            <p:cNvSpPr/>
            <p:nvPr/>
          </p:nvSpPr>
          <p:spPr>
            <a:xfrm>
              <a:off x="963036" y="2789281"/>
              <a:ext cx="341595" cy="141426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" name="Rounded Rectangle 59">
              <a:extLst>
                <a:ext uri="{FF2B5EF4-FFF2-40B4-BE49-F238E27FC236}">
                  <a16:creationId xmlns:a16="http://schemas.microsoft.com/office/drawing/2014/main" id="{9D94675B-5B4E-C715-4AED-CD86CC6BBD3E}"/>
                </a:ext>
              </a:extLst>
            </p:cNvPr>
            <p:cNvSpPr/>
            <p:nvPr/>
          </p:nvSpPr>
          <p:spPr>
            <a:xfrm>
              <a:off x="965963" y="2982337"/>
              <a:ext cx="225159" cy="141426"/>
            </a:xfrm>
            <a:prstGeom prst="round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" name="Rounded Rectangle 60">
              <a:extLst>
                <a:ext uri="{FF2B5EF4-FFF2-40B4-BE49-F238E27FC236}">
                  <a16:creationId xmlns:a16="http://schemas.microsoft.com/office/drawing/2014/main" id="{2C052A14-A879-40FC-9191-0B2199923227}"/>
                </a:ext>
              </a:extLst>
            </p:cNvPr>
            <p:cNvSpPr/>
            <p:nvPr/>
          </p:nvSpPr>
          <p:spPr>
            <a:xfrm>
              <a:off x="971422" y="3180968"/>
              <a:ext cx="87111" cy="141426"/>
            </a:xfrm>
            <a:prstGeom prst="round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2000" b="0" i="0" u="none" strike="noStrike" kern="1200" cap="none" spc="0" normalizeH="0" baseline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9D3D094-3C5B-3347-84BC-723E089609AB}"/>
              </a:ext>
            </a:extLst>
          </p:cNvPr>
          <p:cNvSpPr txBox="1"/>
          <p:nvPr/>
        </p:nvSpPr>
        <p:spPr>
          <a:xfrm>
            <a:off x="390678" y="2632511"/>
            <a:ext cx="17114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Cores e proporções do produto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F82A0AD-1A75-E074-F45D-C19528BD614A}"/>
              </a:ext>
            </a:extLst>
          </p:cNvPr>
          <p:cNvGrpSpPr/>
          <p:nvPr/>
        </p:nvGrpSpPr>
        <p:grpSpPr>
          <a:xfrm>
            <a:off x="484969" y="4169353"/>
            <a:ext cx="1983111" cy="1377838"/>
            <a:chOff x="484969" y="4099329"/>
            <a:chExt cx="1983111" cy="1377838"/>
          </a:xfrm>
        </p:grpSpPr>
        <p:pic>
          <p:nvPicPr>
            <p:cNvPr id="14" name="Picture 13" descr="A picture containing control panel&#10;&#10;Description automatically generated">
              <a:extLst>
                <a:ext uri="{FF2B5EF4-FFF2-40B4-BE49-F238E27FC236}">
                  <a16:creationId xmlns:a16="http://schemas.microsoft.com/office/drawing/2014/main" id="{6D199632-F9AC-50BF-0DE7-D492B166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969" y="4099329"/>
              <a:ext cx="1133542" cy="11077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1742E2-B1CB-9FFC-5309-887EB028D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1053" y="4216053"/>
              <a:ext cx="1447027" cy="1261114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9A510-FB50-7C21-B26E-9F57FC19F4FB}"/>
              </a:ext>
            </a:extLst>
          </p:cNvPr>
          <p:cNvSpPr/>
          <p:nvPr/>
        </p:nvSpPr>
        <p:spPr>
          <a:xfrm>
            <a:off x="8730404" y="1412875"/>
            <a:ext cx="2976648" cy="1103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Cor do corpo do produto primário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Esta é a cor do produto principal a utilizar em todas as peças principais.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5497DF-E1C1-495E-52E8-2685E36F2B4D}"/>
              </a:ext>
            </a:extLst>
          </p:cNvPr>
          <p:cNvSpPr/>
          <p:nvPr/>
        </p:nvSpPr>
        <p:spPr>
          <a:xfrm>
            <a:off x="8730404" y="4916567"/>
            <a:ext cx="2976648" cy="11034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Cor relativa à segurança/assistência</a:t>
            </a:r>
          </a:p>
          <a:p>
            <a:pPr lvl="0" algn="l" defTabSz="914400" rtl="0">
              <a:lnSpc>
                <a:spcPct val="120000"/>
              </a:lnSpc>
              <a:spcBef>
                <a:spcPts val="600"/>
              </a:spcBef>
              <a:defRPr/>
            </a:pPr>
            <a:r>
              <a:rPr lang="pt-pt" sz="800" b="0" i="0" u="none" baseline="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Todas as peças nesta cor indicam elementos de segurança (p. ex., cabos de carregamento, botões de marcha-atrás) e pontos de assistência.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815BB5-479A-E497-82B2-7655D21A69EB}"/>
              </a:ext>
            </a:extLst>
          </p:cNvPr>
          <p:cNvSpPr/>
          <p:nvPr/>
        </p:nvSpPr>
        <p:spPr>
          <a:xfrm>
            <a:off x="8730404" y="3748669"/>
            <a:ext cx="2976648" cy="1103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Cor operacional do ponto de contacto do utilizador</a:t>
            </a:r>
          </a:p>
          <a:p>
            <a:pPr lvl="0" algn="l" defTabSz="914400" rtl="0">
              <a:lnSpc>
                <a:spcPct val="120000"/>
              </a:lnSpc>
              <a:spcBef>
                <a:spcPts val="600"/>
              </a:spcBef>
              <a:defRPr/>
            </a:pPr>
            <a:r>
              <a:rPr lang="pt-pt" sz="800" b="0" i="0" u="none" baseline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Interruptores, botões, tampas, pegas. Qualquer peça nesta cor destina-se à interação durante o funcionamento eficaz da máquina.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AA68B4-F48E-DD23-3EEA-7E8FCD39A826}"/>
              </a:ext>
            </a:extLst>
          </p:cNvPr>
          <p:cNvSpPr/>
          <p:nvPr/>
        </p:nvSpPr>
        <p:spPr>
          <a:xfrm>
            <a:off x="8730404" y="2580772"/>
            <a:ext cx="2976648" cy="110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21600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Cor relativa à ergonomia/às características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Uma cor para destacar áreas ergonómicas (por exemplo, a pega) e características específicas do produto e os USP.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C91EBB-5F87-292C-4C5D-1787F90497DC}"/>
              </a:ext>
            </a:extLst>
          </p:cNvPr>
          <p:cNvSpPr txBox="1"/>
          <p:nvPr/>
        </p:nvSpPr>
        <p:spPr>
          <a:xfrm>
            <a:off x="3630938" y="5351899"/>
            <a:ext cx="3219442" cy="6322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 nova paleta profissional CMF foi amplamente investigada, desenvolvida e testada – </a:t>
            </a:r>
            <a:r>
              <a:rPr lang="pt-pt" sz="1000" b="0" i="0" u="none" baseline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 suporta uma utilização </a:t>
            </a: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intuitiva.</a:t>
            </a:r>
            <a:endParaRPr lang="pt-pt" sz="1000" noProof="0">
              <a:latin typeface="Roboto Light"/>
              <a:ea typeface="Roboto Light"/>
              <a:cs typeface="Roboto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925CB-137C-AC9A-F079-AB8EFE5BC96F}"/>
              </a:ext>
            </a:extLst>
          </p:cNvPr>
          <p:cNvSpPr txBox="1"/>
          <p:nvPr/>
        </p:nvSpPr>
        <p:spPr>
          <a:xfrm>
            <a:off x="2854424" y="1792821"/>
            <a:ext cx="497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pt-pt" sz="1800" b="0" i="0" u="none" baseline="0">
                <a:latin typeface="+mj-lt"/>
                <a:ea typeface="+mj-lt"/>
                <a:cs typeface="+mj-lt"/>
              </a:rPr>
              <a:t>Novo profissional (PBLS) </a:t>
            </a:r>
          </a:p>
        </p:txBody>
      </p:sp>
      <p:pic>
        <p:nvPicPr>
          <p:cNvPr id="3" name="Picture 2" descr="A black and blue vacuum cleaner&#10;&#10;AI-generated content may be incorrect.">
            <a:extLst>
              <a:ext uri="{FF2B5EF4-FFF2-40B4-BE49-F238E27FC236}">
                <a16:creationId xmlns:a16="http://schemas.microsoft.com/office/drawing/2014/main" id="{0F4C49C3-BFE4-1E15-AD8C-0CEDE8789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794" y="2387140"/>
            <a:ext cx="2907586" cy="322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19B2576-4F0C-82FF-19EE-390A9E972E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59701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4" imgH="623" progId="TCLayout.ActiveDocument.1">
                  <p:embed/>
                </p:oleObj>
              </mc:Choice>
              <mc:Fallback>
                <p:oleObj name="think-cell Slide" r:id="rId4" imgW="624" imgH="62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9B2576-4F0C-82FF-19EE-390A9E972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A blue and black gradient&#10;&#10;Description automatically generated">
            <a:extLst>
              <a:ext uri="{FF2B5EF4-FFF2-40B4-BE49-F238E27FC236}">
                <a16:creationId xmlns:a16="http://schemas.microsoft.com/office/drawing/2014/main" id="{E3AE10C6-F148-76F1-A577-DC384CE99E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98598"/>
            <a:ext cx="3261674" cy="4975202"/>
          </a:xfrm>
          <a:prstGeom prst="rect">
            <a:avLst/>
          </a:prstGeom>
        </p:spPr>
      </p:pic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8858C294-964B-E51D-5BA7-C3B9CFDA667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>
                <a:solidFill>
                  <a:schemeClr val="bg1"/>
                </a:solidFill>
              </a:rPr>
              <a:pPr/>
              <a:t>6</a:t>
            </a:fld>
            <a:endParaRPr lang="pt-pt" noProof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D3628-5B88-E648-6888-C36E2240F8B1}"/>
              </a:ext>
            </a:extLst>
          </p:cNvPr>
          <p:cNvSpPr txBox="1"/>
          <p:nvPr/>
        </p:nvSpPr>
        <p:spPr>
          <a:xfrm>
            <a:off x="479425" y="2216333"/>
            <a:ext cx="2282629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rtl="0"/>
            <a:r>
              <a:rPr lang="pt-pt" sz="2800" b="0" i="0" u="none" baseline="0">
                <a:solidFill>
                  <a:schemeClr val="bg1"/>
                </a:solidFill>
              </a:rPr>
              <a:t>Uma nova fórmula para a simplicidade</a:t>
            </a:r>
            <a:endParaRPr lang="pt-pt" sz="3200" noProof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CB457-BB83-7A15-A9AE-DCD526ABC062}"/>
              </a:ext>
            </a:extLst>
          </p:cNvPr>
          <p:cNvSpPr txBox="1"/>
          <p:nvPr/>
        </p:nvSpPr>
        <p:spPr>
          <a:xfrm>
            <a:off x="479425" y="3687561"/>
            <a:ext cx="228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pt-pt" sz="1200" b="0" i="0" u="none" baseline="0">
                <a:solidFill>
                  <a:schemeClr val="bg1"/>
                </a:solidFill>
              </a:rPr>
              <a:t>O seu sucesso está no centro das nossas soluções. A nossa nova gama de aspiradores de pó compactos foi concebida para ser simples, potente e cómoda, ajudando os operadores a trabalharem da forma mais confortável e eficiente possível, para que a sua equipa prospere e o seu negócio tenha sucesso.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6D804-21E8-6D49-B2F6-3DA89F09E459}"/>
              </a:ext>
            </a:extLst>
          </p:cNvPr>
          <p:cNvSpPr txBox="1"/>
          <p:nvPr/>
        </p:nvSpPr>
        <p:spPr>
          <a:xfrm>
            <a:off x="9260378" y="215248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normAutofit/>
          </a:bodyPr>
          <a:lstStyle>
            <a:defPPr>
              <a:defRPr lang="pt-pt"/>
            </a:defPPr>
            <a:lvl1pPr algn="r">
              <a:lnSpc>
                <a:spcPct val="120000"/>
              </a:lnSpc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defRPr>
            </a:lvl1pPr>
          </a:lstStyle>
          <a:p>
            <a:pPr algn="r" rtl="0"/>
            <a:r>
              <a:rPr lang="pt-pt" b="0" i="1" u="none" baseline="0"/>
              <a:t> Apenas para uso interno </a:t>
            </a: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3FA1E5A4-E0DB-AC3C-FFA7-A6F9ADBA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3776"/>
            <a:ext cx="11233150" cy="388013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1 | VP e casa de mensagens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164399B3-F440-29D0-485D-B3EC3923BFB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920895" y="6529068"/>
            <a:ext cx="2087655" cy="153888"/>
          </a:xfrm>
        </p:spPr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EB38B-2A30-6121-6143-94BDB2E69B0F}"/>
              </a:ext>
            </a:extLst>
          </p:cNvPr>
          <p:cNvSpPr txBox="1">
            <a:spLocks/>
          </p:cNvSpPr>
          <p:nvPr/>
        </p:nvSpPr>
        <p:spPr>
          <a:xfrm>
            <a:off x="479425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pt-pt"/>
            </a:defPPr>
            <a:lvl1pPr marL="0" algn="l" defTabSz="1023967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fld id="{6C385236-B7BA-4938-9EA6-6DEC8CA653D7}" type="slidenum">
              <a:rPr/>
              <a:pPr/>
              <a:t>6</a:t>
            </a:fld>
            <a:endParaRPr lang="pt-pt" noProof="0"/>
          </a:p>
        </p:txBody>
      </p:sp>
      <p:sp>
        <p:nvSpPr>
          <p:cNvPr id="3" name="Tekstfelt 11">
            <a:extLst>
              <a:ext uri="{FF2B5EF4-FFF2-40B4-BE49-F238E27FC236}">
                <a16:creationId xmlns:a16="http://schemas.microsoft.com/office/drawing/2014/main" id="{DE88BE36-4EB3-D0BD-8C58-00D2F86373BD}"/>
              </a:ext>
            </a:extLst>
          </p:cNvPr>
          <p:cNvSpPr txBox="1"/>
          <p:nvPr/>
        </p:nvSpPr>
        <p:spPr>
          <a:xfrm>
            <a:off x="479424" y="1767454"/>
            <a:ext cx="2106613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pt-pt" sz="1050" b="0" i="0" u="none" baseline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Proposta de valor:</a:t>
            </a:r>
            <a:endParaRPr lang="pt-pt" sz="1050" noProof="0">
              <a:solidFill>
                <a:schemeClr val="bg1">
                  <a:lumMod val="95000"/>
                </a:schemeClr>
              </a:solidFill>
              <a:ea typeface="Roboto Light"/>
              <a:cs typeface="Roboto Light"/>
            </a:endParaRP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5231DD1C-D7C1-3161-26BE-C1EA72EC2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95903"/>
              </p:ext>
            </p:extLst>
          </p:nvPr>
        </p:nvGraphicFramePr>
        <p:xfrm>
          <a:off x="3261673" y="1425146"/>
          <a:ext cx="8468219" cy="5275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2311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  <a:gridCol w="2066544">
                  <a:extLst>
                    <a:ext uri="{9D8B030D-6E8A-4147-A177-3AD203B41FA5}">
                      <a16:colId xmlns:a16="http://schemas.microsoft.com/office/drawing/2014/main" val="361268256"/>
                    </a:ext>
                  </a:extLst>
                </a:gridCol>
                <a:gridCol w="3235116">
                  <a:extLst>
                    <a:ext uri="{9D8B030D-6E8A-4147-A177-3AD203B41FA5}">
                      <a16:colId xmlns:a16="http://schemas.microsoft.com/office/drawing/2014/main" val="1617807959"/>
                    </a:ext>
                  </a:extLst>
                </a:gridCol>
                <a:gridCol w="1984248">
                  <a:extLst>
                    <a:ext uri="{9D8B030D-6E8A-4147-A177-3AD203B41FA5}">
                      <a16:colId xmlns:a16="http://schemas.microsoft.com/office/drawing/2014/main" val="3303092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  <a:t>Temas de </a:t>
                      </a:r>
                      <a:b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</a:br>
                      <a: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  <a:t>mensagens</a:t>
                      </a:r>
                      <a: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Roboto Light"/>
                        </a:rPr>
                        <a:t>:</a:t>
                      </a:r>
                    </a:p>
                  </a:txBody>
                  <a:tcPr marL="182880" marT="0" marB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Produtividade </a:t>
                      </a:r>
                      <a:br>
                        <a:rPr kumimoji="0" lang="pt-pt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kumimoji="0" lang="pt-pt" sz="11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 utilização sem fios </a:t>
                      </a:r>
                    </a:p>
                  </a:txBody>
                  <a:tcPr marT="0" marB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pt-pt" sz="1100" b="0" i="0" u="none" baseline="0">
                          <a:solidFill>
                            <a:schemeClr val="accent3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Economia de custos </a:t>
                      </a:r>
                    </a:p>
                  </a:txBody>
                  <a:tcPr marT="0" marB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pt-pt" sz="1100" b="0" i="0" u="none" baseline="0">
                          <a:solidFill>
                            <a:schemeClr val="accent3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Segurança e conforto </a:t>
                      </a:r>
                      <a:br>
                        <a:rPr lang="pt-pt" sz="1100">
                          <a:solidFill>
                            <a:schemeClr val="accent3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pt-pt" sz="1100" b="0" i="0" u="none" baseline="0">
                          <a:solidFill>
                            <a:schemeClr val="accent3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integrados </a:t>
                      </a:r>
                    </a:p>
                  </a:txBody>
                  <a:tcPr marT="0" marB="914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2679006"/>
                  </a:ext>
                </a:extLst>
              </a:tr>
              <a:tr h="323595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  <a:t>Declarações </a:t>
                      </a:r>
                      <a:b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</a:br>
                      <a: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  <a:t>de valor:</a:t>
                      </a:r>
                      <a:endParaRPr kumimoji="0" lang="pt-pt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Roboto Light"/>
                        <a:cs typeface="Roboto Light"/>
                      </a:endParaRPr>
                    </a:p>
                  </a:txBody>
                  <a:tcPr marL="18288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800" b="0" i="0" u="none" strike="noStrike" kern="1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Medium" panose="02000000000000000000" pitchFamily="2" charset="0"/>
                          <a:cs typeface="Times New Roman" panose="02020603050405020304" pitchFamily="18" charset="0"/>
                        </a:rPr>
                        <a:t>Experimente uma simplicidade de nível superior. Desde a liberdade sem fios até ao design intuitivo e leve, cada detalhe foi pensado para tornar a limpeza mais rápida, fácil e eficiente sem esforço, logo desde a primeira utilização.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8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Construído para oferecer valor a longo prazo, este aspirador </a:t>
                      </a:r>
                      <a:br>
                        <a:rPr kumimoji="0" lang="pt-pt" sz="8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pt-pt" sz="8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 bateria proporciona uma aspiração potente, um desempenho energeticamente eficiente e um design de baixa manutenção, </a:t>
                      </a:r>
                      <a:br>
                        <a:rPr kumimoji="0" lang="pt-pt" sz="8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pt-pt" sz="8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eliminando os problemas com cabos e reduzindo ao mesmo tempo a mão-de-obra, o down-time e os custos operacionais.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Concebido tendo em mente o conforto e a segurança do operador, este aspirador ergonómico e sem fios reduz o esforço físico e elimina os riscos de tropeçar, tornando a limpeza diária mais segura, fácil e eficiente em qualquer ambiente.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0344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05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Roboto Light"/>
                          <a:cs typeface="+mn-lt"/>
                        </a:rPr>
                        <a:t>Pontos favoráveis:</a:t>
                      </a:r>
                      <a:endParaRPr kumimoji="0" lang="pt-pt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Roboto Light"/>
                        <a:cs typeface="Roboto Light"/>
                      </a:endParaRPr>
                    </a:p>
                  </a:txBody>
                  <a:tcPr marL="182880"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Sem fios, operado a bateria – melhora a mobilidade, a facilidade de utilização e reduz o tempo de configuração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Bateria fácil de trocar – limpeza contínua, assegurando o tempo de funcionamento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Indicador da bateria (LED) – estado da bateria claro e em tempo real, para uma monitorização rápida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Design leve – aspirador 5 kg; bateria apenas 1,8 kg </a:t>
                      </a:r>
                      <a:endParaRPr kumimoji="0" lang="pt-pt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313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Compacto e ágil – ideal para espaços apertados e transporte fácil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Pontos de contacto codificados por cores – orientação intuitiva para uma operação mais rápida, mesmo </a:t>
                      </a:r>
                      <a:b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 utilizadores iniciantes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Interruptor de alimentação acionado com o pé – simplifica o arranque/paragem, não é necessário debruçar-se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Manobrabilidade suave – reduz a fadiga, suporta a utilização em turnos longos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Controlos simplificados – transições rápidas de tarefas, formação mínima necessária</a:t>
                      </a:r>
                    </a:p>
                    <a:p>
                      <a:pPr algn="l" rtl="0">
                        <a:lnSpc>
                          <a:spcPct val="100000"/>
                        </a:lnSpc>
                      </a:pPr>
                      <a:endParaRPr lang="pt-pt" sz="800" noProof="0"/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Eficiência sem fios – sem alterações nas tomadas ou configuração de cabos, economizando tempo por tarefa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Elevado desempenho de aspiração – a poderosa captura de sujidade e poeira reduz a necessidade de repetir a limpeza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 filtro HEPA certificado captura até 99.995% (HEPA 14) </a:t>
                      </a:r>
                      <a:b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 HEPA 13 99,95% de todas as partículas – a substituição sem ferramentas mantém o desempenho e a qualidade do ar interior</a:t>
                      </a:r>
                    </a:p>
                    <a:p>
                      <a:pPr marL="164465" marR="0" lvl="0" indent="-164465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Uma das </a:t>
                      </a:r>
                      <a:r>
                        <a:rPr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melhores capacidades efetivas</a:t>
                      </a: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 sua classe – reduz as trocas de sacos, poupando tempo e reduzindo os custos de fornecimento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Design durável com pré-filtro – prolonga a vida útil do aspirador e reduz o desgaste dos componentes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Peças partilhadas com o Nilfisk VP300/VP400 – simplifica o inventário e reduz os custos com peças sobresselentes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Manutenção sem ferramentas – o acesso rápido ao filtro e ao rolo de escovas reduz o tempo de trabalho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Bateria de carregamento rápido – tempo de resposta mais rápido entre utilizações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Sistema de bateria energeticamente eficiente – otimizado para um tempo de funcionamento prolongado, utilização de energia reduzida e menor impacto ambiental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Uma unidade sem fios, muitas áreas – a utilização versátil reduz as necessidades de equipamento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Sem fios = menos reparações – sem fios danificados ou down-time de substituição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Mecânica simplificada – menos peças móveis = menos avarias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Sem fios, sem tropeços – mais seguro para a equipa, especialmente em ambientes movimentados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Sem ser preciso procurar tomadas – operação contínua, menos interrupções nas tarefas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Leve e ergonómico – reduz o esforço ao levantar e manusear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Pega e transporte confortáveis – a pega, as extremidades curvas e os mecanismos de bloqueio melhoram o controlo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Interruptor acionado com o pé – reduz a tensão nas costas causada pela flexão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Armazenamento de ferramentas a bordo – acessórios sempre ao alcance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Acesso sem ferramentas a sacos e filtros – manutenção rápida e sem problemas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Limpeza rápida e flexível – ideal para tarefas em movimento ou durante o dia</a:t>
                      </a:r>
                    </a:p>
                    <a:p>
                      <a:pPr marL="164592" marR="0" lvl="0" indent="-164592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pt" sz="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Aspiração consistente – as verificações fáceis do filtro garantem um desempenho fiável</a:t>
                      </a:r>
                    </a:p>
                  </a:txBody>
                  <a:tcPr marT="91440" marB="914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805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0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ED3B-7942-C43F-649F-6E5F0F2A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90A1-F0B7-8849-1EBF-45CDBD80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F2BBB06-BE96-B26E-3F9D-DA97943C85E4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1F0AFA1-B2B1-90C0-B0DF-0F93AB368B70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7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BA5B6F5-D9D8-ED6F-0BA8-ED8474AD9581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705020-25AF-103F-BF0D-7A47ED1058DC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665DCF6-FD59-7FE0-82F3-E255DCA90C1D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C76F455-6FC1-D49D-40E0-1743A826347A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B33EF7E-075B-C3E0-E674-56B0F3808D2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 dirty="0">
                <a:solidFill>
                  <a:schemeClr val="bg2"/>
                </a:solidFill>
              </a:rPr>
              <a:t>Venda de valor – Sem confusão de fios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55E0B19-666D-5418-1195-EB1671E8597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597E1519-CC07-FCEE-AF1A-ECAEA5E696B8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670BA8FC-504C-83BA-1490-06F4C3EDF542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577C1BC-33AC-7139-A3EC-702550EAF818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64D96766-B250-7807-8B12-DC8E81648336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BD3907C2-AEBE-5719-BA04-8358A89813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BCE4BF9F-80E9-B351-05DA-5D82F679813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0EF7F20A-8F35-3466-48FC-D297D364ED7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2806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AE7F567-7CAF-4649-A5C9-BCABCC908D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8935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AE7F567-7CAF-4649-A5C9-BCABCC908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264EEB-6B6D-AE5D-B487-3D5015E87A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Informações/necessidades em destaque</a:t>
            </a:r>
          </a:p>
          <a:p>
            <a:endParaRPr lang="pt-pt" sz="900" noProof="0"/>
          </a:p>
          <a:p>
            <a:pPr marL="162000" indent="-162000" algn="l" rtl="0"/>
            <a:r>
              <a:rPr lang="pt-pt" sz="900" b="0" i="0" u="none" baseline="0"/>
              <a:t>Desejo geral de melhoria dos </a:t>
            </a:r>
            <a:r>
              <a:rPr lang="pt-pt" sz="900" b="0" i="0" u="sng" baseline="0"/>
              <a:t>modelos apresentados </a:t>
            </a:r>
            <a:br>
              <a:rPr lang="pt-pt" sz="900"/>
            </a:br>
            <a:r>
              <a:rPr lang="pt-pt" sz="900" b="0" i="0" u="none" baseline="0"/>
              <a:t>(por exemplo, sem fios)</a:t>
            </a:r>
          </a:p>
          <a:p>
            <a:pPr marL="320040" lvl="1" indent="-162000" algn="l" rtl="0"/>
            <a:r>
              <a:rPr lang="pt-pt" sz="900" b="0" i="0" u="none" baseline="0"/>
              <a:t>O mercado em geral enfrenta desafios/perda de tempo, </a:t>
            </a:r>
            <a:br>
              <a:rPr lang="pt-pt" sz="900"/>
            </a:br>
            <a:r>
              <a:rPr lang="pt-pt" sz="900" b="0" i="0" u="none" baseline="0">
                <a:sym typeface="Wingdings" panose="05000000000000000000" pitchFamily="2" charset="2"/>
              </a:rPr>
              <a:t>aumentando a atenção para os produtos sem fios</a:t>
            </a:r>
            <a:endParaRPr lang="pt-pt" sz="900" noProof="0"/>
          </a:p>
          <a:p>
            <a:pPr marL="324000" lvl="1" indent="-162000" algn="l" rtl="0"/>
            <a:r>
              <a:rPr lang="pt-pt" sz="900" b="0" i="0" u="none" baseline="0"/>
              <a:t>Atuais modelos demasiado pesados e grandes (VP600 B)</a:t>
            </a:r>
          </a:p>
          <a:p>
            <a:pPr marL="484632" lvl="2" indent="-162000" algn="l" rtl="0"/>
            <a:r>
              <a:rPr lang="pt-pt" sz="800" b="0" i="0" u="none" baseline="0"/>
              <a:t>O tamanho e o peso são essenciais</a:t>
            </a:r>
          </a:p>
          <a:p>
            <a:pPr marL="324000" lvl="1" indent="-162000" algn="l" rtl="0"/>
            <a:r>
              <a:rPr lang="pt-pt" sz="900" b="0" i="0" u="none" baseline="0"/>
              <a:t>Melhor desempenho sem fios (o VP600 B era muito fraco)</a:t>
            </a:r>
          </a:p>
          <a:p>
            <a:pPr marL="324000" lvl="1" indent="-162000" algn="l" rtl="0"/>
            <a:r>
              <a:rPr lang="pt-pt" sz="900" b="0" i="0" u="none" baseline="0"/>
              <a:t>Melhores preços nos modelos a bateria (o VP600 B era demasiado caro)</a:t>
            </a:r>
          </a:p>
          <a:p>
            <a:pPr marL="0" indent="0" algn="l" rtl="0">
              <a:buNone/>
            </a:pPr>
            <a:endParaRPr lang="pt-pt" sz="900" noProof="0"/>
          </a:p>
          <a:p>
            <a:pPr marL="162000" indent="-162000" algn="l" rtl="0"/>
            <a:r>
              <a:rPr lang="pt-pt" sz="900" b="0" i="0" u="none" baseline="0"/>
              <a:t>Utilizadores simples (realizam o trabalho), produtos nem sempre intuitivos </a:t>
            </a:r>
            <a:r>
              <a:rPr lang="pt-pt" sz="900" b="0" i="0" u="none" baseline="0">
                <a:sym typeface="Wingdings" panose="05000000000000000000" pitchFamily="2" charset="2"/>
              </a:rPr>
              <a:t>Simplicidade e uso intuitivo</a:t>
            </a:r>
          </a:p>
          <a:p>
            <a:pPr marL="162000" indent="-162000" algn="l" rtl="0"/>
            <a:endParaRPr lang="pt-pt" sz="900" noProof="0"/>
          </a:p>
          <a:p>
            <a:pPr marL="162000" indent="-162000" algn="l" rtl="0"/>
            <a:r>
              <a:rPr lang="pt-pt" sz="900" b="0" i="0" u="none" baseline="0"/>
              <a:t>Dificuldade e tempo necessário para mudar o HEPA (por exemplo, VP600 B)</a:t>
            </a:r>
          </a:p>
          <a:p>
            <a:pPr marL="162000" indent="-162000" algn="l" rtl="0"/>
            <a:endParaRPr lang="pt-pt" sz="900" noProof="0"/>
          </a:p>
          <a:p>
            <a:pPr marL="162000" indent="-162000" algn="l" rtl="0"/>
            <a:r>
              <a:rPr lang="pt-pt" sz="900" b="0" i="0" u="none" baseline="0"/>
              <a:t>Pontos de contacto diários não ergonómicos atualmente (pega, extremidade dobrada, etc.)</a:t>
            </a:r>
          </a:p>
          <a:p>
            <a:pPr marL="162000" indent="-162000" algn="l" rtl="0"/>
            <a:endParaRPr lang="pt-pt" sz="900" noProof="0"/>
          </a:p>
          <a:p>
            <a:pPr marL="162000" indent="-162000" algn="l" rtl="0"/>
            <a:r>
              <a:rPr lang="pt-pt" sz="900" b="0" i="0" u="none" baseline="0"/>
              <a:t>A capacidade de reparação dos acessórios está longe de ser excelente (mangueira com extremidade dobrada)</a:t>
            </a:r>
          </a:p>
          <a:p>
            <a:pPr marL="162000" indent="-162000" algn="l" rtl="0"/>
            <a:endParaRPr lang="pt-pt" sz="900" noProof="0"/>
          </a:p>
          <a:p>
            <a:pPr marL="162000" lvl="1" indent="0" algn="l" rtl="0">
              <a:buNone/>
            </a:pPr>
            <a:br>
              <a:rPr lang="pt-pt" sz="90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endParaRPr lang="pt-pt" sz="900" noProof="0">
              <a:solidFill>
                <a:schemeClr val="accent3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A7A732-1B72-4B7E-9959-3A3F93D9053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8A39-864C-4516-ABEE-1F60AA4863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8</a:t>
            </a:fld>
            <a:endParaRPr lang="pt-p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0DF682-6238-41DE-B84D-6AF95453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CC&amp;I | Fatores identificados e necessidades em destaque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A0A575-CE3F-4485-91FC-04A222E4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2850" cy="388013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2 | Segmento alvo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27A1809-CD65-AC41-573C-C18CC9E7A80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9426" y="2455615"/>
            <a:ext cx="1737360" cy="3433445"/>
          </a:xfrm>
        </p:spPr>
        <p:txBody>
          <a:bodyPr/>
          <a:lstStyle/>
          <a:p>
            <a:pPr mar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1200" b="0" i="0" u="none" baseline="0" dirty="0">
                <a:latin typeface="+mj-lt"/>
                <a:ea typeface="+mj-lt"/>
                <a:cs typeface="+mj-lt"/>
              </a:rPr>
              <a:t>Eficiência e fiabilidade</a:t>
            </a:r>
            <a:br>
              <a:rPr lang="pt-pt" sz="1200" dirty="0">
                <a:latin typeface="+mj-lt"/>
              </a:rPr>
            </a:br>
            <a:r>
              <a:rPr lang="pt-pt" sz="1200" b="0" i="0" u="none" baseline="0" dirty="0">
                <a:latin typeface="+mj-lt"/>
                <a:ea typeface="+mj-lt"/>
                <a:cs typeface="+mj-lt"/>
              </a:rPr>
              <a:t>no trabalho</a:t>
            </a:r>
            <a:br>
              <a:rPr lang="pt-pt" sz="1200" dirty="0">
                <a:latin typeface="+mj-lt"/>
              </a:rPr>
            </a:br>
            <a:endParaRPr lang="pt-pt" sz="800" noProof="0" dirty="0">
              <a:latin typeface="+mj-lt"/>
            </a:endParaRPr>
          </a:p>
          <a:p>
            <a:pPr mar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Fatores</a:t>
            </a:r>
          </a:p>
          <a:p>
            <a:pPr mar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/>
              <a:t>O tempo é um desafio constante para as empresas (custos de mão-de-obra) e as empresas de limpeza (fazer o trabalho). É necessário otimizar o desempenho/eficiência de tempo. Reparação/assistência fácil – a durabilidade, o custo total de propriedade (TCO) estão sempre na ordem do dia no segmento CC&amp;I. </a:t>
            </a:r>
            <a:br>
              <a:rPr lang="pt-pt" sz="800" dirty="0"/>
            </a:br>
            <a:br>
              <a:rPr lang="pt-pt" sz="800" dirty="0"/>
            </a:br>
            <a:endParaRPr lang="pt-pt" sz="800" noProof="0" dirty="0"/>
          </a:p>
          <a:p>
            <a:pPr marL="144000" indent="-144000" algn="l" rtl="0">
              <a:spcBef>
                <a:spcPts val="0"/>
              </a:spcBef>
              <a:spcAft>
                <a:spcPts val="200"/>
              </a:spcAft>
            </a:pPr>
            <a:endParaRPr lang="pt-pt" sz="800" noProof="0" dirty="0"/>
          </a:p>
          <a:p>
            <a:pPr mar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Foco principal</a:t>
            </a:r>
          </a:p>
          <a:p>
            <a:pPr marL="144000" indent="-144000" algn="l" rtl="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pt" sz="800" b="0" i="0" u="none" baseline="0" dirty="0"/>
              <a:t>Garantir o máximo tempo de funcionamento possível</a:t>
            </a:r>
          </a:p>
          <a:p>
            <a:pPr marL="144000" indent="-144000" algn="l" rtl="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pt" sz="800" b="0" i="0" u="none" baseline="0" dirty="0"/>
              <a:t>Características que apoiam a poupança de tempo, a comodidade e a produtividade</a:t>
            </a:r>
          </a:p>
          <a:p>
            <a:pPr marL="144000" indent="-144000" algn="l" rtl="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pt" sz="800" b="0" i="0" u="none" baseline="0" dirty="0"/>
              <a:t>Utilização intuitiva – pontos de contacto claros e simplicidade visual</a:t>
            </a:r>
          </a:p>
          <a:p>
            <a:pPr marL="144000" indent="-144000" algn="l" rtl="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t-pt" sz="800" b="0" i="0" u="none" baseline="0" dirty="0"/>
              <a:t>Fácil substituição de consumíveis e peças sobresselentes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3496AF-EA33-065E-EF30-51A9E4129F17}"/>
              </a:ext>
            </a:extLst>
          </p:cNvPr>
          <p:cNvSpPr txBox="1"/>
          <p:nvPr/>
        </p:nvSpPr>
        <p:spPr>
          <a:xfrm>
            <a:off x="479426" y="1684777"/>
            <a:ext cx="263142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spcBef>
                <a:spcPct val="20000"/>
              </a:spcBef>
            </a:pPr>
            <a:r>
              <a:rPr lang="pt-pt" sz="1400" b="0" i="0" u="none" baseline="0">
                <a:latin typeface="+mj-lt"/>
                <a:ea typeface="+mj-lt"/>
                <a:cs typeface="+mj-lt"/>
              </a:rPr>
              <a:t>Principais fatores gerais e </a:t>
            </a:r>
            <a:br>
              <a:rPr lang="pt-pt" sz="1400">
                <a:latin typeface="+mj-lt"/>
              </a:rPr>
            </a:br>
            <a:r>
              <a:rPr lang="pt-pt" sz="1400" b="0" i="0" u="none" baseline="0">
                <a:latin typeface="+mj-lt"/>
                <a:ea typeface="+mj-lt"/>
                <a:cs typeface="+mj-lt"/>
              </a:rPr>
              <a:t>áreas de foco para a gama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02E932D3-202E-8340-8466-4191A6A8FCD4}"/>
              </a:ext>
            </a:extLst>
          </p:cNvPr>
          <p:cNvSpPr txBox="1">
            <a:spLocks/>
          </p:cNvSpPr>
          <p:nvPr/>
        </p:nvSpPr>
        <p:spPr>
          <a:xfrm>
            <a:off x="2426841" y="2455615"/>
            <a:ext cx="1737360" cy="3433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1200" b="0" i="0" u="none" baseline="0" dirty="0">
                <a:latin typeface="+mj-lt"/>
                <a:ea typeface="+mj-lt"/>
                <a:cs typeface="+mj-lt"/>
              </a:rPr>
              <a:t>Sem cabos</a:t>
            </a:r>
            <a:br>
              <a:rPr lang="pt-pt" sz="1200" dirty="0">
                <a:latin typeface="+mj-lt"/>
              </a:rPr>
            </a:br>
            <a:endParaRPr lang="pt-pt" sz="1200" noProof="0" dirty="0">
              <a:latin typeface="+mj-lt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kumimoji="0" lang="pt-pt" sz="8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kumimoji="0" lang="pt-pt" sz="8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Fatores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Sem fios = reduzir o risco </a:t>
            </a:r>
            <a:br>
              <a:rPr lang="pt-pt" sz="800" dirty="0"/>
            </a:br>
            <a:r>
              <a:rPr lang="pt-pt" sz="800" b="0" i="0" u="none" baseline="0" dirty="0"/>
              <a:t>relacionado com o </a:t>
            </a:r>
            <a:r>
              <a:rPr lang="pt-pt" sz="800" b="0" i="0" u="none" baseline="0" dirty="0" err="1"/>
              <a:t>down</a:t>
            </a:r>
            <a:r>
              <a:rPr lang="pt-pt" sz="800" b="0" i="0" u="none" baseline="0" dirty="0"/>
              <a:t>-time (menos limpeza/interrupções no negócio) 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Máxima liberdade de movimentos 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Otimizar o fluxo e o tempo de limpeza </a:t>
            </a:r>
            <a:br>
              <a:rPr lang="pt-pt" sz="800" dirty="0"/>
            </a:br>
            <a:r>
              <a:rPr lang="pt-pt" sz="800" b="0" i="0" u="none" baseline="0" dirty="0"/>
              <a:t> maior tempo de funcionamento/limpeza </a:t>
            </a:r>
            <a:r>
              <a:rPr lang="pt-pt" sz="800" b="0" i="0" u="none" baseline="0" dirty="0">
                <a:sym typeface="Wingdings" panose="05000000000000000000" pitchFamily="2" charset="2"/>
              </a:rPr>
              <a:t> custo economizado</a:t>
            </a:r>
            <a:endParaRPr lang="pt-pt" sz="800" noProof="0" dirty="0"/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Segurança para pessoas e instalações</a:t>
            </a:r>
            <a:r>
              <a:rPr lang="pt-pt" sz="8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br>
              <a:rPr lang="pt-pt" sz="8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t-pt" sz="800" noProof="0" dirty="0"/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endParaRPr lang="pt-pt" sz="500" noProof="0" dirty="0"/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Foco principal</a:t>
            </a:r>
          </a:p>
          <a:p>
            <a:pPr marL="144000" lvl="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Portabilidade – Atenção ao peso </a:t>
            </a:r>
          </a:p>
          <a:p>
            <a:pPr marL="144000" lvl="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Versatilidade – Parte do sistema de baterias, permitindo a intermutabilidade </a:t>
            </a:r>
          </a:p>
          <a:p>
            <a:pPr marL="144000" lvl="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Acessibilidade – Manter os custos a um nível razoável (aceitável um pouco mais elevado do que o previsto, mas não níveis astronómicos)</a:t>
            </a:r>
          </a:p>
          <a:p>
            <a:pPr marL="144000" lvl="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Disponibilidade – Capacidade de substituição rápida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221FAF40-3414-79EF-63B0-153A63F14420}"/>
              </a:ext>
            </a:extLst>
          </p:cNvPr>
          <p:cNvSpPr txBox="1">
            <a:spLocks/>
          </p:cNvSpPr>
          <p:nvPr/>
        </p:nvSpPr>
        <p:spPr>
          <a:xfrm>
            <a:off x="4376608" y="2455615"/>
            <a:ext cx="1737360" cy="3433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1200" b="0" i="0" u="none" baseline="0" dirty="0">
                <a:latin typeface="+mj-lt"/>
                <a:ea typeface="+mj-lt"/>
                <a:cs typeface="+mj-lt"/>
              </a:rPr>
              <a:t>Conforto, </a:t>
            </a:r>
            <a:br>
              <a:rPr lang="pt-pt" sz="1200" dirty="0">
                <a:latin typeface="+mj-lt"/>
              </a:rPr>
            </a:br>
            <a:r>
              <a:rPr lang="pt-pt" sz="1200" b="0" i="0" u="none" baseline="0" dirty="0">
                <a:latin typeface="+mj-lt"/>
                <a:ea typeface="+mj-lt"/>
                <a:cs typeface="+mj-lt"/>
              </a:rPr>
              <a:t>saúde e segurança do operador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pt-pt" sz="800" noProof="0" dirty="0">
              <a:latin typeface="+mj-lt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Fatores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Cumprimento de regulamentos de saúde e segurança mais rigorosos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Perante a escassez de mão-de-obra e a elevada rotatividade de pessoal, o ambiente de trabalho torna-se cada vez mais uma área-chave para atrair e reter colaboradores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Muitos profissionais de limpeza consideram que o manuseamento/transporte de aspiradores é um esforço físico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pt-pt" sz="500" noProof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Foco principal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Ergonomia melhorada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Esforço reduzido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defRPr/>
            </a:pPr>
            <a:r>
              <a:rPr lang="pt-pt" sz="800" b="0" i="0" u="none" baseline="0" dirty="0"/>
              <a:t>Redução de peso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3D853A77-51F6-2AF5-4156-EFF95E0303C4}"/>
              </a:ext>
            </a:extLst>
          </p:cNvPr>
          <p:cNvSpPr txBox="1">
            <a:spLocks/>
          </p:cNvSpPr>
          <p:nvPr/>
        </p:nvSpPr>
        <p:spPr>
          <a:xfrm>
            <a:off x="6324471" y="2455615"/>
            <a:ext cx="1737360" cy="3433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1200" b="0" i="0" u="none" baseline="0" dirty="0">
                <a:latin typeface="+mj-lt"/>
                <a:ea typeface="+mj-lt"/>
                <a:cs typeface="+mj-lt"/>
              </a:rPr>
              <a:t>Sustentabilidade</a:t>
            </a:r>
            <a:br>
              <a:rPr lang="pt-pt" sz="1200" dirty="0">
                <a:latin typeface="+mj-lt"/>
              </a:rPr>
            </a:br>
            <a:endParaRPr lang="pt-pt" sz="1200" noProof="0" dirty="0">
              <a:latin typeface="+mj-lt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pt-pt" sz="800" noProof="0" dirty="0">
              <a:latin typeface="+mj-lt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Fatores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/>
              <a:t>Crescente importância do posicionamento/sustentabilidade da limpeza ecológica como critério de negócio, especialmente para CC de média e grande dimensão.</a:t>
            </a:r>
            <a:br>
              <a:rPr lang="pt-pt" sz="800" dirty="0"/>
            </a:br>
            <a:br>
              <a:rPr lang="pt-pt" sz="800" dirty="0"/>
            </a:br>
            <a:br>
              <a:rPr lang="pt-pt" sz="800" dirty="0"/>
            </a:br>
            <a:br>
              <a:rPr lang="pt-pt" sz="800" dirty="0"/>
            </a:br>
            <a:br>
              <a:rPr lang="pt-pt" sz="800" dirty="0"/>
            </a:br>
            <a:br>
              <a:rPr lang="pt-pt" sz="800" dirty="0"/>
            </a:br>
            <a:endParaRPr lang="pt-pt" sz="800" noProof="0" dirty="0"/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pt-pt" sz="800" noProof="0" dirty="0"/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pt-pt" sz="8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Foco principal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Maior vida útil do produto </a:t>
            </a:r>
            <a:br>
              <a:rPr lang="pt-pt" sz="800" dirty="0"/>
            </a:br>
            <a:r>
              <a:rPr lang="pt-pt" sz="800" b="0" i="0" u="none" baseline="0" dirty="0"/>
              <a:t>através de maior durabilidade e facilidade de reparação/substituição de peças e consumíveis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Eficiência energética melhorada</a:t>
            </a:r>
          </a:p>
          <a:p>
            <a:pPr marL="144000" indent="-144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pt-pt" sz="800" b="0" i="0" u="none" baseline="0" dirty="0"/>
              <a:t>Conteúdo reciclado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2A5D06B-8B23-FB5C-F5F3-6FB160FE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1377" y="901878"/>
            <a:ext cx="447675" cy="4191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AD3E43EC-E39E-6BF7-6B6A-D05A519D7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75586" y="1714976"/>
            <a:ext cx="447675" cy="50482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FE51906-F2E1-5A24-D4E3-1A311050D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3513" y="1802942"/>
            <a:ext cx="466725" cy="43815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139F17A-69A3-F9E1-BB79-19556D1964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58771" y="1907717"/>
            <a:ext cx="495300" cy="33337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68B7B21-5787-4450-6391-80552E8720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43334" y="1888667"/>
            <a:ext cx="419100" cy="3524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1530BE-1F14-AF34-D131-E69C3C720A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15490" y="1849104"/>
            <a:ext cx="476250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81DCE0-600B-897D-EE24-6B86767D60A0}"/>
              </a:ext>
            </a:extLst>
          </p:cNvPr>
          <p:cNvSpPr txBox="1"/>
          <p:nvPr/>
        </p:nvSpPr>
        <p:spPr>
          <a:xfrm>
            <a:off x="4898278" y="1339832"/>
            <a:ext cx="2501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1400" b="0" i="0" u="none" baseline="0">
                <a:latin typeface="+mj-lt"/>
                <a:ea typeface="+mj-lt"/>
                <a:cs typeface="+mj-lt"/>
              </a:rPr>
              <a:t>Clientes principais – </a:t>
            </a:r>
            <a:r>
              <a:rPr lang="pt-pt" sz="1400" b="0" i="0" u="none" baseline="0">
                <a:latin typeface="+mj-lt"/>
                <a:ea typeface="+mj-lt"/>
                <a:cs typeface="+mj-lt"/>
                <a:sym typeface="Wingdings" panose="05000000000000000000" pitchFamily="2" charset="2"/>
              </a:rPr>
              <a:t>CC&amp;I</a:t>
            </a:r>
            <a:endParaRPr lang="pt-pt" sz="1400" noProof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B51D01-B204-3F0E-A2AB-A60BA051B305}"/>
              </a:ext>
            </a:extLst>
          </p:cNvPr>
          <p:cNvSpPr/>
          <p:nvPr/>
        </p:nvSpPr>
        <p:spPr>
          <a:xfrm>
            <a:off x="9260378" y="215248"/>
            <a:ext cx="2447434" cy="204671"/>
          </a:xfrm>
          <a:prstGeom prst="roundRect">
            <a:avLst/>
          </a:prstGeom>
          <a:noFill/>
        </p:spPr>
        <p:txBody>
          <a:bodyPr wrap="square" lIns="0" tIns="0" rIns="0" bIns="0" anchor="b">
            <a:normAutofit fontScale="92500" lnSpcReduction="10000"/>
          </a:bodyPr>
          <a:lstStyle/>
          <a:p>
            <a:pPr algn="r" rtl="0">
              <a:lnSpc>
                <a:spcPct val="120000"/>
              </a:lnSpc>
            </a:pPr>
            <a:r>
              <a:rPr lang="pt-pt" sz="1200" b="0" i="1" u="none" baseline="0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Apenas para uso interno</a:t>
            </a:r>
          </a:p>
        </p:txBody>
      </p:sp>
    </p:spTree>
    <p:extLst>
      <p:ext uri="{BB962C8B-B14F-4D97-AF65-F5344CB8AC3E}">
        <p14:creationId xmlns:p14="http://schemas.microsoft.com/office/powerpoint/2010/main" val="10203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4D809-B7FE-9972-1B66-BDA7312D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600A-C8D4-E45E-F902-95A4FB4D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8570105-A9B4-E753-7BA5-A04C38EE828A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5031114-8E52-91F2-26CA-D8EF32CE12B1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9</a:t>
            </a:fld>
            <a:endParaRPr lang="pt-pt" noProof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1A93B09-B889-C861-636C-283B8CB4216C}"/>
              </a:ext>
            </a:extLst>
          </p:cNvPr>
          <p:cNvSpPr txBox="1">
            <a:spLocks/>
          </p:cNvSpPr>
          <p:nvPr/>
        </p:nvSpPr>
        <p:spPr>
          <a:xfrm>
            <a:off x="1968167" y="1381125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Enquadramento e VP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A290B07-081E-78AA-4FE8-86BE9A49F0FB}"/>
              </a:ext>
            </a:extLst>
          </p:cNvPr>
          <p:cNvSpPr txBox="1">
            <a:spLocks/>
          </p:cNvSpPr>
          <p:nvPr/>
        </p:nvSpPr>
        <p:spPr>
          <a:xfrm>
            <a:off x="1968167" y="2222844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Segmento alvo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E5DE5F2-0C43-B938-6A48-8C3E39575558}"/>
              </a:ext>
            </a:extLst>
          </p:cNvPr>
          <p:cNvSpPr txBox="1">
            <a:spLocks/>
          </p:cNvSpPr>
          <p:nvPr/>
        </p:nvSpPr>
        <p:spPr>
          <a:xfrm>
            <a:off x="1968167" y="3064563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Aspirador a bateria novo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F97C911E-246E-D48C-5BD0-6E3A67B19652}"/>
              </a:ext>
            </a:extLst>
          </p:cNvPr>
          <p:cNvSpPr txBox="1">
            <a:spLocks/>
          </p:cNvSpPr>
          <p:nvPr/>
        </p:nvSpPr>
        <p:spPr>
          <a:xfrm>
            <a:off x="1968167" y="3906282"/>
            <a:ext cx="4710540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Principais pontos de venda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28ADB74B-D493-C4BA-0971-41F4CEF2DA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8167" y="4748001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 dirty="0">
                <a:solidFill>
                  <a:schemeClr val="bg2"/>
                </a:solidFill>
              </a:rPr>
              <a:t>Venda de valor – Sem confusão de fios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54FCB1DB-504F-95A8-608A-635BB594BC0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968167" y="5589718"/>
            <a:ext cx="4710540" cy="698238"/>
          </a:xfrm>
        </p:spPr>
        <p:txBody>
          <a:bodyPr/>
          <a:lstStyle/>
          <a:p>
            <a:pPr algn="l" rtl="0"/>
            <a:r>
              <a:rPr lang="pt-pt" b="0" i="0" u="none" baseline="0">
                <a:solidFill>
                  <a:schemeClr val="bg2"/>
                </a:solidFill>
              </a:rPr>
              <a:t>Outros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592FCF7F-868A-E7E7-EAE2-FD8BB9A9D992}"/>
              </a:ext>
            </a:extLst>
          </p:cNvPr>
          <p:cNvSpPr txBox="1">
            <a:spLocks/>
          </p:cNvSpPr>
          <p:nvPr/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D9C412B-F6A2-996E-A76A-36F9D669CFF9}"/>
              </a:ext>
            </a:extLst>
          </p:cNvPr>
          <p:cNvSpPr txBox="1">
            <a:spLocks/>
          </p:cNvSpPr>
          <p:nvPr/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08DF9F2-E8E4-D1C4-87C2-D0FBACC3FD79}"/>
              </a:ext>
            </a:extLst>
          </p:cNvPr>
          <p:cNvSpPr txBox="1">
            <a:spLocks/>
          </p:cNvSpPr>
          <p:nvPr/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pt-pt"/>
            </a:defPPr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398209" indent="-199105"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A1093F53-3D56-A210-A8C9-D8782CB77443}"/>
              </a:ext>
            </a:extLst>
          </p:cNvPr>
          <p:cNvSpPr txBox="1">
            <a:spLocks/>
          </p:cNvSpPr>
          <p:nvPr/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8C34A1ED-0BE4-5F56-BFE6-F257A86D30E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117600" y="4748001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ED9DC96F-E754-F327-8ADE-12A410F5807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17600" y="5589718"/>
            <a:ext cx="698400" cy="6982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pt" b="1" i="0" u="none" baseline="0"/>
              <a:t>6</a:t>
            </a:r>
          </a:p>
        </p:txBody>
      </p:sp>
      <p:pic>
        <p:nvPicPr>
          <p:cNvPr id="3" name="Picture Placeholder 71">
            <a:extLst>
              <a:ext uri="{FF2B5EF4-FFF2-40B4-BE49-F238E27FC236}">
                <a16:creationId xmlns:a16="http://schemas.microsoft.com/office/drawing/2014/main" id="{EC6248EB-5491-F0DA-92CF-6DB75AF68A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718" y="0"/>
            <a:ext cx="5262281" cy="6273800"/>
          </a:xfrm>
        </p:spPr>
      </p:pic>
    </p:spTree>
    <p:extLst>
      <p:ext uri="{BB962C8B-B14F-4D97-AF65-F5344CB8AC3E}">
        <p14:creationId xmlns:p14="http://schemas.microsoft.com/office/powerpoint/2010/main" val="35872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6df868-51cc-4d63-9bd1-3347174802f5" xsi:nil="true"/>
    <lcf76f155ced4ddcb4097134ff3c332f xmlns="6903b321-3545-4bfc-b111-7702843b6d4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656a0a8a0b5905dc9c2188c45a428097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df76179daa4a8537b33b512e4a3ce0e1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35D97F-54F6-4139-90B1-4BC360E16E53}">
  <ds:schemaRefs>
    <ds:schemaRef ds:uri="101d09d1-2fba-4d93-a45c-1211151ee786"/>
    <ds:schemaRef ds:uri="9a261087-ddb5-4fc3-ae00-ca27a63048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56df868-51cc-4d63-9bd1-3347174802f5"/>
    <ds:schemaRef ds:uri="6903b321-3545-4bfc-b111-7702843b6d40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5AB38B-2858-40E1-BE1B-A494D7F406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 07-03-2022</Template>
  <TotalTime>7</TotalTime>
  <Words>5593</Words>
  <Application>Microsoft Office PowerPoint</Application>
  <PresentationFormat>Widescreen</PresentationFormat>
  <Paragraphs>1772</Paragraphs>
  <Slides>30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Courier New</vt:lpstr>
      <vt:lpstr>Poppins</vt:lpstr>
      <vt:lpstr>Roboto</vt:lpstr>
      <vt:lpstr>Roboto Black</vt:lpstr>
      <vt:lpstr>Roboto Bold</vt:lpstr>
      <vt:lpstr>Roboto Light</vt:lpstr>
      <vt:lpstr>Roboto Light italic</vt:lpstr>
      <vt:lpstr>Roboto Medium</vt:lpstr>
      <vt:lpstr>Wingdings</vt:lpstr>
      <vt:lpstr>Nilfisk Toolbox_Standard_4-3</vt:lpstr>
      <vt:lpstr>think-cell Slide</vt:lpstr>
      <vt:lpstr>Nilfisk VP500 Aspiradores de poeiras comerciais Apresentação</vt:lpstr>
      <vt:lpstr>Agenda</vt:lpstr>
      <vt:lpstr>Agenda</vt:lpstr>
      <vt:lpstr>1 | Enquadramento </vt:lpstr>
      <vt:lpstr>1 | Enquadramento – Marca e Design</vt:lpstr>
      <vt:lpstr>1 | VP e casa de mensagens</vt:lpstr>
      <vt:lpstr>Agenda</vt:lpstr>
      <vt:lpstr>2 | Segmento alvo</vt:lpstr>
      <vt:lpstr>Agenda</vt:lpstr>
      <vt:lpstr>3 | Novo aspirador a bateria </vt:lpstr>
      <vt:lpstr>3 | Novo aspirador a bateria</vt:lpstr>
      <vt:lpstr>3 | Novo aspirador a bateria</vt:lpstr>
      <vt:lpstr>3 | Novo aspirador a bateria</vt:lpstr>
      <vt:lpstr>3 | Novo aspirador a bateria</vt:lpstr>
      <vt:lpstr>Agenda</vt:lpstr>
      <vt:lpstr>4 | Características do VP500</vt:lpstr>
      <vt:lpstr>4 | Características do VP500</vt:lpstr>
      <vt:lpstr>4 | Características do VP500</vt:lpstr>
      <vt:lpstr>4 | Características do VP500</vt:lpstr>
      <vt:lpstr>4 | Características do VP500</vt:lpstr>
      <vt:lpstr>4 | Características do VP500 – Filtragem</vt:lpstr>
      <vt:lpstr>Agenda</vt:lpstr>
      <vt:lpstr>5 | Venda de valor – Sem confusão de fios</vt:lpstr>
      <vt:lpstr>Agenda</vt:lpstr>
      <vt:lpstr>6 | Nova plataforma de bateria</vt:lpstr>
      <vt:lpstr>6 | Nova plataforma de bateria</vt:lpstr>
      <vt:lpstr>6 | Nova plataforma de bateria</vt:lpstr>
      <vt:lpstr>6 | Embalagem</vt:lpstr>
      <vt:lpstr>6 | Kit de apresentação de marketing e caixa de ferramentas da campanha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Esben Graff</dc:creator>
  <cp:lastModifiedBy>Susana Jesus</cp:lastModifiedBy>
  <cp:revision>19</cp:revision>
  <dcterms:created xsi:type="dcterms:W3CDTF">2022-03-29T11:25:32Z</dcterms:created>
  <dcterms:modified xsi:type="dcterms:W3CDTF">2025-12-16T10:25:36Z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c1c1fc1b-71f6-4e55-b88d-a4d9044b10bf_Enabled">
    <vt:lpwstr>true</vt:lpwstr>
  </property>
  <property fmtid="{D5CDD505-2E9C-101B-9397-08002B2CF9AE}" pid="7" name="MSIP_Label_c1c1fc1b-71f6-4e55-b88d-a4d9044b10bf_SetDate">
    <vt:lpwstr>2022-03-29T11:34:17Z</vt:lpwstr>
  </property>
  <property fmtid="{D5CDD505-2E9C-101B-9397-08002B2CF9AE}" pid="8" name="MSIP_Label_c1c1fc1b-71f6-4e55-b88d-a4d9044b10bf_Method">
    <vt:lpwstr>Privileged</vt:lpwstr>
  </property>
  <property fmtid="{D5CDD505-2E9C-101B-9397-08002B2CF9AE}" pid="9" name="MSIP_Label_c1c1fc1b-71f6-4e55-b88d-a4d9044b10bf_Name">
    <vt:lpwstr>Nilfisk secret</vt:lpwstr>
  </property>
  <property fmtid="{D5CDD505-2E9C-101B-9397-08002B2CF9AE}" pid="10" name="MSIP_Label_c1c1fc1b-71f6-4e55-b88d-a4d9044b10bf_SiteId">
    <vt:lpwstr>753c5d99-05be-4237-b4c5-fdb2e6b32ab2</vt:lpwstr>
  </property>
  <property fmtid="{D5CDD505-2E9C-101B-9397-08002B2CF9AE}" pid="11" name="MSIP_Label_c1c1fc1b-71f6-4e55-b88d-a4d9044b10bf_ActionId">
    <vt:lpwstr>5172cd7c-cf70-427c-9652-15fc36e67b62</vt:lpwstr>
  </property>
  <property fmtid="{D5CDD505-2E9C-101B-9397-08002B2CF9AE}" pid="12" name="MSIP_Label_c1c1fc1b-71f6-4e55-b88d-a4d9044b10bf_ContentBits">
    <vt:lpwstr>2</vt:lpwstr>
  </property>
  <property fmtid="{D5CDD505-2E9C-101B-9397-08002B2CF9AE}" pid="13" name="MediaServiceImageTags">
    <vt:lpwstr/>
  </property>
</Properties>
</file>