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sldIdLst>
    <p:sldId id="2147483100" r:id="rId5"/>
    <p:sldId id="272" r:id="rId6"/>
    <p:sldId id="2147474494" r:id="rId7"/>
    <p:sldId id="2147483101" r:id="rId8"/>
    <p:sldId id="2147474496" r:id="rId9"/>
    <p:sldId id="2147483088" r:id="rId10"/>
    <p:sldId id="2147483090" r:id="rId11"/>
    <p:sldId id="2147483091" r:id="rId12"/>
    <p:sldId id="2147483092" r:id="rId13"/>
    <p:sldId id="2147483093" r:id="rId14"/>
    <p:sldId id="2147483094" r:id="rId15"/>
    <p:sldId id="2147483102" r:id="rId16"/>
    <p:sldId id="2147481319" r:id="rId17"/>
    <p:sldId id="295" r:id="rId18"/>
    <p:sldId id="2147481320" r:id="rId19"/>
    <p:sldId id="2147481315" r:id="rId20"/>
    <p:sldId id="2147481316" r:id="rId21"/>
    <p:sldId id="2147481318" r:id="rId22"/>
    <p:sldId id="2147481303" r:id="rId23"/>
    <p:sldId id="2147483099" r:id="rId24"/>
    <p:sldId id="2147483097" r:id="rId25"/>
    <p:sldId id="2147483096" r:id="rId26"/>
    <p:sldId id="260" r:id="rId27"/>
    <p:sldId id="2147481321" r:id="rId28"/>
    <p:sldId id="2147483098" r:id="rId29"/>
    <p:sldId id="2147483074" r:id="rId30"/>
    <p:sldId id="2147483076" r:id="rId31"/>
    <p:sldId id="2147483079" r:id="rId32"/>
    <p:sldId id="2147483082" r:id="rId33"/>
    <p:sldId id="12968" r:id="rId34"/>
  </p:sldIdLst>
  <p:sldSz cx="12192000" cy="6858000"/>
  <p:notesSz cx="6797675" cy="9872663"/>
  <p:custDataLst>
    <p:tags r:id="rId36"/>
  </p:custDataLst>
  <p:defaultTextStyle>
    <a:defPPr>
      <a:defRPr lang="en-US"/>
    </a:defPPr>
    <a:lvl1pPr marL="0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9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967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95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93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991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267D357A-736E-4419-8F31-7020650603D7}">
          <p14:sldIdLst>
            <p14:sldId id="2147483100"/>
            <p14:sldId id="272"/>
            <p14:sldId id="2147474494"/>
            <p14:sldId id="2147483101"/>
            <p14:sldId id="2147474496"/>
            <p14:sldId id="2147483088"/>
            <p14:sldId id="2147483090"/>
            <p14:sldId id="2147483091"/>
            <p14:sldId id="2147483092"/>
            <p14:sldId id="2147483093"/>
            <p14:sldId id="2147483094"/>
            <p14:sldId id="2147483102"/>
            <p14:sldId id="2147481319"/>
            <p14:sldId id="295"/>
            <p14:sldId id="2147481320"/>
            <p14:sldId id="2147481315"/>
            <p14:sldId id="2147481316"/>
            <p14:sldId id="2147481318"/>
            <p14:sldId id="2147481303"/>
            <p14:sldId id="2147483099"/>
            <p14:sldId id="2147483097"/>
            <p14:sldId id="2147483096"/>
            <p14:sldId id="260"/>
            <p14:sldId id="2147481321"/>
            <p14:sldId id="2147483098"/>
            <p14:sldId id="2147483074"/>
            <p14:sldId id="2147483076"/>
            <p14:sldId id="2147483079"/>
            <p14:sldId id="2147483082"/>
            <p14:sldId id="129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E1D22A-4564-FEA0-066D-AE80ED435C8C}" name="Line Skovbjerg" initials="LS" userId="S::lskovbjerg@Nilfisk.com::bd8d82be-b2a3-4297-892b-01dc5ddd9e5a" providerId="AD"/>
  <p188:author id="{869A5441-DE0F-53E6-CFB2-29CE6F3EB1AA}" name="Luca Manenti" initials="LM" userId="S::lmanenti@Nilfisk.com::71dda24d-571d-43ff-9270-48bd15d30a06" providerId="AD"/>
  <p188:author id="{9C047778-6039-2BD7-7B9F-40B40DF884F5}" name="Luca Manenti" initials="LM" userId="S::lmanenti@nilfisk.com::71dda24d-571d-43ff-9270-48bd15d30a06" providerId="AD"/>
  <p188:author id="{7D561C8B-5502-E47E-B821-D0E4AEE9A68E}" name="Karen Nicolson" initials="KN" userId="S::KNicolson@Nilfisk.com::43dc85cf-bc96-4aca-a7d4-30c388b3e0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Vittrup" initials="CV" lastIdx="44" clrIdx="0">
    <p:extLst>
      <p:ext uri="{19B8F6BF-5375-455C-9EA6-DF929625EA0E}">
        <p15:presenceInfo xmlns:p15="http://schemas.microsoft.com/office/powerpoint/2012/main" userId="S-1-5-21-2455030247-886758136-1406340923-94286" providerId="AD"/>
      </p:ext>
    </p:extLst>
  </p:cmAuthor>
  <p:cmAuthor id="2" name="Lars Chrois" initials="LC" lastIdx="26" clrIdx="1">
    <p:extLst>
      <p:ext uri="{19B8F6BF-5375-455C-9EA6-DF929625EA0E}">
        <p15:presenceInfo xmlns:p15="http://schemas.microsoft.com/office/powerpoint/2012/main" userId="3ee1608269410e27" providerId="Windows Live"/>
      </p:ext>
    </p:extLst>
  </p:cmAuthor>
  <p:cmAuthor id="3" name="TCC" initials="T" lastIdx="1" clrIdx="2">
    <p:extLst>
      <p:ext uri="{19B8F6BF-5375-455C-9EA6-DF929625EA0E}">
        <p15:presenceInfo xmlns:p15="http://schemas.microsoft.com/office/powerpoint/2012/main" userId="TC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13F"/>
    <a:srgbClr val="E3E3E3"/>
    <a:srgbClr val="8997A4"/>
    <a:srgbClr val="7C878E"/>
    <a:srgbClr val="000000"/>
    <a:srgbClr val="979797"/>
    <a:srgbClr val="4B4F54"/>
    <a:srgbClr val="606A70"/>
    <a:srgbClr val="D4CFBE"/>
    <a:srgbClr val="828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9A5FA-83F1-B9EC-A220-42558F43A856}" v="264" dt="2024-12-11T09:17:57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72" d="100"/>
          <a:sy n="172" d="100"/>
        </p:scale>
        <p:origin x="-4854" y="-26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Moore" userId="S::omoore@nilfisk.com::c79b40f9-21eb-4631-b2ed-a33620a58e56" providerId="AD" clId="Web-{AE29A5FA-83F1-B9EC-A220-42558F43A856}"/>
    <pc:docChg chg="addSld delSld modSld modSection">
      <pc:chgData name="Olivia Moore" userId="S::omoore@nilfisk.com::c79b40f9-21eb-4631-b2ed-a33620a58e56" providerId="AD" clId="Web-{AE29A5FA-83F1-B9EC-A220-42558F43A856}" dt="2024-12-11T09:17:53.591" v="172"/>
      <pc:docMkLst>
        <pc:docMk/>
      </pc:docMkLst>
      <pc:sldChg chg="modSp">
        <pc:chgData name="Olivia Moore" userId="S::omoore@nilfisk.com::c79b40f9-21eb-4631-b2ed-a33620a58e56" providerId="AD" clId="Web-{AE29A5FA-83F1-B9EC-A220-42558F43A856}" dt="2024-12-11T09:17:53.591" v="172"/>
        <pc:sldMkLst>
          <pc:docMk/>
          <pc:sldMk cId="3007760416" sldId="260"/>
        </pc:sldMkLst>
        <pc:graphicFrameChg chg="mod modGraphic">
          <ac:chgData name="Olivia Moore" userId="S::omoore@nilfisk.com::c79b40f9-21eb-4631-b2ed-a33620a58e56" providerId="AD" clId="Web-{AE29A5FA-83F1-B9EC-A220-42558F43A856}" dt="2024-12-11T09:17:53.591" v="172"/>
          <ac:graphicFrameMkLst>
            <pc:docMk/>
            <pc:sldMk cId="3007760416" sldId="260"/>
            <ac:graphicFrameMk id="10" creationId="{81F33DE4-6591-4567-1072-B13519EC90F8}"/>
          </ac:graphicFrameMkLst>
        </pc:graphicFrameChg>
      </pc:sldChg>
      <pc:sldChg chg="modSp">
        <pc:chgData name="Olivia Moore" userId="S::omoore@nilfisk.com::c79b40f9-21eb-4631-b2ed-a33620a58e56" providerId="AD" clId="Web-{AE29A5FA-83F1-B9EC-A220-42558F43A856}" dt="2024-12-11T09:14:18.606" v="57" actId="20577"/>
        <pc:sldMkLst>
          <pc:docMk/>
          <pc:sldMk cId="3892956015" sldId="295"/>
        </pc:sldMkLst>
        <pc:spChg chg="mod">
          <ac:chgData name="Olivia Moore" userId="S::omoore@nilfisk.com::c79b40f9-21eb-4631-b2ed-a33620a58e56" providerId="AD" clId="Web-{AE29A5FA-83F1-B9EC-A220-42558F43A856}" dt="2024-12-11T09:14:18.606" v="57" actId="20577"/>
          <ac:spMkLst>
            <pc:docMk/>
            <pc:sldMk cId="3892956015" sldId="295"/>
            <ac:spMk id="17" creationId="{CD5C91A8-18D2-476D-4378-784FEB1A97BB}"/>
          </ac:spMkLst>
        </pc:spChg>
        <pc:spChg chg="mod">
          <ac:chgData name="Olivia Moore" userId="S::omoore@nilfisk.com::c79b40f9-21eb-4631-b2ed-a33620a58e56" providerId="AD" clId="Web-{AE29A5FA-83F1-B9EC-A220-42558F43A856}" dt="2024-12-11T09:13:57.167" v="53" actId="20577"/>
          <ac:spMkLst>
            <pc:docMk/>
            <pc:sldMk cId="3892956015" sldId="295"/>
            <ac:spMk id="37" creationId="{56E29194-94E2-A910-AA81-77C79F359582}"/>
          </ac:spMkLst>
        </pc:spChg>
      </pc:sldChg>
      <pc:sldChg chg="modSp">
        <pc:chgData name="Olivia Moore" userId="S::omoore@nilfisk.com::c79b40f9-21eb-4631-b2ed-a33620a58e56" providerId="AD" clId="Web-{AE29A5FA-83F1-B9EC-A220-42558F43A856}" dt="2024-12-11T09:15:49.707" v="92" actId="20577"/>
        <pc:sldMkLst>
          <pc:docMk/>
          <pc:sldMk cId="2126069167" sldId="2147481316"/>
        </pc:sldMkLst>
        <pc:spChg chg="mod">
          <ac:chgData name="Olivia Moore" userId="S::omoore@nilfisk.com::c79b40f9-21eb-4631-b2ed-a33620a58e56" providerId="AD" clId="Web-{AE29A5FA-83F1-B9EC-A220-42558F43A856}" dt="2024-12-11T09:14:57.312" v="59" actId="20577"/>
          <ac:spMkLst>
            <pc:docMk/>
            <pc:sldMk cId="2126069167" sldId="2147481316"/>
            <ac:spMk id="22" creationId="{B265BBFC-AAA0-88B7-193F-D4AEF052297A}"/>
          </ac:spMkLst>
        </pc:spChg>
        <pc:spChg chg="mod">
          <ac:chgData name="Olivia Moore" userId="S::omoore@nilfisk.com::c79b40f9-21eb-4631-b2ed-a33620a58e56" providerId="AD" clId="Web-{AE29A5FA-83F1-B9EC-A220-42558F43A856}" dt="2024-12-11T09:15:08.579" v="64" actId="20577"/>
          <ac:spMkLst>
            <pc:docMk/>
            <pc:sldMk cId="2126069167" sldId="2147481316"/>
            <ac:spMk id="24" creationId="{7F7AA49B-F567-C799-CFEA-98B88D4C53CA}"/>
          </ac:spMkLst>
        </pc:spChg>
        <pc:spChg chg="mod">
          <ac:chgData name="Olivia Moore" userId="S::omoore@nilfisk.com::c79b40f9-21eb-4631-b2ed-a33620a58e56" providerId="AD" clId="Web-{AE29A5FA-83F1-B9EC-A220-42558F43A856}" dt="2024-12-11T09:15:24.517" v="78" actId="14100"/>
          <ac:spMkLst>
            <pc:docMk/>
            <pc:sldMk cId="2126069167" sldId="2147481316"/>
            <ac:spMk id="25" creationId="{3D89624F-C742-FCE4-B885-335571B4BAAA}"/>
          </ac:spMkLst>
        </pc:spChg>
        <pc:spChg chg="mod">
          <ac:chgData name="Olivia Moore" userId="S::omoore@nilfisk.com::c79b40f9-21eb-4631-b2ed-a33620a58e56" providerId="AD" clId="Web-{AE29A5FA-83F1-B9EC-A220-42558F43A856}" dt="2024-12-11T09:15:49.707" v="92" actId="20577"/>
          <ac:spMkLst>
            <pc:docMk/>
            <pc:sldMk cId="2126069167" sldId="2147481316"/>
            <ac:spMk id="32" creationId="{CAA09A1B-140D-A1A7-6EB3-5A249496D3A9}"/>
          </ac:spMkLst>
        </pc:spChg>
      </pc:sldChg>
      <pc:sldChg chg="addSp modSp">
        <pc:chgData name="Olivia Moore" userId="S::omoore@nilfisk.com::c79b40f9-21eb-4631-b2ed-a33620a58e56" providerId="AD" clId="Web-{AE29A5FA-83F1-B9EC-A220-42558F43A856}" dt="2024-12-11T09:16:11.552" v="97" actId="20577"/>
        <pc:sldMkLst>
          <pc:docMk/>
          <pc:sldMk cId="3407591839" sldId="2147481318"/>
        </pc:sldMkLst>
        <pc:spChg chg="add mod">
          <ac:chgData name="Olivia Moore" userId="S::omoore@nilfisk.com::c79b40f9-21eb-4631-b2ed-a33620a58e56" providerId="AD" clId="Web-{AE29A5FA-83F1-B9EC-A220-42558F43A856}" dt="2024-12-11T09:16:05.442" v="95" actId="20577"/>
          <ac:spMkLst>
            <pc:docMk/>
            <pc:sldMk cId="3407591839" sldId="2147481318"/>
            <ac:spMk id="2" creationId="{EDA1A6F6-41F6-3B0F-7923-535D79770788}"/>
          </ac:spMkLst>
        </pc:spChg>
        <pc:spChg chg="mod">
          <ac:chgData name="Olivia Moore" userId="S::omoore@nilfisk.com::c79b40f9-21eb-4631-b2ed-a33620a58e56" providerId="AD" clId="Web-{AE29A5FA-83F1-B9EC-A220-42558F43A856}" dt="2024-12-11T09:16:11.552" v="97" actId="20577"/>
          <ac:spMkLst>
            <pc:docMk/>
            <pc:sldMk cId="3407591839" sldId="2147481318"/>
            <ac:spMk id="3" creationId="{6F0F0159-527F-2AD4-8C99-322544686DEA}"/>
          </ac:spMkLst>
        </pc:spChg>
      </pc:sldChg>
      <pc:sldChg chg="delSp modSp">
        <pc:chgData name="Olivia Moore" userId="S::omoore@nilfisk.com::c79b40f9-21eb-4631-b2ed-a33620a58e56" providerId="AD" clId="Web-{AE29A5FA-83F1-B9EC-A220-42558F43A856}" dt="2024-12-11T09:10:58.873" v="26"/>
        <pc:sldMkLst>
          <pc:docMk/>
          <pc:sldMk cId="1137371714" sldId="2147483090"/>
        </pc:sldMkLst>
        <pc:spChg chg="del">
          <ac:chgData name="Olivia Moore" userId="S::omoore@nilfisk.com::c79b40f9-21eb-4631-b2ed-a33620a58e56" providerId="AD" clId="Web-{AE29A5FA-83F1-B9EC-A220-42558F43A856}" dt="2024-12-11T09:10:58.873" v="26"/>
          <ac:spMkLst>
            <pc:docMk/>
            <pc:sldMk cId="1137371714" sldId="2147483090"/>
            <ac:spMk id="3" creationId="{71215E8E-8EBF-7820-0E16-EFA34970C5B2}"/>
          </ac:spMkLst>
        </pc:spChg>
        <pc:spChg chg="mod">
          <ac:chgData name="Olivia Moore" userId="S::omoore@nilfisk.com::c79b40f9-21eb-4631-b2ed-a33620a58e56" providerId="AD" clId="Web-{AE29A5FA-83F1-B9EC-A220-42558F43A856}" dt="2024-12-11T09:10:44.090" v="25" actId="20577"/>
          <ac:spMkLst>
            <pc:docMk/>
            <pc:sldMk cId="1137371714" sldId="2147483090"/>
            <ac:spMk id="34" creationId="{E39F1B77-7028-6C9B-285D-A323A1D1B8E7}"/>
          </ac:spMkLst>
        </pc:spChg>
      </pc:sldChg>
      <pc:sldChg chg="modSp">
        <pc:chgData name="Olivia Moore" userId="S::omoore@nilfisk.com::c79b40f9-21eb-4631-b2ed-a33620a58e56" providerId="AD" clId="Web-{AE29A5FA-83F1-B9EC-A220-42558F43A856}" dt="2024-12-11T09:11:22.531" v="30" actId="20577"/>
        <pc:sldMkLst>
          <pc:docMk/>
          <pc:sldMk cId="269448901" sldId="2147483091"/>
        </pc:sldMkLst>
        <pc:spChg chg="mod">
          <ac:chgData name="Olivia Moore" userId="S::omoore@nilfisk.com::c79b40f9-21eb-4631-b2ed-a33620a58e56" providerId="AD" clId="Web-{AE29A5FA-83F1-B9EC-A220-42558F43A856}" dt="2024-12-11T09:11:22.531" v="30" actId="20577"/>
          <ac:spMkLst>
            <pc:docMk/>
            <pc:sldMk cId="269448901" sldId="2147483091"/>
            <ac:spMk id="3" creationId="{6F0F0159-527F-2AD4-8C99-322544686DEA}"/>
          </ac:spMkLst>
        </pc:spChg>
      </pc:sldChg>
      <pc:sldChg chg="modSp">
        <pc:chgData name="Olivia Moore" userId="S::omoore@nilfisk.com::c79b40f9-21eb-4631-b2ed-a33620a58e56" providerId="AD" clId="Web-{AE29A5FA-83F1-B9EC-A220-42558F43A856}" dt="2024-12-11T09:11:37.641" v="34" actId="20577"/>
        <pc:sldMkLst>
          <pc:docMk/>
          <pc:sldMk cId="4013245168" sldId="2147483092"/>
        </pc:sldMkLst>
        <pc:spChg chg="mod">
          <ac:chgData name="Olivia Moore" userId="S::omoore@nilfisk.com::c79b40f9-21eb-4631-b2ed-a33620a58e56" providerId="AD" clId="Web-{AE29A5FA-83F1-B9EC-A220-42558F43A856}" dt="2024-12-11T09:11:37.641" v="34" actId="20577"/>
          <ac:spMkLst>
            <pc:docMk/>
            <pc:sldMk cId="4013245168" sldId="2147483092"/>
            <ac:spMk id="34" creationId="{E39F1B77-7028-6C9B-285D-A323A1D1B8E7}"/>
          </ac:spMkLst>
        </pc:spChg>
      </pc:sldChg>
      <pc:sldChg chg="modSp">
        <pc:chgData name="Olivia Moore" userId="S::omoore@nilfisk.com::c79b40f9-21eb-4631-b2ed-a33620a58e56" providerId="AD" clId="Web-{AE29A5FA-83F1-B9EC-A220-42558F43A856}" dt="2024-12-11T09:11:50.908" v="36" actId="20577"/>
        <pc:sldMkLst>
          <pc:docMk/>
          <pc:sldMk cId="2440280140" sldId="2147483093"/>
        </pc:sldMkLst>
        <pc:spChg chg="mod">
          <ac:chgData name="Olivia Moore" userId="S::omoore@nilfisk.com::c79b40f9-21eb-4631-b2ed-a33620a58e56" providerId="AD" clId="Web-{AE29A5FA-83F1-B9EC-A220-42558F43A856}" dt="2024-12-11T09:11:50.908" v="36" actId="20577"/>
          <ac:spMkLst>
            <pc:docMk/>
            <pc:sldMk cId="2440280140" sldId="2147483093"/>
            <ac:spMk id="2" creationId="{B1DE4F9E-2B21-9926-6760-00625D600A85}"/>
          </ac:spMkLst>
        </pc:spChg>
      </pc:sldChg>
      <pc:sldChg chg="modSp">
        <pc:chgData name="Olivia Moore" userId="S::omoore@nilfisk.com::c79b40f9-21eb-4631-b2ed-a33620a58e56" providerId="AD" clId="Web-{AE29A5FA-83F1-B9EC-A220-42558F43A856}" dt="2024-12-11T09:12:33.083" v="43" actId="20577"/>
        <pc:sldMkLst>
          <pc:docMk/>
          <pc:sldMk cId="4275415243" sldId="2147483094"/>
        </pc:sldMkLst>
        <pc:spChg chg="mod">
          <ac:chgData name="Olivia Moore" userId="S::omoore@nilfisk.com::c79b40f9-21eb-4631-b2ed-a33620a58e56" providerId="AD" clId="Web-{AE29A5FA-83F1-B9EC-A220-42558F43A856}" dt="2024-12-11T09:12:24.348" v="40" actId="20577"/>
          <ac:spMkLst>
            <pc:docMk/>
            <pc:sldMk cId="4275415243" sldId="2147483094"/>
            <ac:spMk id="13" creationId="{4790B868-A185-13BC-415F-B27449242770}"/>
          </ac:spMkLst>
        </pc:spChg>
        <pc:spChg chg="mod">
          <ac:chgData name="Olivia Moore" userId="S::omoore@nilfisk.com::c79b40f9-21eb-4631-b2ed-a33620a58e56" providerId="AD" clId="Web-{AE29A5FA-83F1-B9EC-A220-42558F43A856}" dt="2024-12-11T09:12:33.083" v="43" actId="20577"/>
          <ac:spMkLst>
            <pc:docMk/>
            <pc:sldMk cId="4275415243" sldId="2147483094"/>
            <ac:spMk id="14" creationId="{0EBCB70C-03B3-D002-69AF-D54779344C74}"/>
          </ac:spMkLst>
        </pc:spChg>
      </pc:sldChg>
      <pc:sldChg chg="del">
        <pc:chgData name="Olivia Moore" userId="S::omoore@nilfisk.com::c79b40f9-21eb-4631-b2ed-a33620a58e56" providerId="AD" clId="Web-{AE29A5FA-83F1-B9EC-A220-42558F43A856}" dt="2024-12-11T09:13:18.696" v="45"/>
        <pc:sldMkLst>
          <pc:docMk/>
          <pc:sldMk cId="732879095" sldId="2147483095"/>
        </pc:sldMkLst>
      </pc:sldChg>
      <pc:sldChg chg="modSp">
        <pc:chgData name="Olivia Moore" userId="S::omoore@nilfisk.com::c79b40f9-21eb-4631-b2ed-a33620a58e56" providerId="AD" clId="Web-{AE29A5FA-83F1-B9EC-A220-42558F43A856}" dt="2024-12-11T09:16:31.116" v="100" actId="20577"/>
        <pc:sldMkLst>
          <pc:docMk/>
          <pc:sldMk cId="2825740000" sldId="2147483097"/>
        </pc:sldMkLst>
        <pc:spChg chg="mod">
          <ac:chgData name="Olivia Moore" userId="S::omoore@nilfisk.com::c79b40f9-21eb-4631-b2ed-a33620a58e56" providerId="AD" clId="Web-{AE29A5FA-83F1-B9EC-A220-42558F43A856}" dt="2024-12-11T09:16:31.116" v="100" actId="20577"/>
          <ac:spMkLst>
            <pc:docMk/>
            <pc:sldMk cId="2825740000" sldId="2147483097"/>
            <ac:spMk id="3" creationId="{6F0F0159-527F-2AD4-8C99-322544686DEA}"/>
          </ac:spMkLst>
        </pc:spChg>
      </pc:sldChg>
      <pc:sldChg chg="add">
        <pc:chgData name="Olivia Moore" userId="S::omoore@nilfisk.com::c79b40f9-21eb-4631-b2ed-a33620a58e56" providerId="AD" clId="Web-{AE29A5FA-83F1-B9EC-A220-42558F43A856}" dt="2024-12-11T09:12:49.818" v="44"/>
        <pc:sldMkLst>
          <pc:docMk/>
          <pc:sldMk cId="3450743977" sldId="2147483102"/>
        </pc:sldMkLst>
      </pc:sldChg>
    </pc:docChg>
  </pc:docChgLst>
</pc:chgInfo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ROI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3" formatCode="[$€-2]\ #,##0;[Red]\-[$€-2]\ #,##0">
                  <c:v>2000</c:v>
                </c:pt>
                <c:pt idx="4" formatCode="[$€-2]\ #,##0;[Red]\-[$€-2]\ #,##0">
                  <c:v>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82-4D62-A60B-C6895A81CF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Sheet1!$C$2:$C$6</c:f>
              <c:numCache>
                <c:formatCode>[$€-2]\ #,##0;[Red]\-[$€-2]\ #,##0</c:formatCode>
                <c:ptCount val="5"/>
                <c:pt idx="0">
                  <c:v>35000</c:v>
                </c:pt>
                <c:pt idx="1">
                  <c:v>39000</c:v>
                </c:pt>
                <c:pt idx="2">
                  <c:v>42000</c:v>
                </c:pt>
                <c:pt idx="3">
                  <c:v>47000</c:v>
                </c:pt>
                <c:pt idx="4">
                  <c:v>51000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82-4D62-A60B-C6895A81CF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SC401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Sheet1!$D$2:$D$6</c:f>
              <c:numCache>
                <c:formatCode>[$€-2]\ #,##0;[Red]\-[$€-2]\ #,##0</c:formatCode>
                <c:ptCount val="5"/>
                <c:pt idx="0">
                  <c:v>15000</c:v>
                </c:pt>
                <c:pt idx="1">
                  <c:v>25000</c:v>
                </c:pt>
                <c:pt idx="2">
                  <c:v>35000</c:v>
                </c:pt>
                <c:pt idx="3">
                  <c:v>45000</c:v>
                </c:pt>
                <c:pt idx="4">
                  <c:v>55000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82-4D62-A60B-C6895A81C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440608"/>
        <c:axId val="1894440128"/>
      </c:lineChart>
      <c:catAx>
        <c:axId val="189444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440128"/>
        <c:crosses val="autoZero"/>
        <c:auto val="1"/>
        <c:lblAlgn val="ctr"/>
        <c:lblOffset val="100"/>
        <c:noMultiLvlLbl val="0"/>
      </c:catAx>
      <c:valAx>
        <c:axId val="189444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44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7487DA-082B-4712-87EF-A52F989376F6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CEA7-A081-4B80-B0DE-E1334A21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1198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23967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35951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4793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55991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_rels/slideLayout18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7" Target="../media/image9.png" Type="http://schemas.openxmlformats.org/officeDocument/2006/relationships/image"/><Relationship Id="rId2" Target="../media/image4.png" Type="http://schemas.openxmlformats.org/officeDocument/2006/relationships/image"/><Relationship Id="rId1" Target="../slideMasters/slideMaster1.xml" Type="http://schemas.openxmlformats.org/officeDocument/2006/relationships/slideMaster"/><Relationship Id="rId6" Target="../media/image8.jpeg" Type="http://schemas.openxmlformats.org/officeDocument/2006/relationships/image"/><Relationship Id="rId5" Target="../media/image7.png" Type="http://schemas.openxmlformats.org/officeDocument/2006/relationships/image"/><Relationship Id="rId4" Target="../media/image6.png" Type="http://schemas.openxmlformats.org/officeDocument/2006/relationships/image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273799"/>
          </a:xfrm>
        </p:spPr>
        <p:txBody>
          <a:bodyPr tIns="1249724" anchor="ctr"/>
          <a:lstStyle>
            <a:lvl1pPr marL="0" indent="0" algn="ctr">
              <a:buNone/>
              <a:defRPr sz="1600" i="1"/>
            </a:lvl1pPr>
          </a:lstStyle>
          <a:p>
            <a:r>
              <a:rPr lang="en-US" noProof="0"/>
              <a:t>Click icon to add picture</a:t>
            </a: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0380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B69735F-A452-4024-977F-DD52AC1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Click to edit Presentation Headline.</a:t>
            </a:r>
            <a:br>
              <a:rPr lang="en-US"/>
            </a:br>
            <a:r>
              <a:rPr lang="en-US"/>
              <a:t>Use White or Nilfisk Dark as text color.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DEE45-E090-44D1-98D1-825385BC723C}"/>
              </a:ext>
            </a:extLst>
          </p:cNvPr>
          <p:cNvSpPr/>
          <p:nvPr userDrawn="1"/>
        </p:nvSpPr>
        <p:spPr>
          <a:xfrm>
            <a:off x="348343" y="6479177"/>
            <a:ext cx="975360" cy="2699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479425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88001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336ECD-29CC-48D0-B322-298E9D3E152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61796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A89B6B4-D22F-43E5-8EC2-AD07CBFD85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6179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4CB7A7D7-2A49-427E-874B-C10B706C1E7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4416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06FD9DE-D534-40CE-BADF-4806A01DAC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4166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6" name="Content Placeholder 18">
            <a:extLst>
              <a:ext uri="{FF2B5EF4-FFF2-40B4-BE49-F238E27FC236}">
                <a16:creationId xmlns:a16="http://schemas.microsoft.com/office/drawing/2014/main" id="{47DA4058-84EF-461D-934F-D341A5BB3D4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12653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B11B367-A392-4D07-A3AA-FEA082E5DF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537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02FB-189A-4BD4-8E2E-B325B0929E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B14F-11E0-4889-A413-CB3C7AFF79B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8851-AA76-4129-AC91-31C430AE82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C4B6512-58D0-4126-A96F-DCE2BC492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64CE1CF-9577-4E95-9A2E-848CA260D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3125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8B418E-47E7-4CB3-9272-AFFEF9163A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69619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4435" y="2805514"/>
            <a:ext cx="4269012" cy="623486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44154" y="2803583"/>
            <a:ext cx="4267530" cy="622719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1064435" y="3429001"/>
            <a:ext cx="4269012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6644154" y="3426304"/>
            <a:ext cx="4267531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2606E51-302A-402C-B20F-54F37450EF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24031" y="2079363"/>
            <a:ext cx="698400" cy="698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946F2A-6D15-4356-AACE-77B713052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24045" y="2079363"/>
            <a:ext cx="698400" cy="698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6295-A04E-410C-BC96-E703F87AF8FB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2DE98-0117-4A18-88E2-669F6FB209A4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719EE-E991-4D3D-BAFB-EB072BFB1E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155D83-CC89-488D-A2E1-DDEE95784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CEEA349-D809-4E4C-BA93-BCE8AF64C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616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04E70DC-C3D2-4252-9260-04CDF1B85E1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479426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77F5BC-90F4-414E-B27A-79BDF9D4092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8341" y="2079363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BD7EB420-7E8D-454A-92D5-C5091905663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15198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B228A39C-C8A6-4AC7-96A3-25A525A9A4F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315199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7F886A1-D69F-4044-9B1C-2C721E721AF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64113" y="2079363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89EAACB-7074-471C-BBA2-8BF0CC3E4E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0970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EB79EFFE-A060-4C8D-BD8F-E52045C9C7EF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150972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BEA2D42-9FD4-4716-AB0B-9632B9F8E37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99885" y="207936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FD4303F-49FA-457B-B244-4E8B906863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86744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03E82EC9-6A37-4D1E-933C-F9272C7F54EE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8986744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169E3EB-3F89-482B-9603-7497CA07EE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35659" y="2079363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6861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30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956995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70A7E1B-06C4-491A-A7D6-5E2BF0B762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5538" y="0"/>
            <a:ext cx="5986461" cy="628489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292EC8F-CA80-4608-8BBB-26EAD8252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412875"/>
            <a:ext cx="5507038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0F7C6-431E-46C4-9429-A3D456CBADB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20383-CC25-496B-BB92-273CBD64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88412-719A-4E27-BE3B-7A6D9C0B35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D0C1278-E9AE-4168-A595-99A55EA23D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5507038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0E5E79-8AD5-4282-B864-D586098D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5506081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6313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638528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EC72F5BB-D66A-4AE5-BE40-DAC7B55741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0776" y="1412875"/>
            <a:ext cx="5511800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B7800E-C1F4-4988-9830-63D6CD965A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986463" cy="6283325"/>
          </a:xfrm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AC8E3-7E26-425E-8440-6C36641BA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B9DD0-AE94-45C4-ABB9-A2AE218DA70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825D-904C-4C01-BE1D-29445C0E59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08A57AA-70F0-446E-8A3A-71C82A9FE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5539" y="873877"/>
            <a:ext cx="5505084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6E8E331-60E3-42A0-B941-83830F320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447" y="494490"/>
            <a:ext cx="5504128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7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3F9A983-C937-4508-B213-1A5EC060D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29649" y="0"/>
            <a:ext cx="3562350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 lIns="288000" tIns="1692000" rIns="432000" bIns="18000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BD4EEDF5-749A-4E0A-9F2C-5DB6EC42D11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3569" y="1412875"/>
            <a:ext cx="7692236" cy="487044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F6EE-929F-475B-BA0D-BAE5642C0B5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6A101-CC96-4EEA-A848-52CCEB16DA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14E5D-3CDA-4372-B95E-72D345C3A3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8C0934-E3E7-4664-8099-283D2221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7864216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AC913B-9002-46E4-B468-3AFC28ABE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78628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4060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B08A26-BAAF-4968-8268-454F689232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283324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27880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A6F7A33-E8CB-44EE-8CDF-D0B5163414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AC1C34-2EEF-4748-B554-904EDB9E2B1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698D3A-A577-4AD4-9616-F4D5993A77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5D4A826-2FEC-4303-893D-3DA3EF3C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Insert closing headline.</a:t>
            </a:r>
            <a:br>
              <a:rPr lang="en-US"/>
            </a:br>
            <a:r>
              <a:rPr lang="en-US"/>
              <a:t>Use white or dark colored text.</a:t>
            </a:r>
          </a:p>
        </p:txBody>
      </p:sp>
    </p:spTree>
    <p:extLst>
      <p:ext uri="{BB962C8B-B14F-4D97-AF65-F5344CB8AC3E}">
        <p14:creationId xmlns:p14="http://schemas.microsoft.com/office/powerpoint/2010/main" val="3251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and corporate guide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908D9CAA-34CE-479D-8E34-30EAE7DFFC9C}"/>
              </a:ext>
            </a:extLst>
          </p:cNvPr>
          <p:cNvSpPr/>
          <p:nvPr userDrawn="1"/>
        </p:nvSpPr>
        <p:spPr>
          <a:xfrm>
            <a:off x="6204108" y="1014232"/>
            <a:ext cx="5516547" cy="5192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5DD7DB-93FC-4CE9-BB55-707FAD0F9441}"/>
              </a:ext>
            </a:extLst>
          </p:cNvPr>
          <p:cNvSpPr/>
          <p:nvPr userDrawn="1"/>
        </p:nvSpPr>
        <p:spPr>
          <a:xfrm>
            <a:off x="3574137" y="1014234"/>
            <a:ext cx="2534124" cy="3498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0F4D85-8103-4DAC-83B9-2EA8A555B766}"/>
              </a:ext>
            </a:extLst>
          </p:cNvPr>
          <p:cNvSpPr/>
          <p:nvPr userDrawn="1"/>
        </p:nvSpPr>
        <p:spPr>
          <a:xfrm>
            <a:off x="479425" y="1014232"/>
            <a:ext cx="2999687" cy="3498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352981-5F56-444D-A675-E830B4DDC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662" y="1607847"/>
            <a:ext cx="1229752" cy="137381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TextBox 10"/>
          <p:cNvSpPr txBox="1"/>
          <p:nvPr userDrawn="1"/>
        </p:nvSpPr>
        <p:spPr>
          <a:xfrm>
            <a:off x="2068307" y="1599603"/>
            <a:ext cx="1420105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SELECT SLIDE LAYOUTS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068308" y="1767283"/>
            <a:ext cx="13663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Find title, agendas, section header, plain content and picture layouts: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68309" y="2268336"/>
            <a:ext cx="13570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New Slide</a:t>
            </a:r>
          </a:p>
          <a:p>
            <a:pPr defTabSz="914400"/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Layout </a:t>
            </a:r>
            <a:r>
              <a:rPr lang="en-US" sz="800" b="0">
                <a:solidFill>
                  <a:schemeClr val="tx1"/>
                </a:solidFill>
                <a:latin typeface="+mn-lt"/>
                <a:cs typeface="Arial" pitchFamily="34" charset="0"/>
              </a:rPr>
              <a:t>(to change existing layout)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59209" y="1177891"/>
            <a:ext cx="5628870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COLORS AND EFFECTS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76969" y="1178254"/>
            <a:ext cx="2987868" cy="26546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HOW TO...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486246" y="3549534"/>
            <a:ext cx="2164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CHARTS 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443768" y="2745123"/>
            <a:ext cx="1255646" cy="190805"/>
            <a:chOff x="2834640" y="3855720"/>
            <a:chExt cx="708660" cy="228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3678523" y="1177891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TEXT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802777" y="1599603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FONT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802541" y="1760575"/>
            <a:ext cx="22703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Roboto is used for all text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02541" y="2073987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STYLE AND SIZES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802541" y="2250050"/>
            <a:ext cx="1922209" cy="471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Headline: Roboto Bold, size 34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Sub-headline: Roboto Light, size 20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Body text: Roboto Light, size 14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2062808" y="3216109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DISPLAY GUIDES 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2062810" y="3445206"/>
            <a:ext cx="13024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Display guides on the screen to view the content area. All content should be inside the red guides.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2062809" y="3997816"/>
            <a:ext cx="12859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View 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Guides</a:t>
            </a:r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8258296" y="1599603"/>
            <a:ext cx="1488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PRIMARY COLORS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9849330" y="1602000"/>
            <a:ext cx="158400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SECONDARY COLORS FOR CHARTS &amp; DIAGRAMS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82916" y="1826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</a:t>
            </a:r>
          </a:p>
        </p:txBody>
      </p:sp>
      <p:sp>
        <p:nvSpPr>
          <p:cNvPr id="51" name="Rektangel 11"/>
          <p:cNvSpPr>
            <a:spLocks noChangeAspect="1"/>
          </p:cNvSpPr>
          <p:nvPr/>
        </p:nvSpPr>
        <p:spPr bwMode="auto">
          <a:xfrm>
            <a:off x="9849332" y="1921624"/>
            <a:ext cx="244800" cy="1836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68721" y="1951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1: Grey/Blue</a:t>
            </a:r>
          </a:p>
        </p:txBody>
      </p:sp>
      <p:sp>
        <p:nvSpPr>
          <p:cNvPr id="53" name="Rektangel 18"/>
          <p:cNvSpPr/>
          <p:nvPr/>
        </p:nvSpPr>
        <p:spPr bwMode="auto">
          <a:xfrm>
            <a:off x="8258297" y="1796117"/>
            <a:ext cx="244800" cy="1836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82916" y="2063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Blue</a:t>
            </a:r>
          </a:p>
        </p:txBody>
      </p:sp>
      <p:sp>
        <p:nvSpPr>
          <p:cNvPr id="56" name="Rektangel 7"/>
          <p:cNvSpPr>
            <a:spLocks noChangeAspect="1"/>
          </p:cNvSpPr>
          <p:nvPr/>
        </p:nvSpPr>
        <p:spPr bwMode="auto">
          <a:xfrm>
            <a:off x="9849332" y="2158624"/>
            <a:ext cx="244800" cy="183600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68721" y="2188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2: Dark blue</a:t>
            </a:r>
          </a:p>
        </p:txBody>
      </p:sp>
      <p:sp>
        <p:nvSpPr>
          <p:cNvPr id="58" name="Rektangel 18"/>
          <p:cNvSpPr/>
          <p:nvPr/>
        </p:nvSpPr>
        <p:spPr bwMode="auto">
          <a:xfrm>
            <a:off x="8258297" y="2033117"/>
            <a:ext cx="244800" cy="183600"/>
          </a:xfrm>
          <a:prstGeom prst="rect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3" name="Rektangel 18"/>
          <p:cNvSpPr/>
          <p:nvPr/>
        </p:nvSpPr>
        <p:spPr bwMode="auto">
          <a:xfrm>
            <a:off x="3802541" y="3117398"/>
            <a:ext cx="325435" cy="264226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35215" y="3145852"/>
            <a:ext cx="14542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 is the default color for headlines and body text.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6F26DC-ED06-4AE5-BB8F-0CC90D2A969E}"/>
              </a:ext>
            </a:extLst>
          </p:cNvPr>
          <p:cNvGrpSpPr/>
          <p:nvPr userDrawn="1"/>
        </p:nvGrpSpPr>
        <p:grpSpPr>
          <a:xfrm>
            <a:off x="3796272" y="3597708"/>
            <a:ext cx="584370" cy="366154"/>
            <a:chOff x="3776319" y="3799737"/>
            <a:chExt cx="642807" cy="402769"/>
          </a:xfrm>
        </p:grpSpPr>
        <p:sp>
          <p:nvSpPr>
            <p:cNvPr id="68" name="Rektangel 22"/>
            <p:cNvSpPr/>
            <p:nvPr/>
          </p:nvSpPr>
          <p:spPr bwMode="auto">
            <a:xfrm>
              <a:off x="3776319" y="3799737"/>
              <a:ext cx="342913" cy="257185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9" name="Rektangel 11"/>
            <p:cNvSpPr>
              <a:spLocks noChangeAspect="1"/>
            </p:cNvSpPr>
            <p:nvPr/>
          </p:nvSpPr>
          <p:spPr bwMode="auto">
            <a:xfrm>
              <a:off x="3876284" y="3848265"/>
              <a:ext cx="342913" cy="257185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0" name="Rektangel 7"/>
            <p:cNvSpPr>
              <a:spLocks noChangeAspect="1"/>
            </p:cNvSpPr>
            <p:nvPr/>
          </p:nvSpPr>
          <p:spPr bwMode="auto">
            <a:xfrm>
              <a:off x="3976249" y="3896792"/>
              <a:ext cx="342913" cy="257185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1" name="Rektangel 9"/>
            <p:cNvSpPr>
              <a:spLocks noChangeAspect="1"/>
            </p:cNvSpPr>
            <p:nvPr/>
          </p:nvSpPr>
          <p:spPr bwMode="auto">
            <a:xfrm>
              <a:off x="4076213" y="3945321"/>
              <a:ext cx="342913" cy="25718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4539038" y="3521694"/>
            <a:ext cx="142655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Feel free to change the body text color to white or one of the other primary colors in order to create emphasis, highlight or better contrast between text and background.</a:t>
            </a:r>
          </a:p>
        </p:txBody>
      </p:sp>
      <p:sp>
        <p:nvSpPr>
          <p:cNvPr id="73" name="Rektangel 22"/>
          <p:cNvSpPr/>
          <p:nvPr userDrawn="1"/>
        </p:nvSpPr>
        <p:spPr bwMode="auto">
          <a:xfrm>
            <a:off x="8258296" y="2270116"/>
            <a:ext cx="244800" cy="1836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8582915" y="2300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1</a:t>
            </a:r>
          </a:p>
        </p:txBody>
      </p:sp>
      <p:sp>
        <p:nvSpPr>
          <p:cNvPr id="75" name="Rektangel 9"/>
          <p:cNvSpPr>
            <a:spLocks noChangeAspect="1"/>
          </p:cNvSpPr>
          <p:nvPr userDrawn="1"/>
        </p:nvSpPr>
        <p:spPr bwMode="auto">
          <a:xfrm>
            <a:off x="9849330" y="2395623"/>
            <a:ext cx="244800" cy="18360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 userDrawn="1"/>
        </p:nvSpPr>
        <p:spPr>
          <a:xfrm>
            <a:off x="10168720" y="2425871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4: Ocean blue</a:t>
            </a:r>
          </a:p>
        </p:txBody>
      </p:sp>
      <p:sp>
        <p:nvSpPr>
          <p:cNvPr id="81" name="Content Placeholder 5"/>
          <p:cNvSpPr txBox="1">
            <a:spLocks/>
          </p:cNvSpPr>
          <p:nvPr userDrawn="1"/>
        </p:nvSpPr>
        <p:spPr>
          <a:xfrm>
            <a:off x="6474281" y="3081964"/>
            <a:ext cx="143602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</a:rPr>
              <a:t>Never use the Standard Colors</a:t>
            </a:r>
          </a:p>
        </p:txBody>
      </p:sp>
      <p:cxnSp>
        <p:nvCxnSpPr>
          <p:cNvPr id="82" name="Straight Connector 81"/>
          <p:cNvCxnSpPr>
            <a:cxnSpLocks/>
          </p:cNvCxnSpPr>
          <p:nvPr userDrawn="1"/>
        </p:nvCxnSpPr>
        <p:spPr>
          <a:xfrm>
            <a:off x="6474281" y="3361226"/>
            <a:ext cx="495904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 userDrawn="1"/>
        </p:nvSpPr>
        <p:spPr>
          <a:xfrm>
            <a:off x="558868" y="885750"/>
            <a:ext cx="11171767" cy="689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Date Placeholder 8">
            <a:extLst>
              <a:ext uri="{FF2B5EF4-FFF2-40B4-BE49-F238E27FC236}">
                <a16:creationId xmlns:a16="http://schemas.microsoft.com/office/drawing/2014/main" id="{FE12C273-601D-40AF-BD56-6F1846451924}"/>
              </a:ext>
            </a:extLst>
          </p:cNvPr>
          <p:cNvSpPr>
            <a:spLocks noGrp="1"/>
          </p:cNvSpPr>
          <p:nvPr userDrawn="1">
            <p:ph type="dt" sz="half" idx="19"/>
          </p:nvPr>
        </p:nvSpPr>
        <p:spPr>
          <a:xfrm>
            <a:off x="3008551" y="6529068"/>
            <a:ext cx="759950" cy="153888"/>
          </a:xfrm>
        </p:spPr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4" name="Footer Placeholder 12">
            <a:extLst>
              <a:ext uri="{FF2B5EF4-FFF2-40B4-BE49-F238E27FC236}">
                <a16:creationId xmlns:a16="http://schemas.microsoft.com/office/drawing/2014/main" id="{5E3596F1-2045-40CC-A80E-499FCE019B3A}"/>
              </a:ext>
            </a:extLst>
          </p:cNvPr>
          <p:cNvSpPr>
            <a:spLocks noGrp="1"/>
          </p:cNvSpPr>
          <p:nvPr userDrawn="1">
            <p:ph type="ftr" sz="quarter" idx="20"/>
          </p:nvPr>
        </p:nvSpPr>
        <p:spPr>
          <a:xfrm>
            <a:off x="920896" y="6529068"/>
            <a:ext cx="2087655" cy="153888"/>
          </a:xfrm>
        </p:spPr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85" name="Slide Number Placeholder 13">
            <a:extLst>
              <a:ext uri="{FF2B5EF4-FFF2-40B4-BE49-F238E27FC236}">
                <a16:creationId xmlns:a16="http://schemas.microsoft.com/office/drawing/2014/main" id="{6A79043F-E70A-4446-8650-0C2A2B7B0881}"/>
              </a:ext>
            </a:extLst>
          </p:cNvPr>
          <p:cNvSpPr>
            <a:spLocks noGrp="1"/>
          </p:cNvSpPr>
          <p:nvPr userDrawn="1">
            <p:ph type="sldNum" sz="quarter" idx="21"/>
          </p:nvPr>
        </p:nvSpPr>
        <p:spPr>
          <a:xfrm>
            <a:off x="479426" y="6529068"/>
            <a:ext cx="270170" cy="153888"/>
          </a:xfrm>
        </p:spPr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7" name="Rektangel 22">
            <a:extLst>
              <a:ext uri="{FF2B5EF4-FFF2-40B4-BE49-F238E27FC236}">
                <a16:creationId xmlns:a16="http://schemas.microsoft.com/office/drawing/2014/main" id="{94B553FC-3AAD-430C-8BBF-3DF9335D0629}"/>
              </a:ext>
            </a:extLst>
          </p:cNvPr>
          <p:cNvSpPr/>
          <p:nvPr userDrawn="1"/>
        </p:nvSpPr>
        <p:spPr bwMode="auto">
          <a:xfrm>
            <a:off x="8258296" y="2511626"/>
            <a:ext cx="244800" cy="1836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ECF2D3-E70D-444B-A194-20FBB4EF8314}"/>
              </a:ext>
            </a:extLst>
          </p:cNvPr>
          <p:cNvSpPr txBox="1"/>
          <p:nvPr userDrawn="1"/>
        </p:nvSpPr>
        <p:spPr>
          <a:xfrm>
            <a:off x="8582915" y="254187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2</a:t>
            </a:r>
          </a:p>
        </p:txBody>
      </p:sp>
      <p:sp>
        <p:nvSpPr>
          <p:cNvPr id="92" name="Rektangel 9">
            <a:extLst>
              <a:ext uri="{FF2B5EF4-FFF2-40B4-BE49-F238E27FC236}">
                <a16:creationId xmlns:a16="http://schemas.microsoft.com/office/drawing/2014/main" id="{C6A9245E-199C-439D-8F58-D6A26180CCF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629249"/>
            <a:ext cx="244800" cy="183600"/>
          </a:xfrm>
          <a:prstGeom prst="rect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5B0928-DFF1-4B6F-8C9F-7FE6579D5FCC}"/>
              </a:ext>
            </a:extLst>
          </p:cNvPr>
          <p:cNvSpPr txBox="1"/>
          <p:nvPr userDrawn="1"/>
        </p:nvSpPr>
        <p:spPr>
          <a:xfrm>
            <a:off x="10168720" y="2659497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5: Green</a:t>
            </a:r>
          </a:p>
        </p:txBody>
      </p:sp>
      <p:sp>
        <p:nvSpPr>
          <p:cNvPr id="94" name="Rektangel 9">
            <a:extLst>
              <a:ext uri="{FF2B5EF4-FFF2-40B4-BE49-F238E27FC236}">
                <a16:creationId xmlns:a16="http://schemas.microsoft.com/office/drawing/2014/main" id="{37D8958A-387C-45BD-83D0-DBC3BB0017D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853321"/>
            <a:ext cx="244800" cy="1836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D3E017-96F6-423B-9145-008DB23FF524}"/>
              </a:ext>
            </a:extLst>
          </p:cNvPr>
          <p:cNvSpPr txBox="1"/>
          <p:nvPr userDrawn="1"/>
        </p:nvSpPr>
        <p:spPr>
          <a:xfrm>
            <a:off x="10168720" y="2883569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6: Red Alert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BD7990-89CC-49DB-AA0A-0AC2D5EF72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46" y="3852045"/>
            <a:ext cx="1815300" cy="122236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546A0DA-94D1-4668-A757-FF579938F6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96" y="3878959"/>
            <a:ext cx="1797056" cy="121552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463409" y="5337962"/>
            <a:ext cx="268059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SMARTART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585E07-6B11-4B4F-AE56-460E3215EDE8}"/>
              </a:ext>
            </a:extLst>
          </p:cNvPr>
          <p:cNvGrpSpPr/>
          <p:nvPr userDrawn="1"/>
        </p:nvGrpSpPr>
        <p:grpSpPr>
          <a:xfrm>
            <a:off x="8513102" y="4099093"/>
            <a:ext cx="1730876" cy="944549"/>
            <a:chOff x="2834640" y="3855720"/>
            <a:chExt cx="708660" cy="2286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09A7F2-F48F-4F60-957B-2DB7F7B34D5A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614DE27-4BEA-4798-AF7D-67C66CD0469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B27BA4E-0BF4-4C02-940E-C2B8347325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09" y="5577357"/>
            <a:ext cx="4969921" cy="44326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A9BDE5-F054-4AD6-B204-D8056D976AEC}"/>
              </a:ext>
            </a:extLst>
          </p:cNvPr>
          <p:cNvGrpSpPr/>
          <p:nvPr userDrawn="1"/>
        </p:nvGrpSpPr>
        <p:grpSpPr>
          <a:xfrm>
            <a:off x="7019925" y="5670940"/>
            <a:ext cx="4375305" cy="217835"/>
            <a:chOff x="2834640" y="3855720"/>
            <a:chExt cx="708660" cy="2286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45128B7-C518-458F-B497-DBD7A8897B75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1651C43-F09B-4205-ABB2-EAC554A231A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9575785-35B6-49AB-9E5B-A44383234BA4}"/>
              </a:ext>
            </a:extLst>
          </p:cNvPr>
          <p:cNvSpPr txBox="1"/>
          <p:nvPr userDrawn="1"/>
        </p:nvSpPr>
        <p:spPr>
          <a:xfrm>
            <a:off x="10495883" y="3991118"/>
            <a:ext cx="106483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Keep charts and SmartArt simple and minimalistic. </a:t>
            </a:r>
            <a:br>
              <a:rPr lang="en-US" sz="800">
                <a:solidFill>
                  <a:schemeClr val="tx1"/>
                </a:solidFill>
                <a:cs typeface="Arial" pitchFamily="34" charset="0"/>
              </a:rPr>
            </a:br>
            <a:endParaRPr lang="en-US" sz="800">
              <a:solidFill>
                <a:schemeClr val="tx1"/>
              </a:solidFill>
              <a:cs typeface="Arial" pitchFamily="34" charset="0"/>
            </a:endParaRPr>
          </a:p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Avoid bevel, emboss and 3D effects.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B4EC30E-B7CE-4A68-8E8B-D5254BC914CC}"/>
              </a:ext>
            </a:extLst>
          </p:cNvPr>
          <p:cNvSpPr/>
          <p:nvPr userDrawn="1"/>
        </p:nvSpPr>
        <p:spPr>
          <a:xfrm>
            <a:off x="479425" y="4611253"/>
            <a:ext cx="5628836" cy="15883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99C6E9-148D-4428-B5D8-6AD43505DA41}"/>
              </a:ext>
            </a:extLst>
          </p:cNvPr>
          <p:cNvSpPr txBox="1"/>
          <p:nvPr userDrawn="1"/>
        </p:nvSpPr>
        <p:spPr>
          <a:xfrm>
            <a:off x="558868" y="4773728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CALL OUTS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335B58-8355-4223-9A0F-3FB094B7984A}"/>
              </a:ext>
            </a:extLst>
          </p:cNvPr>
          <p:cNvSpPr txBox="1"/>
          <p:nvPr userDrawn="1"/>
        </p:nvSpPr>
        <p:spPr>
          <a:xfrm>
            <a:off x="3802541" y="2920536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TEXT COLOR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EA7DB651-0930-424D-8AAB-494794615B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" y="1513060"/>
            <a:ext cx="1225191" cy="1407314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F7AB58B9-3487-4503-98A3-261B6871E0AB}"/>
              </a:ext>
            </a:extLst>
          </p:cNvPr>
          <p:cNvSpPr/>
          <p:nvPr userDrawn="1"/>
        </p:nvSpPr>
        <p:spPr>
          <a:xfrm>
            <a:off x="3076416" y="4919253"/>
            <a:ext cx="951609" cy="951609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Call-out text here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6CD54A2-4412-4A84-AF5A-DACAD97CBE74}"/>
              </a:ext>
            </a:extLst>
          </p:cNvPr>
          <p:cNvSpPr/>
          <p:nvPr userDrawn="1"/>
        </p:nvSpPr>
        <p:spPr>
          <a:xfrm>
            <a:off x="4222590" y="5306886"/>
            <a:ext cx="1667164" cy="32326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Call out text here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803F96-D305-4337-A4A7-EF0BCC606DD0}"/>
              </a:ext>
            </a:extLst>
          </p:cNvPr>
          <p:cNvSpPr txBox="1"/>
          <p:nvPr userDrawn="1"/>
        </p:nvSpPr>
        <p:spPr>
          <a:xfrm>
            <a:off x="688006" y="5335884"/>
            <a:ext cx="212098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Circles and race-track shapes are preferred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6944829-53C6-4832-B927-4DF77768AF22}"/>
              </a:ext>
            </a:extLst>
          </p:cNvPr>
          <p:cNvSpPr txBox="1"/>
          <p:nvPr userDrawn="1"/>
        </p:nvSpPr>
        <p:spPr>
          <a:xfrm>
            <a:off x="686640" y="5170041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SHAPES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F335D-AC9C-4F79-BE6D-7BFEDF74FE27}"/>
              </a:ext>
            </a:extLst>
          </p:cNvPr>
          <p:cNvSpPr txBox="1"/>
          <p:nvPr userDrawn="1"/>
        </p:nvSpPr>
        <p:spPr>
          <a:xfrm>
            <a:off x="688007" y="5769347"/>
            <a:ext cx="219384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Use a bright color as Nilfisk Blue, if an alert call out is needed then use the Red Alert color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E6CBA77-60E5-4B50-BBFC-943B830A4FB8}"/>
              </a:ext>
            </a:extLst>
          </p:cNvPr>
          <p:cNvSpPr txBox="1"/>
          <p:nvPr userDrawn="1"/>
        </p:nvSpPr>
        <p:spPr>
          <a:xfrm>
            <a:off x="686640" y="5597590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COLORS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BC42F93-7A2E-45E5-BF9E-672AE70AF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41" y="3203941"/>
            <a:ext cx="1205207" cy="95198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B05DA62-B4C6-45AC-9BFB-A0E475FE9E84}"/>
              </a:ext>
            </a:extLst>
          </p:cNvPr>
          <p:cNvSpPr txBox="1"/>
          <p:nvPr userDrawn="1"/>
        </p:nvSpPr>
        <p:spPr>
          <a:xfrm>
            <a:off x="484566" y="420116"/>
            <a:ext cx="7304039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800" noProof="0">
                <a:latin typeface="+mj-lt"/>
              </a:rPr>
              <a:t>Nilfisk presentation guidelines and tips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246298" y="210596"/>
            <a:ext cx="4334590" cy="499251"/>
          </a:xfrm>
        </p:spPr>
        <p:txBody>
          <a:bodyPr lIns="0" tIns="0" rIns="0" bIns="0"/>
          <a:lstStyle>
            <a:lvl1pPr>
              <a:defRPr sz="3244" b="0" i="0">
                <a:solidFill>
                  <a:srgbClr val="27303E"/>
                </a:solidFill>
                <a:latin typeface="Roboto Light"/>
                <a:cs typeface="Roboto Light"/>
              </a:defRPr>
            </a:lvl1pPr>
          </a:lstStyle>
          <a:p>
            <a:r>
              <a:rPr lang="en-GB"/>
              <a:t>  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44" b="0" i="0">
                <a:solidFill>
                  <a:srgbClr val="38AED8"/>
                </a:solidFill>
                <a:latin typeface="Roboto Thin"/>
                <a:cs typeface="Roboto Thin"/>
              </a:defRPr>
            </a:lvl1pPr>
          </a:lstStyle>
          <a:p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AE53E-09C7-988E-BA94-49496BC04B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NEED TO BE REPLACED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31708-DFBD-96C8-0C76-9937E289A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3C98E-9512-43AC-A5AF-150378941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2633BA2-668C-4362-AF86-6885DEF6DF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9718" y="0"/>
            <a:ext cx="5262281" cy="627380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7C68E-A9DB-482D-8573-A1E734D89C4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36050-6042-4828-AEF7-BEF88D457057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48AB8-957A-40F5-BE6A-A1A7B5839E37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2323-22A6-ECC1-B4D6-E7AC19D8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1149C-3A15-D84E-A281-F979DC51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0CD0-085D-4954-B9B8-C745E5E96CF1}" type="datetime1">
              <a:rPr lang="en-US" smtClean="0"/>
              <a:t>12/11/2024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AD3CA-2844-A59E-3E58-41BFA797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0896" y="6529068"/>
            <a:ext cx="2087655" cy="15388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THE MACHINE IS NOT IN ITS FINAL CONFIGURATION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5B7A6-9FC8-AC1E-B45C-0C7DFBA4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2DCC-CB74-4473-9BE4-94A819654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7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/ 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EC2438A-E891-4FFF-BA92-718E67D50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51349A8-F4AD-481C-B833-2018086AEB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CB23696-A8EE-4D7D-9CF8-BFE08B462C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3258258-BD87-4BF7-A9C9-7E4A20BC8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0CC60F9-E018-493B-A231-1CF8D7DF68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0697D3F-4B19-4E9B-B001-70DCCED5AA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7D41523-EEDC-4E02-B090-DC27D43D68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E766D98-EE19-481A-A53E-6807A968AB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2146F9C-B635-4DAF-B173-D1BB2897C7A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F56AAD3-4EAB-4030-838D-7F5893CBAA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C907538-E1C5-4754-89E9-C3EB0BA8E6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15BB5B4-070C-45C6-8263-A39458E695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794B6D5-516E-4598-95CB-8FACBE449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2375903A-F4B6-40A4-9007-A4446B00364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13355" y="1381125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597909E-9336-428B-BD7D-97A3705EE7B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13355" y="2222844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7599A58-0AE1-48B2-8DB7-C4041E1E22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13355" y="3064563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5E0B5C7-0542-41B5-83BD-F4877256F0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13355" y="3906282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3407488-E31A-4BD6-BA18-CEE59220234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13355" y="4748001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73C5B7A-5DE6-4EE7-A616-36152F4292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13355" y="5589718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32C3EDB-5591-4579-9FE5-7193CC5A5C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62788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7A219F9-4663-4810-9DB6-6EA406D3B6C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62788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BDC7CE9C-FBC7-4161-BD88-75178F21B7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62788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11ACFE30-978D-4A7F-97D7-D7AC99268D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62788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CCC62BDF-1677-4A73-8312-A8E0954470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62788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9646ABFE-34F3-4E34-8A80-DF3F4164BB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62788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EA049-3D98-4D27-BBB6-7363FCAE05E4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CB17F-ACF8-494F-935E-30DE3EDF065F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33BF0-8957-4E9B-BE04-D45722805A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/ time s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1669646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62" hasCustomPrompt="1"/>
          </p:nvPr>
        </p:nvSpPr>
        <p:spPr>
          <a:xfrm>
            <a:off x="2305050" y="1669646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8148638" y="1669646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64" hasCustomPrompt="1"/>
          </p:nvPr>
        </p:nvSpPr>
        <p:spPr>
          <a:xfrm>
            <a:off x="479425" y="2224867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2305050" y="2224867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66" hasCustomPrompt="1"/>
          </p:nvPr>
        </p:nvSpPr>
        <p:spPr>
          <a:xfrm>
            <a:off x="8148638" y="2224867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67" hasCustomPrompt="1"/>
          </p:nvPr>
        </p:nvSpPr>
        <p:spPr>
          <a:xfrm>
            <a:off x="479425" y="2780088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68" hasCustomPrompt="1"/>
          </p:nvPr>
        </p:nvSpPr>
        <p:spPr>
          <a:xfrm>
            <a:off x="2305050" y="2780088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69" hasCustomPrompt="1"/>
          </p:nvPr>
        </p:nvSpPr>
        <p:spPr>
          <a:xfrm>
            <a:off x="8148638" y="2780088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479425" y="3335309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2305050" y="3335309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8148638" y="3335309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479425" y="3890530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74" hasCustomPrompt="1"/>
          </p:nvPr>
        </p:nvSpPr>
        <p:spPr>
          <a:xfrm>
            <a:off x="2305050" y="3890530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75" hasCustomPrompt="1"/>
          </p:nvPr>
        </p:nvSpPr>
        <p:spPr>
          <a:xfrm>
            <a:off x="8148638" y="3890530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479425" y="4445751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2305050" y="4445751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8148638" y="4445751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479425" y="5000972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2305050" y="5000972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81" hasCustomPrompt="1"/>
          </p:nvPr>
        </p:nvSpPr>
        <p:spPr>
          <a:xfrm>
            <a:off x="8148638" y="5000972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82" hasCustomPrompt="1"/>
          </p:nvPr>
        </p:nvSpPr>
        <p:spPr>
          <a:xfrm>
            <a:off x="479425" y="5556195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3" hasCustomPrompt="1"/>
          </p:nvPr>
        </p:nvSpPr>
        <p:spPr>
          <a:xfrm>
            <a:off x="2305050" y="5556195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8148638" y="5556195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F44546-1648-451C-910B-498F6D308F00}"/>
              </a:ext>
            </a:extLst>
          </p:cNvPr>
          <p:cNvGrpSpPr/>
          <p:nvPr userDrawn="1"/>
        </p:nvGrpSpPr>
        <p:grpSpPr>
          <a:xfrm>
            <a:off x="479425" y="2147408"/>
            <a:ext cx="1611313" cy="3869217"/>
            <a:chOff x="479425" y="2414108"/>
            <a:chExt cx="1611313" cy="38692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2555AF-E1A4-47F5-9169-374271B957B4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555386-084F-44D3-B220-7A39E6783EB0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C74258-649D-42DB-8F4B-05803E4E7B8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A03A7E-9A9A-4333-9151-BC46EA3D27AE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4D6B63-DD53-44E0-AA42-1B8355B27F8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73CE9F-97CF-4512-BA54-4F5407269A09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934C2C-659B-435B-A3B2-493AAA8DE686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0207F92-367E-4524-AEC3-120A62965AEE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339DDD-B4E1-4358-B5FA-586443067ECA}"/>
              </a:ext>
            </a:extLst>
          </p:cNvPr>
          <p:cNvGrpSpPr/>
          <p:nvPr userDrawn="1"/>
        </p:nvGrpSpPr>
        <p:grpSpPr>
          <a:xfrm>
            <a:off x="2305050" y="2147408"/>
            <a:ext cx="5629275" cy="3869217"/>
            <a:chOff x="479425" y="2414108"/>
            <a:chExt cx="1611313" cy="386921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EBD5BF6-E829-4F5D-A7C5-0B0025A2B99F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595886B-5507-40D2-BF5B-5383C7AABAD4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675BA35-8745-48FB-A3AD-4DEF70AC235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39D460-405B-4C89-B79D-7C5F880B0C58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13AA718-6E4C-4272-9664-3EEC7F75FBA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585297A-85B5-40D8-B839-32C2284A0177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5BDA541-7155-4EFF-9480-6AE2114A726F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F7B504-2473-4887-8FC2-1F170BFC35C3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810FF3-0234-4B54-BE32-7F32EEC9220B}"/>
              </a:ext>
            </a:extLst>
          </p:cNvPr>
          <p:cNvGrpSpPr/>
          <p:nvPr userDrawn="1"/>
        </p:nvGrpSpPr>
        <p:grpSpPr>
          <a:xfrm>
            <a:off x="8148636" y="2147408"/>
            <a:ext cx="3563937" cy="3869217"/>
            <a:chOff x="479425" y="2414108"/>
            <a:chExt cx="1611313" cy="38692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3DAC0C6-1596-44CF-8D3E-DEECCFCEB7CC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3FFDAAC-D868-410B-A29F-658E0FAA73D7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109B53-EDD2-476E-80A7-AFB992AF7D43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4AFB6E-1ED5-4909-80A7-0C41EBB886B9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8D16148-854F-429E-9BE5-ACB42857AFC3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D279F8E-5166-4C03-A3BF-EE2758DA71B3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451ACE-7DEC-41A9-A0A0-952E37DFB5A8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A4AEAD-0AA2-4ADE-A79A-B34BB9BAFAA2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34548-5653-41F2-B56C-2C649F09CA2A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7B84B0-822D-49C6-A34C-86186352F6A5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0B388B-F2D2-4661-9DC9-E8C0621E3BBE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83325"/>
          </a:xfrm>
          <a:solidFill>
            <a:schemeClr val="tx1"/>
          </a:solidFill>
        </p:spPr>
        <p:txBody>
          <a:bodyPr vert="horz" lIns="396000" tIns="1188000" rIns="0" bIns="0" rtlCol="0" anchor="t">
            <a:noAutofit/>
          </a:bodyPr>
          <a:lstStyle>
            <a:lvl1pPr>
              <a:defRPr lang="en-US" sz="112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No.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59AC80-2065-4B79-ABB9-E0090AED5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905581"/>
            <a:ext cx="4533899" cy="335539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199104" indent="0">
              <a:buNone/>
              <a:defRPr sz="2400" b="1">
                <a:solidFill>
                  <a:schemeClr val="bg1"/>
                </a:solidFill>
              </a:defRPr>
            </a:lvl2pPr>
            <a:lvl3pPr marL="398209" indent="0">
              <a:buNone/>
              <a:defRPr sz="2400" b="1">
                <a:solidFill>
                  <a:schemeClr val="bg1"/>
                </a:solidFill>
              </a:defRPr>
            </a:lvl3pPr>
            <a:lvl4pPr marL="597314" indent="0">
              <a:buNone/>
              <a:defRPr sz="2400" b="1">
                <a:solidFill>
                  <a:schemeClr val="bg1"/>
                </a:solidFill>
              </a:defRPr>
            </a:lvl4pPr>
            <a:lvl5pPr marL="810640" indent="0"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Chapter description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CADED-E389-4A90-8695-2241B35CC4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0BB6-25A7-4634-8894-E73E4AFD40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3D1F-9BC2-4C83-B4E0-D420BF762F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B4BFD70-DB4E-40A7-BB2B-CDCE358B2D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833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308AD-319A-4257-8F36-D8EC672BBA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CDDB3-FE79-401E-B3FC-2814F04A41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AB3FD-5A37-415A-B656-2C687E1EE8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0120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63" imgH="659" progId="TCLayout.ActiveDocument.1">
                  <p:embed/>
                </p:oleObj>
              </mc:Choice>
              <mc:Fallback>
                <p:oleObj name="think-cell Slide" r:id="rId3" imgW="663" imgH="65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8C72-7053-41C8-962D-E7ABA07F0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8D286F-0631-4A74-BC0F-B8FAF095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4EB-E2D2-439D-9045-B7CD284FB9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8D13E1-3A34-43A4-9A9E-36AA975739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AEF6-0861-4BED-8DBA-F8E201DBF6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B0225-7039-48B3-98CA-F9C79F378E5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861D1-EF2F-4EB2-AEF2-E522D67DA9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D6DA-69E9-442F-A773-A891DDE182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0E30B8C3-99BC-4EA8-9F51-16441ACFF1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75D73B26-0895-4883-BA0C-764814FBE6E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393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933180D-75FE-4F14-8D5E-D9A2074AA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00FB905-32CD-42E9-8258-F12B29798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1218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0B733BB0-DDF7-43FE-8650-14ED8016853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6412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40624097-47BA-486C-B254-5708E62FF98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53400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9E12F-56E6-4CE7-AC36-74FAA7DC90B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CB355-B74E-4957-8F6A-00F07C389E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9B464-C3D1-4C04-9D0D-15CDD8B1CFE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BD1A00F-254A-4998-AD1B-BC5B24CBC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65BD86D-DE0C-4FF1-A7AE-72A2DA524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8336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14529586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451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416345"/>
            <a:ext cx="11235102" cy="4863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8551" y="6529068"/>
            <a:ext cx="75995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0ABC626-455B-41B0-A0E7-A5E156590607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896" y="6529068"/>
            <a:ext cx="208765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6" y="6529068"/>
            <a:ext cx="27017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554F899-0C42-4584-AB31-B3CB5C39A5F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63" y="6280109"/>
            <a:ext cx="1698923" cy="5780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F4330D-ED58-4D57-AF19-921FEB513F99}"/>
              </a:ext>
            </a:extLst>
          </p:cNvPr>
          <p:cNvCxnSpPr/>
          <p:nvPr userDrawn="1"/>
        </p:nvCxnSpPr>
        <p:spPr>
          <a:xfrm>
            <a:off x="759891" y="6529068"/>
            <a:ext cx="0" cy="15388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735" r:id="rId3"/>
    <p:sldLayoutId id="2147483698" r:id="rId4"/>
    <p:sldLayoutId id="2147483660" r:id="rId5"/>
    <p:sldLayoutId id="2147483725" r:id="rId6"/>
    <p:sldLayoutId id="2147483650" r:id="rId7"/>
    <p:sldLayoutId id="2147483652" r:id="rId8"/>
    <p:sldLayoutId id="2147483721" r:id="rId9"/>
    <p:sldLayoutId id="2147483724" r:id="rId10"/>
    <p:sldLayoutId id="2147483653" r:id="rId11"/>
    <p:sldLayoutId id="2147483723" r:id="rId12"/>
    <p:sldLayoutId id="2147483654" r:id="rId13"/>
    <p:sldLayoutId id="2147483732" r:id="rId14"/>
    <p:sldLayoutId id="2147483731" r:id="rId15"/>
    <p:sldLayoutId id="2147483728" r:id="rId16"/>
    <p:sldLayoutId id="2147483736" r:id="rId17"/>
    <p:sldLayoutId id="2147483720" r:id="rId18"/>
    <p:sldLayoutId id="2147483737" r:id="rId19"/>
    <p:sldLayoutId id="2147483738" r:id="rId20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023967" rtl="0" eaLnBrk="1" latinLnBrk="0" hangingPunct="1">
        <a:lnSpc>
          <a:spcPts val="3100"/>
        </a:lnSpc>
        <a:spcBef>
          <a:spcPct val="0"/>
        </a:spcBef>
        <a:spcAft>
          <a:spcPts val="400"/>
        </a:spcAft>
        <a:buNone/>
        <a:tabLst>
          <a:tab pos="989013" algn="l"/>
        </a:tabLs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105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8209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97314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10641" indent="-213327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9745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910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892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76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59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7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5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3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1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0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6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10" orient="horz" pos="890" userDrawn="1">
          <p15:clr>
            <a:srgbClr val="F26B43"/>
          </p15:clr>
        </p15:guide>
        <p15:guide id="18" pos="1317" userDrawn="1">
          <p15:clr>
            <a:srgbClr val="A4A3A4"/>
          </p15:clr>
        </p15:guide>
        <p15:guide id="19" pos="1452" userDrawn="1">
          <p15:clr>
            <a:srgbClr val="A4A3A4"/>
          </p15:clr>
        </p15:guide>
        <p15:guide id="22" pos="2544" userDrawn="1">
          <p15:clr>
            <a:srgbClr val="A4A3A4"/>
          </p15:clr>
        </p15:guide>
        <p15:guide id="23" pos="2679" userDrawn="1">
          <p15:clr>
            <a:srgbClr val="A4A3A4"/>
          </p15:clr>
        </p15:guide>
        <p15:guide id="26" pos="3771" userDrawn="1">
          <p15:clr>
            <a:srgbClr val="A4A3A4"/>
          </p15:clr>
        </p15:guide>
        <p15:guide id="27" pos="3906" userDrawn="1">
          <p15:clr>
            <a:srgbClr val="A4A3A4"/>
          </p15:clr>
        </p15:guide>
        <p15:guide id="30" pos="4998" userDrawn="1">
          <p15:clr>
            <a:srgbClr val="A4A3A4"/>
          </p15:clr>
        </p15:guide>
        <p15:guide id="31" pos="5133" userDrawn="1">
          <p15:clr>
            <a:srgbClr val="A4A3A4"/>
          </p15:clr>
        </p15:guide>
        <p15:guide id="34" pos="6225" userDrawn="1">
          <p15:clr>
            <a:srgbClr val="A4A3A4"/>
          </p15:clr>
        </p15:guide>
        <p15:guide id="35" pos="63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19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embeddings/oleObject12.bin" Type="http://schemas.openxmlformats.org/officeDocument/2006/relationships/oleObject"/><Relationship Id="rId7" Target="../media/image36.jpeg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16.xml" Type="http://schemas.openxmlformats.org/officeDocument/2006/relationships/tags"/><Relationship Id="rId6" Target="../media/image35.jpeg" Type="http://schemas.openxmlformats.org/officeDocument/2006/relationships/image"/><Relationship Id="rId5" Target="../media/image26.png" Type="http://schemas.openxmlformats.org/officeDocument/2006/relationships/image"/><Relationship Id="rId4" Target="../media/image25.emf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9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8" Target="../media/image38.jpeg" Type="http://schemas.openxmlformats.org/officeDocument/2006/relationships/image"/><Relationship Id="rId3" Target="../embeddings/oleObject13.bin" Type="http://schemas.openxmlformats.org/officeDocument/2006/relationships/oleObject"/><Relationship Id="rId7" Target="../media/image43.png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17.xml" Type="http://schemas.openxmlformats.org/officeDocument/2006/relationships/tags"/><Relationship Id="rId6" Target="../media/image42.jpeg" Type="http://schemas.openxmlformats.org/officeDocument/2006/relationships/image"/><Relationship Id="rId5" Target="../media/image41.jpeg" Type="http://schemas.openxmlformats.org/officeDocument/2006/relationships/image"/><Relationship Id="rId4" Target="../media/image40.emf" Type="http://schemas.openxmlformats.org/officeDocument/2006/relationships/image"/><Relationship Id="rId9" Target="../media/image44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63.pn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5" Type="http://schemas.openxmlformats.org/officeDocument/2006/relationships/image" Target="../media/image7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oleObject" Target="../embeddings/oleObject14.bin"/><Relationship Id="rId7" Type="http://schemas.microsoft.com/office/2007/relationships/hdphoto" Target="../media/hdphoto3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5" Type="http://schemas.openxmlformats.org/officeDocument/2006/relationships/image" Target="../media/image78.png"/><Relationship Id="rId10" Type="http://schemas.openxmlformats.org/officeDocument/2006/relationships/image" Target="../media/image82.png"/><Relationship Id="rId4" Type="http://schemas.openxmlformats.org/officeDocument/2006/relationships/image" Target="../media/image40.emf"/><Relationship Id="rId9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 ?><Relationships xmlns="http://schemas.openxmlformats.org/package/2006/relationships"><Relationship Id="rId3" Target="../media/image88.png" Type="http://schemas.openxmlformats.org/officeDocument/2006/relationships/image"/><Relationship Id="rId2" Target="../media/image8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90.jpeg" Type="http://schemas.openxmlformats.org/officeDocument/2006/relationships/image"/><Relationship Id="rId4" Target="../media/image89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svg"/><Relationship Id="rId7" Type="http://schemas.openxmlformats.org/officeDocument/2006/relationships/image" Target="../media/image96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5.png"/><Relationship Id="rId5" Type="http://schemas.openxmlformats.org/officeDocument/2006/relationships/image" Target="../media/image94.svg"/><Relationship Id="rId10" Type="http://schemas.openxmlformats.org/officeDocument/2006/relationships/image" Target="../media/image99.jpeg"/><Relationship Id="rId4" Type="http://schemas.openxmlformats.org/officeDocument/2006/relationships/image" Target="../media/image93.png"/><Relationship Id="rId9" Type="http://schemas.openxmlformats.org/officeDocument/2006/relationships/image" Target="../media/image9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9.bin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y gradient&#10;&#10;Description automatically generated">
            <a:extLst>
              <a:ext uri="{FF2B5EF4-FFF2-40B4-BE49-F238E27FC236}">
                <a16:creationId xmlns:a16="http://schemas.microsoft.com/office/drawing/2014/main" id="{23EC8B15-49F0-33A2-D4C1-19AA8720079D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" y="0"/>
            <a:ext cx="12192296" cy="62762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9FEFFB-023B-DF58-A3F7-1298C243DA7A}"/>
              </a:ext>
            </a:extLst>
          </p:cNvPr>
          <p:cNvSpPr/>
          <p:nvPr/>
        </p:nvSpPr>
        <p:spPr>
          <a:xfrm>
            <a:off x="428" y="0"/>
            <a:ext cx="12191144" cy="6276249"/>
          </a:xfrm>
          <a:prstGeom prst="rect">
            <a:avLst/>
          </a:prstGeom>
          <a:gradFill>
            <a:gsLst>
              <a:gs pos="99000">
                <a:srgbClr val="253141">
                  <a:alpha val="0"/>
                </a:srgbClr>
              </a:gs>
              <a:gs pos="0">
                <a:srgbClr val="25314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3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EC627A4-972F-510C-077C-FBD7A24103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5220" y="581751"/>
            <a:ext cx="4996160" cy="924130"/>
          </a:xfrm>
          <a:prstGeom prst="rect">
            <a:avLst/>
          </a:prstGeom>
        </p:spPr>
        <p:txBody>
          <a:bodyPr vert="horz" wrap="square" lIns="0" tIns="2695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12"/>
              </a:spcBef>
            </a:pPr>
            <a:r>
              <a:rPr lang="en-US" sz="2001" spc="-12">
                <a:solidFill>
                  <a:srgbClr val="FFFFFF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Introducing</a:t>
            </a:r>
            <a:endParaRPr lang="en-US" sz="2001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255"/>
              </a:spcBef>
            </a:pPr>
            <a:r>
              <a:rPr lang="en-US" b="1" spc="-12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SC25</a:t>
            </a:r>
            <a:endParaRPr lang="en-US" b="1" spc="-55">
              <a:solidFill>
                <a:srgbClr val="FFFFFF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8D724-B150-9D4B-7C13-A46C4EECF3DC}"/>
              </a:ext>
            </a:extLst>
          </p:cNvPr>
          <p:cNvSpPr/>
          <p:nvPr/>
        </p:nvSpPr>
        <p:spPr>
          <a:xfrm>
            <a:off x="640735" y="6409675"/>
            <a:ext cx="330056" cy="36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839C0-EA34-46E7-2BD8-0B3153779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1365" y="1386089"/>
            <a:ext cx="3635494" cy="47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1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D88F042-404E-C5A6-A795-129BC80F78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0785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88F042-404E-C5A6-A795-129BC80F78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D704951-9A23-345F-4E05-84CBE9F1E7AE}"/>
              </a:ext>
            </a:extLst>
          </p:cNvPr>
          <p:cNvSpPr/>
          <p:nvPr/>
        </p:nvSpPr>
        <p:spPr>
          <a:xfrm>
            <a:off x="5562600" y="0"/>
            <a:ext cx="6629400" cy="62801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DE4F9E-2B21-9926-6760-00625D600A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6" y="1416345"/>
            <a:ext cx="4586549" cy="4863764"/>
          </a:xfrm>
        </p:spPr>
        <p:txBody>
          <a:bodyPr anchor="t" anchorCtr="0"/>
          <a:lstStyle/>
          <a:p>
            <a:pPr marL="198755" indent="-198755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Fast start – intuitive interface gets you up and running quickly and ensures even first-time users become proficient in minimal time</a:t>
            </a:r>
          </a:p>
          <a:p>
            <a:pPr marL="198755" indent="-198755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Large 10-inch touch screen displays easy-to-understand controls and step-by-step guidance</a:t>
            </a:r>
            <a:endParaRPr lang="en-US" dirty="0">
              <a:ea typeface="Roboto Light"/>
              <a:cs typeface="Roboto Light"/>
            </a:endParaRPr>
          </a:p>
          <a:p>
            <a:pPr marL="198755" indent="-198755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Simple icon-based user interface </a:t>
            </a:r>
            <a:endParaRPr lang="en-US" dirty="0">
              <a:ea typeface="Roboto Light"/>
              <a:cs typeface="Roboto Light"/>
            </a:endParaRPr>
          </a:p>
          <a:p>
            <a:pPr marL="198755" indent="-198755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Get instructions and improvement tips with on-screen tutorial videos</a:t>
            </a:r>
            <a:endParaRPr lang="en-US" dirty="0">
              <a:ea typeface="Roboto Light"/>
              <a:cs typeface="Roboto Light"/>
            </a:endParaRPr>
          </a:p>
          <a:p>
            <a:pPr marL="198755" indent="-198755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Just press play and clean all your spaces</a:t>
            </a:r>
            <a:endParaRPr lang="en-US" dirty="0">
              <a:ea typeface="Roboto Light"/>
              <a:cs typeface="Roboto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74333-552E-4F63-CF31-6449094B5D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F882B5-8667-11FF-4107-8EA95E6D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4. Unparalleled ease of use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CC5AB-6F96-D778-6545-A18E25CA36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ECC2-87B5-3858-6EB6-A1B8202D58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E49594-396F-7F00-BF84-41F0A1D1A2A4}"/>
              </a:ext>
            </a:extLst>
          </p:cNvPr>
          <p:cNvGrpSpPr/>
          <p:nvPr/>
        </p:nvGrpSpPr>
        <p:grpSpPr>
          <a:xfrm>
            <a:off x="6680579" y="2802799"/>
            <a:ext cx="4458698" cy="3477310"/>
            <a:chOff x="6290680" y="2357699"/>
            <a:chExt cx="5033539" cy="39256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FB02E3-9C1F-F664-F5AA-421ACD934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5256"/>
            <a:stretch/>
          </p:blipFill>
          <p:spPr>
            <a:xfrm>
              <a:off x="6290680" y="2357699"/>
              <a:ext cx="5033539" cy="3925626"/>
            </a:xfrm>
            <a:prstGeom prst="rect">
              <a:avLst/>
            </a:prstGeom>
          </p:spPr>
        </p:pic>
        <p:pic>
          <p:nvPicPr>
            <p:cNvPr id="12" name="Google Shape;437;p50">
              <a:extLst>
                <a:ext uri="{FF2B5EF4-FFF2-40B4-BE49-F238E27FC236}">
                  <a16:creationId xmlns:a16="http://schemas.microsoft.com/office/drawing/2014/main" id="{A200704D-59F0-BD77-3D3A-E021640D06F6}"/>
                </a:ext>
              </a:extLst>
            </p:cNvPr>
            <p:cNvPicPr preferRelativeResize="0"/>
            <p:nvPr/>
          </p:nvPicPr>
          <p:blipFill>
            <a:blip r:embed="rId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533" y="4836582"/>
              <a:ext cx="1452034" cy="8805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Google Shape;437;p50">
            <a:extLst>
              <a:ext uri="{FF2B5EF4-FFF2-40B4-BE49-F238E27FC236}">
                <a16:creationId xmlns:a16="http://schemas.microsoft.com/office/drawing/2014/main" id="{01BD8CF6-719A-DF18-5D33-559C9FEFF8A0}"/>
              </a:ext>
            </a:extLst>
          </p:cNvPr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62" y="1097655"/>
            <a:ext cx="3210758" cy="1998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0A302F2-21D5-D91D-D1C9-98E8F1860E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98770" y="2905706"/>
            <a:ext cx="1355814" cy="660818"/>
          </a:xfrm>
          <a:prstGeom prst="bentConnector3">
            <a:avLst>
              <a:gd name="adj1" fmla="val -301"/>
            </a:avLst>
          </a:prstGeom>
          <a:ln w="1270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21B0A07-67B4-7D42-63AB-C72FF63F4099}"/>
              </a:ext>
            </a:extLst>
          </p:cNvPr>
          <p:cNvSpPr txBox="1">
            <a:spLocks/>
          </p:cNvSpPr>
          <p:nvPr/>
        </p:nvSpPr>
        <p:spPr>
          <a:xfrm>
            <a:off x="5986463" y="3539689"/>
            <a:ext cx="1408250" cy="846727"/>
          </a:xfrm>
          <a:prstGeom prst="rect">
            <a:avLst/>
          </a:prstGeom>
        </p:spPr>
        <p:txBody>
          <a:bodyPr vert="horz" wrap="square" lIns="0" tIns="90000" rIns="0" bIns="0" rtlCol="0" anchor="t" anchorCtr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Options: More operational features for robot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520CC0D-0ADE-A79F-0112-7A2E70D2F60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0362118" y="2905706"/>
            <a:ext cx="1355814" cy="660818"/>
          </a:xfrm>
          <a:prstGeom prst="bentConnector3">
            <a:avLst>
              <a:gd name="adj1" fmla="val -301"/>
            </a:avLst>
          </a:prstGeom>
          <a:ln w="1270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CB08F508-E1D2-B0DB-7913-0A365D13FA1C}"/>
              </a:ext>
            </a:extLst>
          </p:cNvPr>
          <p:cNvSpPr txBox="1">
            <a:spLocks/>
          </p:cNvSpPr>
          <p:nvPr/>
        </p:nvSpPr>
        <p:spPr>
          <a:xfrm>
            <a:off x="10315056" y="3539689"/>
            <a:ext cx="1402876" cy="588195"/>
          </a:xfrm>
          <a:prstGeom prst="rect">
            <a:avLst/>
          </a:prstGeom>
        </p:spPr>
        <p:txBody>
          <a:bodyPr vert="horz" wrap="square" lIns="0" tIns="90000" rIns="0" bIns="0" rtlCol="0" anchor="t" anchorCtr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Manual: Used for manual cleaning </a:t>
            </a: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20C2ADF1-BD27-47BD-C648-C46D30C52A87}"/>
              </a:ext>
            </a:extLst>
          </p:cNvPr>
          <p:cNvSpPr txBox="1">
            <a:spLocks/>
          </p:cNvSpPr>
          <p:nvPr/>
        </p:nvSpPr>
        <p:spPr>
          <a:xfrm>
            <a:off x="10576089" y="1183328"/>
            <a:ext cx="1141843" cy="329662"/>
          </a:xfrm>
          <a:prstGeom prst="rect">
            <a:avLst/>
          </a:prstGeom>
        </p:spPr>
        <p:txBody>
          <a:bodyPr vert="horz" wrap="square" lIns="0" tIns="90000" rIns="0" bIns="0" rtlCol="0" anchor="t" anchorCtr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More menu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654F2A-C959-9B7B-F83A-A18C89DCAB30}"/>
              </a:ext>
            </a:extLst>
          </p:cNvPr>
          <p:cNvCxnSpPr>
            <a:cxnSpLocks/>
          </p:cNvCxnSpPr>
          <p:nvPr/>
        </p:nvCxnSpPr>
        <p:spPr>
          <a:xfrm flipH="1">
            <a:off x="10349811" y="1250333"/>
            <a:ext cx="1368121" cy="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BF407F40-B16A-DCF4-4313-DFA0B3B1927B}"/>
              </a:ext>
            </a:extLst>
          </p:cNvPr>
          <p:cNvSpPr txBox="1">
            <a:spLocks/>
          </p:cNvSpPr>
          <p:nvPr/>
        </p:nvSpPr>
        <p:spPr>
          <a:xfrm>
            <a:off x="9388843" y="519353"/>
            <a:ext cx="998021" cy="329662"/>
          </a:xfrm>
          <a:prstGeom prst="rect">
            <a:avLst/>
          </a:prstGeom>
        </p:spPr>
        <p:txBody>
          <a:bodyPr vert="horz" wrap="square" lIns="0" tIns="90000" rIns="0" bIns="0" rtlCol="0" anchor="t" anchorCtr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latin typeface="Roboto Light" panose="02000000000000000000" pitchFamily="2" charset="0"/>
              </a:rPr>
              <a:t>Battery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90364A-0F2A-A4CE-5A2C-B1B6A8F50AD9}"/>
              </a:ext>
            </a:extLst>
          </p:cNvPr>
          <p:cNvCxnSpPr>
            <a:cxnSpLocks/>
          </p:cNvCxnSpPr>
          <p:nvPr/>
        </p:nvCxnSpPr>
        <p:spPr>
          <a:xfrm>
            <a:off x="9887854" y="873877"/>
            <a:ext cx="0" cy="368167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6AAE90E-600E-0D9E-33E8-D75BBEE7A8F7}"/>
              </a:ext>
            </a:extLst>
          </p:cNvPr>
          <p:cNvSpPr txBox="1">
            <a:spLocks/>
          </p:cNvSpPr>
          <p:nvPr/>
        </p:nvSpPr>
        <p:spPr>
          <a:xfrm>
            <a:off x="485703" y="1412875"/>
            <a:ext cx="3559175" cy="4860925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9456" tIns="1920240" rIns="216000"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>
                <a:solidFill>
                  <a:schemeClr val="accent3"/>
                </a:solidFill>
                <a:latin typeface="+mj-lt"/>
              </a:rPr>
              <a:t>Autonomous cleaning modes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>
                <a:latin typeface="+mj-lt"/>
              </a:rPr>
              <a:t>Route (CopyCat)</a:t>
            </a:r>
          </a:p>
          <a:p>
            <a:pPr>
              <a:lnSpc>
                <a:spcPct val="120000"/>
              </a:lnSpc>
            </a:pPr>
            <a:r>
              <a:rPr lang="en-US" sz="900"/>
              <a:t>With a single manual ride, the machine precisely learns exactly how you want to clean</a:t>
            </a:r>
          </a:p>
          <a:p>
            <a:pPr>
              <a:lnSpc>
                <a:spcPct val="120000"/>
              </a:lnSpc>
            </a:pPr>
            <a:r>
              <a:rPr lang="en-US" sz="900" spc="-20"/>
              <a:t>CopyCat is designed to </a:t>
            </a:r>
            <a:r>
              <a:rPr lang="en-US" sz="900" spc="-20">
                <a:latin typeface="+mj-lt"/>
              </a:rPr>
              <a:t>clean the way you clean</a:t>
            </a:r>
          </a:p>
          <a:p>
            <a:pPr>
              <a:lnSpc>
                <a:spcPct val="120000"/>
              </a:lnSpc>
            </a:pPr>
            <a:endParaRPr lang="en-US" sz="900" spc="-2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>
                <a:latin typeface="+mj-lt"/>
              </a:rPr>
              <a:t>Boundary (Fill in)</a:t>
            </a:r>
          </a:p>
          <a:p>
            <a:pPr>
              <a:lnSpc>
                <a:spcPct val="120000"/>
              </a:lnSpc>
            </a:pPr>
            <a:r>
              <a:rPr lang="en-US" sz="900"/>
              <a:t>The operator drives once around the </a:t>
            </a:r>
            <a:r>
              <a:rPr lang="en-US" sz="900" spc="-20">
                <a:latin typeface="+mj-lt"/>
              </a:rPr>
              <a:t>perimeter </a:t>
            </a:r>
            <a:r>
              <a:rPr lang="en-US" sz="900"/>
              <a:t>of the area to be cleaned, and the SC25 cleans </a:t>
            </a:r>
            <a:r>
              <a:rPr lang="en-US" sz="900" spc="-20">
                <a:latin typeface="+mj-lt"/>
              </a:rPr>
              <a:t>every inch </a:t>
            </a:r>
            <a:br>
              <a:rPr lang="en-US" sz="900" spc="-20">
                <a:latin typeface="+mj-lt"/>
              </a:rPr>
            </a:br>
            <a:r>
              <a:rPr lang="en-US" sz="900"/>
              <a:t>in the middle</a:t>
            </a:r>
          </a:p>
          <a:p>
            <a:pPr>
              <a:lnSpc>
                <a:spcPct val="120000"/>
              </a:lnSpc>
            </a:pPr>
            <a:r>
              <a:rPr lang="en-US" sz="900"/>
              <a:t>Drive the perimeter of the area you want to clean, </a:t>
            </a:r>
            <a:r>
              <a:rPr lang="en-US" sz="900" spc="-20">
                <a:latin typeface="+mj-lt"/>
              </a:rPr>
              <a:t>any shape you need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790B868-A185-13BC-415F-B27449242770}"/>
              </a:ext>
            </a:extLst>
          </p:cNvPr>
          <p:cNvSpPr txBox="1">
            <a:spLocks/>
          </p:cNvSpPr>
          <p:nvPr/>
        </p:nvSpPr>
        <p:spPr>
          <a:xfrm>
            <a:off x="4319655" y="1412875"/>
            <a:ext cx="3557016" cy="4860925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9456" tIns="1920240" rIns="216000" bIns="45720" anchor="t"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 dirty="0">
                <a:solidFill>
                  <a:schemeClr val="accent3"/>
                </a:solidFill>
                <a:latin typeface="+mj-lt"/>
              </a:rPr>
              <a:t>Manual cleaning mode</a:t>
            </a:r>
            <a:endParaRPr lang="en-US" sz="900" dirty="0">
              <a:solidFill>
                <a:schemeClr val="accent3"/>
              </a:solidFill>
              <a:latin typeface="+mj-lt"/>
              <a:ea typeface="Roboto Bold"/>
              <a:cs typeface="Roboto Bold"/>
            </a:endParaRPr>
          </a:p>
          <a:p>
            <a:pPr marL="198755" indent="-198755">
              <a:lnSpc>
                <a:spcPct val="120000"/>
              </a:lnSpc>
            </a:pPr>
            <a:r>
              <a:rPr lang="en-US" sz="900" dirty="0"/>
              <a:t>The operator uses the machine like any other walk behind scrubber-drier for ad-hoc jobs</a:t>
            </a:r>
            <a:endParaRPr lang="en-US" sz="900" dirty="0">
              <a:ea typeface="Roboto Light"/>
              <a:cs typeface="Roboto Light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EBCB70C-03B3-D002-69AF-D54779344C74}"/>
              </a:ext>
            </a:extLst>
          </p:cNvPr>
          <p:cNvSpPr txBox="1">
            <a:spLocks/>
          </p:cNvSpPr>
          <p:nvPr/>
        </p:nvSpPr>
        <p:spPr>
          <a:xfrm>
            <a:off x="8151448" y="1412875"/>
            <a:ext cx="3559175" cy="4860925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9456" tIns="1920240" rIns="216000" bIns="45720" anchor="t"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solidFill>
                  <a:schemeClr val="accent3"/>
                </a:solidFill>
                <a:latin typeface="+mj-lt"/>
              </a:rPr>
              <a:t>Remote mode (only for Nilfisk specialists)</a:t>
            </a:r>
            <a:endParaRPr lang="en-US" sz="900" dirty="0">
              <a:solidFill>
                <a:schemeClr val="accent3"/>
              </a:solidFill>
              <a:latin typeface="+mj-lt"/>
              <a:ea typeface="Roboto Bold"/>
              <a:cs typeface="Roboto Bold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dirty="0">
                <a:latin typeface="+mj-lt"/>
              </a:rPr>
              <a:t>Map editor</a:t>
            </a:r>
            <a:endParaRPr lang="en-US" sz="900" dirty="0">
              <a:latin typeface="+mj-lt"/>
              <a:ea typeface="Roboto Bold"/>
              <a:cs typeface="Roboto Bold"/>
            </a:endParaRPr>
          </a:p>
          <a:p>
            <a:pPr marL="198755" indent="-198755"/>
            <a:r>
              <a:rPr lang="en-US" sz="900" dirty="0"/>
              <a:t>Create a map of a location via a laptop in few simple clicks via the proprietary map editor</a:t>
            </a:r>
            <a:endParaRPr lang="en-US" sz="900" dirty="0">
              <a:ea typeface="Roboto Light"/>
              <a:cs typeface="Roboto Light"/>
            </a:endParaRPr>
          </a:p>
          <a:p>
            <a:pPr marL="198755" indent="-198755"/>
            <a:r>
              <a:rPr lang="en-US" sz="900" dirty="0"/>
              <a:t>Adjustment to the map made remotely</a:t>
            </a:r>
            <a:endParaRPr lang="en-US" sz="900" dirty="0">
              <a:ea typeface="Roboto Light"/>
              <a:cs typeface="Roboto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5E8E-8EBF-7820-0E16-EFA34970C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Cleaning plan modes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FDEE95-5078-459C-D5AC-A3CEC8E5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Ease of use and versatility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AA4BF-6453-D339-10DA-8EFE43E963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594C-E743-5FF0-3A90-92EB4060E2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Google Shape;1058;p97">
            <a:extLst>
              <a:ext uri="{FF2B5EF4-FFF2-40B4-BE49-F238E27FC236}">
                <a16:creationId xmlns:a16="http://schemas.microsoft.com/office/drawing/2014/main" id="{04531D02-27DF-A0C8-BD60-8F0033C14B9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" t="-125" b="-3"/>
          <a:stretch/>
        </p:blipFill>
        <p:spPr>
          <a:xfrm>
            <a:off x="479425" y="1412875"/>
            <a:ext cx="3566160" cy="223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37;p50">
            <a:extLst>
              <a:ext uri="{FF2B5EF4-FFF2-40B4-BE49-F238E27FC236}">
                <a16:creationId xmlns:a16="http://schemas.microsoft.com/office/drawing/2014/main" id="{EF545A47-F488-314E-61D5-0DFE592B87DC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361"/>
          <a:stretch/>
        </p:blipFill>
        <p:spPr>
          <a:xfrm>
            <a:off x="4320209" y="1412874"/>
            <a:ext cx="3556462" cy="223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31;p104">
            <a:extLst>
              <a:ext uri="{FF2B5EF4-FFF2-40B4-BE49-F238E27FC236}">
                <a16:creationId xmlns:a16="http://schemas.microsoft.com/office/drawing/2014/main" id="{57773E63-CC4B-A728-418C-19D357D5A8CE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6415" y="1412874"/>
            <a:ext cx="3566160" cy="2231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4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hidden="1" id="21" name="think-cell data - do not delete">
            <a:extLst>
              <a:ext uri="{FF2B5EF4-FFF2-40B4-BE49-F238E27FC236}">
                <a16:creationId xmlns:a16="http://schemas.microsoft.com/office/drawing/2014/main" id="{46B9E188-0A1E-A335-D2C0-C99AABB8DB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348" imgW="347" name="think-cell Slide" progId="TCLayout.ActiveDocument.1" r:id="rId3">
                  <p:embed/>
                </p:oleObj>
              </mc:Choice>
              <mc:Fallback>
                <p:oleObj imgH="348" imgW="347" name="think-cell Slide" progId="TCLayout.ActiveDocument.1" r:id="rId3">
                  <p:embed/>
                  <p:pic>
                    <p:nvPicPr>
                      <p:cNvPr hidden="1" id="21" name="think-cell data - do not delete">
                        <a:extLst>
                          <a:ext uri="{FF2B5EF4-FFF2-40B4-BE49-F238E27FC236}">
                            <a16:creationId xmlns:a16="http://schemas.microsoft.com/office/drawing/2014/main" id="{46B9E188-0A1E-A335-D2C0-C99AABB8DB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E39F1B77-7028-6C9B-285D-A323A1D1B8E7}"/>
              </a:ext>
            </a:extLst>
          </p:cNvPr>
          <p:cNvSpPr txBox="1">
            <a:spLocks/>
          </p:cNvSpPr>
          <p:nvPr/>
        </p:nvSpPr>
        <p:spPr>
          <a:xfrm>
            <a:off x="479425" y="1412875"/>
            <a:ext cx="3557016" cy="4860925"/>
          </a:xfrm>
          <a:prstGeom prst="rect">
            <a:avLst/>
          </a:prstGeo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lIns="219456" rIns="216000" tIns="1920240"/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lang="en-US">
                <a:solidFill>
                  <a:schemeClr val="accent3"/>
                </a:solidFill>
                <a:latin typeface="+mj-lt"/>
              </a:rPr>
              <a:t>Step 1</a:t>
            </a:r>
          </a:p>
          <a:p>
            <a:pPr indent="0" marL="0">
              <a:lnSpc>
                <a:spcPct val="120000"/>
              </a:lnSpc>
              <a:buNone/>
            </a:pPr>
            <a:r>
              <a:rPr lang="en-US"/>
              <a:t>Place the machine in front of the magic tag at 20-30 cm and scan it </a:t>
            </a:r>
            <a:br>
              <a:rPr lang="en-US"/>
            </a:br>
            <a:r>
              <a:rPr lang="en-US"/>
              <a:t>(7-10 inches)</a:t>
            </a:r>
          </a:p>
          <a:p>
            <a:pPr>
              <a:lnSpc>
                <a:spcPct val="120000"/>
              </a:lnSpc>
            </a:pPr>
            <a:r>
              <a:rPr lang="en-US">
                <a:latin typeface="+mj-lt"/>
              </a:rPr>
              <a:t>Magic tag – </a:t>
            </a:r>
            <a:r>
              <a:rPr lang="en-US"/>
              <a:t>attached to a vertical surface, serves as a home point and stores several cleaning plans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790B868-A185-13BC-415F-B27449242770}"/>
              </a:ext>
            </a:extLst>
          </p:cNvPr>
          <p:cNvSpPr txBox="1">
            <a:spLocks/>
          </p:cNvSpPr>
          <p:nvPr/>
        </p:nvSpPr>
        <p:spPr>
          <a:xfrm>
            <a:off x="4319655" y="1412875"/>
            <a:ext cx="3557016" cy="4860925"/>
          </a:xfrm>
          <a:prstGeom prst="rect">
            <a:avLst/>
          </a:prstGeo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anchor="t" bIns="45720" lIns="219456" rIns="216000" tIns="1920240"/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lang="en-US">
                <a:solidFill>
                  <a:schemeClr val="accent3"/>
                </a:solidFill>
                <a:latin typeface="+mj-lt"/>
              </a:rPr>
              <a:t>Step 2</a:t>
            </a:r>
            <a:endParaRPr lang="en-US">
              <a:solidFill>
                <a:schemeClr val="accent3"/>
              </a:solidFill>
              <a:latin typeface="+mj-lt"/>
              <a:ea typeface="Roboto Bold"/>
              <a:cs typeface="Roboto Bold"/>
            </a:endParaRPr>
          </a:p>
          <a:p>
            <a:pPr indent="-198755" marL="198755">
              <a:buNone/>
            </a:pPr>
            <a:r>
              <a:rPr lang="en-US"/>
              <a:t>If the map has multiple cleaning plans</a:t>
            </a:r>
          </a:p>
          <a:p>
            <a:pPr indent="-198755" marL="198755">
              <a:buNone/>
            </a:pPr>
            <a:r>
              <a:rPr lang="en-US"/>
              <a:t>(sections), user can click on the edit</a:t>
            </a:r>
          </a:p>
          <a:p>
            <a:pPr indent="-198755" marL="198755">
              <a:buNone/>
            </a:pPr>
            <a:r>
              <a:rPr lang="en-US"/>
              <a:t>icon and choose the desired section</a:t>
            </a:r>
          </a:p>
          <a:p>
            <a:pPr indent="0" marL="0">
              <a:lnSpc>
                <a:spcPct val="120000"/>
              </a:lnSpc>
              <a:buNone/>
            </a:pPr>
            <a:endParaRPr lang="en-US">
              <a:ea typeface="Roboto Light"/>
              <a:cs typeface="Roboto Light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EBCB70C-03B3-D002-69AF-D54779344C74}"/>
              </a:ext>
            </a:extLst>
          </p:cNvPr>
          <p:cNvSpPr txBox="1">
            <a:spLocks/>
          </p:cNvSpPr>
          <p:nvPr/>
        </p:nvSpPr>
        <p:spPr>
          <a:xfrm>
            <a:off x="8151448" y="1412875"/>
            <a:ext cx="3559175" cy="4860925"/>
          </a:xfrm>
          <a:prstGeom prst="rect">
            <a:avLst/>
          </a:prstGeo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lIns="219456" rIns="216000" tIns="1920240"/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lang="en-US">
                <a:solidFill>
                  <a:schemeClr val="accent3"/>
                </a:solidFill>
                <a:latin typeface="+mj-lt"/>
              </a:rPr>
              <a:t>Step 3</a:t>
            </a:r>
          </a:p>
          <a:p>
            <a:pPr indent="0" marL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/>
              <a:t>Just press “Clean”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5E8E-8EBF-7820-0E16-EFA34970C5B2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 anchor="t" bIns="0" lIns="0" rIns="0" rtlCol="0" tIns="0" vert="horz">
            <a:noAutofit/>
          </a:bodyPr>
          <a:lstStyle/>
          <a:p>
            <a:r>
              <a:rPr lang="en-US"/>
              <a:t>Magic mode – 3 simple steps to the robotic cleaning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FDEE95-5078-459C-D5AC-A3CEC8E5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Ease of use and versatility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AA4BF-6453-D339-10DA-8EFE43E963FF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594C-E743-5FF0-3A90-92EB4060E299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Google Shape;1058;p97">
            <a:extLst>
              <a:ext uri="{FF2B5EF4-FFF2-40B4-BE49-F238E27FC236}">
                <a16:creationId xmlns:a16="http://schemas.microsoft.com/office/drawing/2014/main" id="{04531D02-27DF-A0C8-BD60-8F0033C14B96}"/>
              </a:ext>
            </a:extLst>
          </p:cNvPr>
          <p:cNvPicPr preferRelativeResize="0">
            <a:picLocks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1412875"/>
            <a:ext cx="1828800" cy="223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4DD8B5-6968-ABF6-5C38-38FC7EC3F064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7" l="76" t="93"/>
          <a:stretch/>
        </p:blipFill>
        <p:spPr>
          <a:xfrm>
            <a:off x="2345944" y="1412875"/>
            <a:ext cx="1698934" cy="104305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7EFE74-C813-B6B9-A044-E63B7229EB3E}"/>
              </a:ext>
            </a:extLst>
          </p:cNvPr>
          <p:cNvSpPr/>
          <p:nvPr/>
        </p:nvSpPr>
        <p:spPr>
          <a:xfrm>
            <a:off x="2344094" y="2491926"/>
            <a:ext cx="1700784" cy="11520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99493F8-D39F-7C4C-FF48-7BA10F06B3C2}"/>
              </a:ext>
            </a:extLst>
          </p:cNvPr>
          <p:cNvPicPr>
            <a:picLocks noChangeAspect="1"/>
          </p:cNvPicPr>
          <p:nvPr/>
        </p:nvPicPr>
        <p:blipFill>
          <a:blip cstate="screen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51" y="2595880"/>
            <a:ext cx="1057658" cy="990914"/>
          </a:xfrm>
          <a:prstGeom prst="rect">
            <a:avLst/>
          </a:prstGeom>
        </p:spPr>
      </p:pic>
      <p:pic>
        <p:nvPicPr>
          <p:cNvPr id="7" name="Google Shape;437;p50">
            <a:extLst>
              <a:ext uri="{FF2B5EF4-FFF2-40B4-BE49-F238E27FC236}">
                <a16:creationId xmlns:a16="http://schemas.microsoft.com/office/drawing/2014/main" id="{E0C5A0FC-D209-6BAA-21F0-C25A57EF5A7C}"/>
              </a:ext>
            </a:extLst>
          </p:cNvPr>
          <p:cNvPicPr preferRelativeResize="0"/>
          <p:nvPr/>
        </p:nvPicPr>
        <p:blipFill rotWithShape="1">
          <a:blip cstate="print"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t="-51"/>
          <a:stretch/>
        </p:blipFill>
        <p:spPr>
          <a:xfrm>
            <a:off x="8147955" y="1412875"/>
            <a:ext cx="3566160" cy="223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37;p50">
            <a:extLst>
              <a:ext uri="{FF2B5EF4-FFF2-40B4-BE49-F238E27FC236}">
                <a16:creationId xmlns:a16="http://schemas.microsoft.com/office/drawing/2014/main" id="{BB954914-7C7F-BDFB-BE18-9A2CEB803D6B}"/>
              </a:ext>
            </a:extLst>
          </p:cNvPr>
          <p:cNvPicPr preferRelativeResize="0"/>
          <p:nvPr/>
        </p:nvPicPr>
        <p:blipFill rotWithShape="1">
          <a:blip cstate="print"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t="-51"/>
          <a:stretch/>
        </p:blipFill>
        <p:spPr>
          <a:xfrm>
            <a:off x="4327877" y="1412875"/>
            <a:ext cx="3566160" cy="223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D37A57-4F86-09B7-613B-1E9033E93B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8384" y="2215701"/>
            <a:ext cx="523875" cy="5524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55DACA8-29CC-313F-0879-02736D35C4FA}"/>
              </a:ext>
            </a:extLst>
          </p:cNvPr>
          <p:cNvSpPr/>
          <p:nvPr/>
        </p:nvSpPr>
        <p:spPr>
          <a:xfrm>
            <a:off x="7323449" y="2134528"/>
            <a:ext cx="633743" cy="642796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4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919E-CD1C-AF94-3E37-EADE25D61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6D04E-2821-EE2A-F6F8-05E460116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Primary application and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81C06-F34E-DDA5-1920-1F9D5170CF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06EA1-4E5E-7661-851A-D1FB5B3F7E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249B75-0F43-FD93-DF1A-3BCFE52F9A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4" y="1412875"/>
            <a:ext cx="6173623" cy="21544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/>
              <a:t>Nilfisk is introducing a small autonomous scrubber – SC25: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47121-8A87-3117-0C5B-D945860B96E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7FD2A-44CE-0338-F626-802229C5DD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1D9F04-A4AB-3870-D3FD-D8D5406CE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SC25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9AA36B-34AC-C5F1-9420-EFC809F6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application &amp; use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D5C91A8-18D2-476D-4378-784FEB1A97BB}"/>
              </a:ext>
            </a:extLst>
          </p:cNvPr>
          <p:cNvSpPr txBox="1">
            <a:spLocks/>
          </p:cNvSpPr>
          <p:nvPr/>
        </p:nvSpPr>
        <p:spPr>
          <a:xfrm>
            <a:off x="479424" y="3323961"/>
            <a:ext cx="6173623" cy="254223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+mj-lt"/>
                <a:ea typeface="SimSun" pitchFamily="2" charset="-122"/>
              </a:rPr>
              <a:t>Main customer segments: 	</a:t>
            </a:r>
          </a:p>
          <a:p>
            <a:pPr marL="198755" indent="-198755"/>
            <a:r>
              <a:rPr lang="en-US" dirty="0"/>
              <a:t>Primary: Retail, Healthcare, Offices</a:t>
            </a:r>
            <a:endParaRPr lang="en-US" dirty="0">
              <a:ea typeface="Roboto Light"/>
              <a:cs typeface="Roboto Light"/>
            </a:endParaRPr>
          </a:p>
          <a:p>
            <a:pPr marL="198755" indent="-198755"/>
            <a:r>
              <a:rPr lang="en-US" dirty="0"/>
              <a:t>Secondary: Education</a:t>
            </a:r>
            <a:endParaRPr lang="en-US" dirty="0">
              <a:ea typeface="Roboto Light"/>
              <a:cs typeface="Roboto Light"/>
            </a:endParaRPr>
          </a:p>
          <a:p>
            <a:pPr marL="198755" indent="-198755"/>
            <a:endParaRPr lang="en-US" altLang="zh-CN" dirty="0">
              <a:ea typeface="SimSun" pitchFamily="2" charset="-122"/>
              <a:cs typeface="Roboto Ligh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+mj-lt"/>
                <a:ea typeface="SimSun" pitchFamily="2" charset="-122"/>
              </a:rPr>
              <a:t>Main Jobs to be done/Applications: </a:t>
            </a:r>
          </a:p>
          <a:p>
            <a:pPr marL="197485" lvl="1" indent="-197485">
              <a:buFont typeface="Arial" panose="020B0604020202020204" pitchFamily="34" charset="0"/>
              <a:buChar char="•"/>
            </a:pPr>
            <a:r>
              <a:rPr lang="en-US" dirty="0"/>
              <a:t>Cleaning of facilities around 500 – 2000 sqm</a:t>
            </a:r>
            <a:endParaRPr lang="en-US" dirty="0">
              <a:ea typeface="Roboto Light"/>
              <a:cs typeface="Roboto Light"/>
            </a:endParaRPr>
          </a:p>
          <a:p>
            <a:pPr marL="197485" lvl="1" indent="-197485">
              <a:buFont typeface="Arial" panose="020B0604020202020204" pitchFamily="34" charset="0"/>
              <a:buChar char="•"/>
            </a:pPr>
            <a:r>
              <a:rPr lang="en-US" dirty="0"/>
              <a:t>Daily cleaning up to 3h a day</a:t>
            </a:r>
            <a:endParaRPr lang="en-US" dirty="0">
              <a:ea typeface="Roboto Light"/>
              <a:cs typeface="Roboto Light"/>
            </a:endParaRPr>
          </a:p>
          <a:p>
            <a:pPr marL="197485" lvl="1" indent="-197485">
              <a:buFont typeface="Arial" panose="020B0604020202020204" pitchFamily="34" charset="0"/>
              <a:buChar char="•"/>
            </a:pPr>
            <a:r>
              <a:rPr lang="en-US" dirty="0"/>
              <a:t>Small supermarkets, office spaces, clinics, mid sized schools…</a:t>
            </a:r>
            <a:endParaRPr lang="en-US" dirty="0">
              <a:ea typeface="Roboto Light"/>
              <a:cs typeface="Roboto Light"/>
            </a:endParaRPr>
          </a:p>
          <a:p>
            <a:pPr marL="197485" lvl="1" indent="-197485">
              <a:buFont typeface="Arial" panose="020B0604020202020204" pitchFamily="34" charset="0"/>
              <a:buChar char="•"/>
            </a:pPr>
            <a:r>
              <a:rPr lang="en-US" dirty="0"/>
              <a:t>Various hard floors: tiles, concrete, stone, plastic, epoxy, etc..</a:t>
            </a:r>
            <a:endParaRPr lang="en-US" dirty="0">
              <a:ea typeface="Roboto Light"/>
              <a:cs typeface="Roboto Light"/>
            </a:endParaRPr>
          </a:p>
          <a:p>
            <a:pPr marL="197485" lvl="1" indent="-197485">
              <a:buFont typeface="Arial" panose="020B0604020202020204" pitchFamily="34" charset="0"/>
              <a:buChar char="•"/>
            </a:pPr>
            <a:r>
              <a:rPr lang="en-US" dirty="0"/>
              <a:t>Type of dirt: general dirt, grease, spills of liquids, etc..</a:t>
            </a:r>
            <a:endParaRPr lang="en-US" dirty="0">
              <a:ea typeface="Roboto Light"/>
              <a:cs typeface="Roboto Light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B3C8E44-7FCB-B5CC-4213-A186C9D4FF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521" y="1874068"/>
            <a:ext cx="468000" cy="46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3C457CF-01D4-ED9C-BBCB-5161D3119B8A}"/>
              </a:ext>
            </a:extLst>
          </p:cNvPr>
          <p:cNvSpPr txBox="1"/>
          <p:nvPr/>
        </p:nvSpPr>
        <p:spPr>
          <a:xfrm>
            <a:off x="943521" y="1892625"/>
            <a:ext cx="1653007" cy="430887"/>
          </a:xfrm>
          <a:prstGeom prst="rect">
            <a:avLst/>
          </a:prstGeom>
          <a:noFill/>
        </p:spPr>
        <p:txBody>
          <a:bodyPr wrap="square" lIns="18000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/>
              <a:t>Up to 3 h </a:t>
            </a:r>
            <a:br>
              <a:rPr lang="en-US" sz="1400"/>
            </a:br>
            <a:r>
              <a:rPr lang="en-US" sz="1400">
                <a:solidFill>
                  <a:schemeClr val="tx2"/>
                </a:solidFill>
              </a:rPr>
              <a:t>running time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6D690CA7-57B8-1F5E-CB41-47AA496BFB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21" y="2555497"/>
            <a:ext cx="468000" cy="46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8DBDF48-B84B-8450-505A-B4A43B130559}"/>
              </a:ext>
            </a:extLst>
          </p:cNvPr>
          <p:cNvSpPr txBox="1"/>
          <p:nvPr/>
        </p:nvSpPr>
        <p:spPr>
          <a:xfrm>
            <a:off x="943521" y="2574054"/>
            <a:ext cx="1653007" cy="430887"/>
          </a:xfrm>
          <a:prstGeom prst="rect">
            <a:avLst/>
          </a:prstGeom>
          <a:noFill/>
        </p:spPr>
        <p:txBody>
          <a:bodyPr wrap="square" lIns="180000" tIns="0" rIns="0" bIns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/>
              <a:t>36.6 cm </a:t>
            </a:r>
            <a:br>
              <a:rPr lang="en-US" sz="1400"/>
            </a:br>
            <a:r>
              <a:rPr lang="en-US" sz="1400">
                <a:solidFill>
                  <a:schemeClr val="tx2"/>
                </a:solidFill>
              </a:rPr>
              <a:t>cylindrical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5EC144A-685E-37D2-635F-611AA9A583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6489" y="1874068"/>
            <a:ext cx="468000" cy="468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6E29194-94E2-A910-AA81-77C79F359582}"/>
              </a:ext>
            </a:extLst>
          </p:cNvPr>
          <p:cNvSpPr txBox="1"/>
          <p:nvPr/>
        </p:nvSpPr>
        <p:spPr>
          <a:xfrm>
            <a:off x="3467438" y="1873087"/>
            <a:ext cx="2307545" cy="646331"/>
          </a:xfrm>
          <a:prstGeom prst="rect">
            <a:avLst/>
          </a:prstGeom>
          <a:noFill/>
        </p:spPr>
        <p:txBody>
          <a:bodyPr wrap="square" lIns="180000" tIns="0" rIns="0" bIns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/>
              <a:t>22L Solution /25L Recovery</a:t>
            </a:r>
            <a:br>
              <a:rPr lang="en-US" sz="1400" dirty="0"/>
            </a:br>
            <a:r>
              <a:rPr lang="en-US" sz="1400" dirty="0">
                <a:solidFill>
                  <a:schemeClr val="tx2"/>
                </a:solidFill>
              </a:rPr>
              <a:t>tank capacity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D8833815-4837-164A-AEF8-12F9390DF3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96489" y="2555497"/>
            <a:ext cx="468000" cy="46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7404FCE-2AD4-C19F-C375-3F7849457E93}"/>
              </a:ext>
            </a:extLst>
          </p:cNvPr>
          <p:cNvSpPr txBox="1"/>
          <p:nvPr/>
        </p:nvSpPr>
        <p:spPr>
          <a:xfrm>
            <a:off x="3447900" y="2574054"/>
            <a:ext cx="1853386" cy="430887"/>
          </a:xfrm>
          <a:prstGeom prst="rect">
            <a:avLst/>
          </a:prstGeom>
          <a:noFill/>
        </p:spPr>
        <p:txBody>
          <a:bodyPr wrap="square" lIns="18000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/>
              <a:t>Li-ion</a:t>
            </a:r>
            <a:br>
              <a:rPr lang="en-US" sz="1400"/>
            </a:br>
            <a:r>
              <a:rPr lang="en-US" sz="1400">
                <a:solidFill>
                  <a:schemeClr val="tx2"/>
                </a:solidFill>
              </a:rPr>
              <a:t>battery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AA9601-2EE3-DFD6-410C-ACCDEC514859}"/>
              </a:ext>
            </a:extLst>
          </p:cNvPr>
          <p:cNvSpPr/>
          <p:nvPr/>
        </p:nvSpPr>
        <p:spPr>
          <a:xfrm>
            <a:off x="6200774" y="0"/>
            <a:ext cx="5991225" cy="6283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64D1EE-6FF5-520B-6162-400CD401105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5378" y="1013461"/>
            <a:ext cx="3780922" cy="48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16">
            <a:extLst>
              <a:ext uri="{FF2B5EF4-FFF2-40B4-BE49-F238E27FC236}">
                <a16:creationId xmlns:a16="http://schemas.microsoft.com/office/drawing/2014/main" id="{CABAEAC2-E60C-8C4E-0A84-19A9A64A305F}"/>
              </a:ext>
            </a:extLst>
          </p:cNvPr>
          <p:cNvSpPr/>
          <p:nvPr/>
        </p:nvSpPr>
        <p:spPr>
          <a:xfrm>
            <a:off x="428" y="0"/>
            <a:ext cx="12191144" cy="6266926"/>
          </a:xfrm>
          <a:custGeom>
            <a:avLst/>
            <a:gdLst/>
            <a:ahLst/>
            <a:cxnLst/>
            <a:rect l="l" t="t" r="r" b="b"/>
            <a:pathLst>
              <a:path w="20104100" h="10061575">
                <a:moveTo>
                  <a:pt x="20104099" y="0"/>
                </a:moveTo>
                <a:lnTo>
                  <a:pt x="0" y="0"/>
                </a:lnTo>
                <a:lnTo>
                  <a:pt x="0" y="10060950"/>
                </a:lnTo>
                <a:lnTo>
                  <a:pt x="20104099" y="10060950"/>
                </a:lnTo>
                <a:lnTo>
                  <a:pt x="20104099" y="0"/>
                </a:lnTo>
                <a:close/>
              </a:path>
            </a:pathLst>
          </a:custGeom>
          <a:solidFill>
            <a:srgbClr val="EEEFF1"/>
          </a:solidFill>
        </p:spPr>
        <p:txBody>
          <a:bodyPr wrap="square" lIns="0" tIns="0" rIns="0" bIns="0" rtlCol="0"/>
          <a:lstStyle/>
          <a:p>
            <a:endParaRPr sz="1213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047AB-066C-44CA-6709-CBC9927037A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44C85-82E7-3CAB-AD31-B27D64C6086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C8531D-594C-1FCB-7FC7-40C00290D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SC25 scrubber primary applications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93046F0-C60C-11F5-48D7-39E7A4EC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applications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E057C4C0-F415-96B9-A94D-C10EA2AEF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97810"/>
              </p:ext>
            </p:extLst>
          </p:nvPr>
        </p:nvGraphicFramePr>
        <p:xfrm>
          <a:off x="478133" y="1492755"/>
          <a:ext cx="11264503" cy="4090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4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5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5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7726">
                <a:tc>
                  <a:txBody>
                    <a:bodyPr/>
                    <a:lstStyle/>
                    <a:p>
                      <a:pPr marL="36000" indent="-360000"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endParaRPr sz="1000" spc="0">
                        <a:latin typeface="Roboto Medium"/>
                        <a:cs typeface="Roboto Medium"/>
                      </a:endParaRPr>
                    </a:p>
                  </a:txBody>
                  <a:tcPr marL="0" marR="0" marT="130983" marB="13098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6084" algn="l"/>
                        </a:tabLst>
                        <a:defRPr/>
                      </a:pPr>
                      <a:r>
                        <a:rPr lang="en-US" sz="1200" spc="0">
                          <a:solidFill>
                            <a:srgbClr val="27303E"/>
                          </a:solidFill>
                          <a:latin typeface="+mj-lt"/>
                          <a:ea typeface="Roboto Bold" panose="02000000000000000000" pitchFamily="2" charset="0"/>
                          <a:cs typeface="Roboto"/>
                        </a:rPr>
                        <a:t>Retail </a:t>
                      </a:r>
                      <a:br>
                        <a:rPr lang="en-US" sz="1200" spc="0">
                          <a:solidFill>
                            <a:srgbClr val="27303E"/>
                          </a:solidFill>
                          <a:latin typeface="+mj-lt"/>
                          <a:ea typeface="Roboto Bold" panose="02000000000000000000" pitchFamily="2" charset="0"/>
                          <a:cs typeface="Roboto"/>
                        </a:rPr>
                      </a:br>
                      <a:r>
                        <a:rPr lang="en-US" sz="1200" spc="0">
                          <a:solidFill>
                            <a:srgbClr val="27303E"/>
                          </a:solidFill>
                          <a:latin typeface="+mj-lt"/>
                          <a:ea typeface="Roboto Bold" panose="02000000000000000000" pitchFamily="2" charset="0"/>
                          <a:cs typeface="Roboto"/>
                        </a:rPr>
                        <a:t>(Primary target)</a:t>
                      </a:r>
                      <a:endParaRPr lang="en-US" sz="1200" spc="0">
                        <a:latin typeface="+mj-lt"/>
                        <a:ea typeface="Roboto Bold" panose="02000000000000000000" pitchFamily="2" charset="0"/>
                        <a:cs typeface="Roboto"/>
                      </a:endParaRPr>
                    </a:p>
                  </a:txBody>
                  <a:tcPr marL="698574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6070" algn="l"/>
                        </a:tabLst>
                        <a:defRPr/>
                      </a:pPr>
                      <a:r>
                        <a:rPr lang="en-US" sz="1200" spc="0">
                          <a:solidFill>
                            <a:srgbClr val="27303E"/>
                          </a:solidFill>
                          <a:latin typeface="+mj-lt"/>
                          <a:ea typeface="Roboto Bold" panose="02000000000000000000" pitchFamily="2" charset="0"/>
                          <a:cs typeface="Roboto"/>
                        </a:rPr>
                        <a:t>Offices</a:t>
                      </a:r>
                      <a:endParaRPr lang="en-US" sz="1200" spc="0">
                        <a:latin typeface="+mj-lt"/>
                        <a:ea typeface="Roboto Bold" panose="02000000000000000000" pitchFamily="2" charset="0"/>
                        <a:cs typeface="Roboto"/>
                      </a:endParaRPr>
                    </a:p>
                  </a:txBody>
                  <a:tcPr marL="698574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3715" algn="l"/>
                        </a:tabLst>
                        <a:defRPr/>
                      </a:pPr>
                      <a:r>
                        <a:rPr lang="en-US" sz="1200" spc="0">
                          <a:solidFill>
                            <a:srgbClr val="27303E"/>
                          </a:solidFill>
                          <a:latin typeface="+mj-lt"/>
                          <a:ea typeface="Roboto Bold" panose="02000000000000000000" pitchFamily="2" charset="0"/>
                          <a:cs typeface="Roboto"/>
                        </a:rPr>
                        <a:t>Education</a:t>
                      </a:r>
                      <a:endParaRPr lang="en-US" sz="1200" spc="0">
                        <a:latin typeface="+mj-lt"/>
                        <a:ea typeface="Roboto Bold" panose="02000000000000000000" pitchFamily="2" charset="0"/>
                        <a:cs typeface="Roboto"/>
                      </a:endParaRPr>
                    </a:p>
                  </a:txBody>
                  <a:tcPr marL="698574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5475" algn="l"/>
                        </a:tabLst>
                        <a:defRPr/>
                      </a:pPr>
                      <a:r>
                        <a:rPr lang="en-US" sz="1200" spc="0">
                          <a:solidFill>
                            <a:srgbClr val="27303E"/>
                          </a:solidFill>
                          <a:latin typeface="+mj-lt"/>
                          <a:ea typeface="Roboto Bold" panose="02000000000000000000" pitchFamily="2" charset="0"/>
                          <a:cs typeface="Roboto"/>
                        </a:rPr>
                        <a:t>Healthcare</a:t>
                      </a:r>
                      <a:endParaRPr lang="en-US" sz="1200" spc="0">
                        <a:latin typeface="+mj-lt"/>
                        <a:ea typeface="Roboto Bold" panose="02000000000000000000" pitchFamily="2" charset="0"/>
                        <a:cs typeface="Roboto"/>
                      </a:endParaRPr>
                    </a:p>
                  </a:txBody>
                  <a:tcPr marL="698574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8332382"/>
                  </a:ext>
                </a:extLst>
              </a:tr>
              <a:tr h="67082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j-lt"/>
                          <a:cs typeface="Roboto Medium"/>
                        </a:rPr>
                        <a:t>Type</a:t>
                      </a:r>
                      <a:endParaRPr sz="1000" spc="0">
                        <a:latin typeface="+mj-lt"/>
                        <a:cs typeface="Roboto Medium"/>
                      </a:endParaRPr>
                    </a:p>
                  </a:txBody>
                  <a:tcPr marL="0" marR="0" marT="130983" marB="130983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6084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Small/medium supermarkets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6084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Small/Medium sized retail shops</a:t>
                      </a:r>
                      <a:endParaRPr lang="en-US" sz="1000" spc="0">
                        <a:solidFill>
                          <a:srgbClr val="28313F"/>
                        </a:solidFill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306070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Mid sized hard floored offices spaces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51371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Small to mid sized schools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51371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Kindergartens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62547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Clinics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62547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Medium sized hospitals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0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j-lt"/>
                          <a:cs typeface="Roboto Medium"/>
                        </a:rPr>
                        <a:t>Size</a:t>
                      </a:r>
                      <a:endParaRPr sz="1000" spc="0">
                        <a:latin typeface="+mj-lt"/>
                        <a:cs typeface="Roboto Medium"/>
                      </a:endParaRPr>
                    </a:p>
                  </a:txBody>
                  <a:tcPr marL="0" marR="0" marT="130983" marB="130983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From 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j-lt"/>
                          <a:cs typeface="Roboto Medium"/>
                        </a:rPr>
                        <a:t>600 (6500) 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to </a:t>
                      </a:r>
                      <a:r>
                        <a:rPr sz="1000" kern="1200" spc="0">
                          <a:solidFill>
                            <a:srgbClr val="28313F"/>
                          </a:solidFill>
                          <a:latin typeface="+mj-lt"/>
                          <a:ea typeface="+mn-ea"/>
                          <a:cs typeface="Roboto Medium"/>
                        </a:rPr>
                        <a:t>1500 (16000) 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m</a:t>
                      </a:r>
                      <a:r>
                        <a:rPr sz="1000" spc="0" baseline="32163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2 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(ft</a:t>
                      </a:r>
                      <a:r>
                        <a:rPr sz="1000" spc="0" baseline="32163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2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)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1000" kern="1200" spc="0">
                          <a:solidFill>
                            <a:srgbClr val="28313F"/>
                          </a:solidFill>
                          <a:latin typeface="+mj-lt"/>
                          <a:ea typeface="+mn-ea"/>
                          <a:cs typeface="Roboto Medium"/>
                        </a:rPr>
                        <a:t>Up to 3000 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j-lt"/>
                          <a:cs typeface="Roboto Medium"/>
                        </a:rPr>
                        <a:t>(32000)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Medium"/>
                        </a:rPr>
                        <a:t> 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m</a:t>
                      </a:r>
                      <a:r>
                        <a:rPr sz="1000" spc="0" baseline="32163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2 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(ft</a:t>
                      </a:r>
                      <a:r>
                        <a:rPr sz="1000" spc="0" baseline="32163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2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)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>
                          <a:tab pos="513715" algn="l"/>
                        </a:tabLst>
                      </a:pPr>
                      <a:r>
                        <a:rPr sz="1000" kern="1200" spc="0">
                          <a:solidFill>
                            <a:srgbClr val="28313F"/>
                          </a:solidFill>
                          <a:latin typeface="+mj-lt"/>
                          <a:ea typeface="+mn-ea"/>
                          <a:cs typeface="Roboto Medium"/>
                        </a:rPr>
                        <a:t>Up to 5000 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j-lt"/>
                          <a:cs typeface="Roboto Medium"/>
                        </a:rPr>
                        <a:t>(54000) 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m</a:t>
                      </a:r>
                      <a:r>
                        <a:rPr sz="1000" spc="0" baseline="32163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2 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(ft</a:t>
                      </a:r>
                      <a:r>
                        <a:rPr sz="1000" spc="0" baseline="32163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2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)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sz="1000" kern="1200" spc="0">
                          <a:solidFill>
                            <a:srgbClr val="28313F"/>
                          </a:solidFill>
                          <a:latin typeface="+mj-lt"/>
                          <a:ea typeface="+mn-ea"/>
                          <a:cs typeface="Roboto Medium"/>
                        </a:rPr>
                        <a:t>Up to 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j-lt"/>
                          <a:cs typeface="Roboto Medium"/>
                        </a:rPr>
                        <a:t>5000 (54000)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Medium"/>
                        </a:rPr>
                        <a:t> 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m</a:t>
                      </a:r>
                      <a:r>
                        <a:rPr sz="1000" spc="0" baseline="32163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2 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(ft</a:t>
                      </a:r>
                      <a:r>
                        <a:rPr sz="1000" spc="0" baseline="32163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2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)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29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j-lt"/>
                          <a:cs typeface="Roboto Medium"/>
                        </a:rPr>
                        <a:t>Cleaning areas</a:t>
                      </a:r>
                      <a:endParaRPr sz="1000" spc="0">
                        <a:latin typeface="+mj-lt"/>
                        <a:cs typeface="Roboto Medium"/>
                      </a:endParaRPr>
                    </a:p>
                  </a:txBody>
                  <a:tcPr marL="0" marR="0" marT="130983" marB="130983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6084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Shop floor</a:t>
                      </a:r>
                      <a:r>
                        <a:rPr lang="en-US"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 –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 meat/fish and vegetable areas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6084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Aisles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6084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Mid open areas in entrance (no cashiers)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6084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Back of the store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306070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Hard floored desk areas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306070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Hallways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306070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Receptions halls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51371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Hallways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51371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Canteens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513715" algn="l"/>
                        </a:tabLst>
                      </a:pPr>
                      <a:r>
                        <a:rPr lang="en-US"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Meeting</a:t>
                      </a: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 rooms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62547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Hallways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62547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Reception/Lobbies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62547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Canteens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62547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Basements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5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endParaRPr sz="1000" spc="0">
                        <a:latin typeface="+mj-lt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j-lt"/>
                          <a:cs typeface="Roboto Medium"/>
                        </a:rPr>
                        <a:t>JTBD</a:t>
                      </a:r>
                      <a:endParaRPr sz="1000" spc="0">
                        <a:latin typeface="+mj-lt"/>
                        <a:cs typeface="Roboto Medium"/>
                      </a:endParaRPr>
                    </a:p>
                  </a:txBody>
                  <a:tcPr marL="0" marR="0" marT="130983" marB="130983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6084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Scrubbing hard floors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6084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Light sweeping (small debris, dust)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6084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Edge cleaning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306070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Scrubbing hard floors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306070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Light sweeping (small debris, dust)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306070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Edge cleaning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51371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Scrubbing hard floors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51371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Light sweeping (small debris, dust)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51371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Edge cleaning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62547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Scrubbing hard floors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62547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Light sweeping (small debris, dust)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  <a:p>
                      <a:pPr marL="180000" indent="-1800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625475" algn="l"/>
                        </a:tabLst>
                      </a:pPr>
                      <a:r>
                        <a:rPr sz="1000" spc="0">
                          <a:solidFill>
                            <a:srgbClr val="28313F"/>
                          </a:solidFill>
                          <a:latin typeface="+mn-lt"/>
                          <a:cs typeface="Roboto Light"/>
                        </a:rPr>
                        <a:t>Edge cleaning</a:t>
                      </a:r>
                      <a:endParaRPr sz="1000" spc="0">
                        <a:latin typeface="+mn-lt"/>
                        <a:cs typeface="Roboto Light"/>
                      </a:endParaRPr>
                    </a:p>
                  </a:txBody>
                  <a:tcPr marL="0" marR="65491" marT="130983" marB="13098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C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2285807"/>
                  </a:ext>
                </a:extLst>
              </a:tr>
            </a:tbl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9D6F714E-759C-8796-359D-3C9B0EFF4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1786" y="1579087"/>
            <a:ext cx="439964" cy="51995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D711D72-A3F1-5D85-5553-9732DA3A7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5742" y="1569089"/>
            <a:ext cx="469961" cy="52995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9A55150-BAF2-F34A-279F-EACDB3FEC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8122" y="1569089"/>
            <a:ext cx="549955" cy="52995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0C3D70C-A783-A70E-00D2-5FA5EE4E4B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42608" y="1749074"/>
            <a:ext cx="519957" cy="3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919E-CD1C-AF94-3E37-EADE25D61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3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6D04E-2821-EE2A-F6F8-05E460116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Key features and benefits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81C06-F34E-DDA5-1920-1F9D5170CF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06EA1-4E5E-7661-851A-D1FB5B3F7E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68A59-9154-CFA4-3F86-BE5C85803F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F3DFC-2B66-DF31-15E8-ACBD65346CF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bg object 16">
            <a:extLst>
              <a:ext uri="{FF2B5EF4-FFF2-40B4-BE49-F238E27FC236}">
                <a16:creationId xmlns:a16="http://schemas.microsoft.com/office/drawing/2014/main" id="{D9639C1A-9CA2-B5B9-67E0-BB8AE035D4B3}"/>
              </a:ext>
            </a:extLst>
          </p:cNvPr>
          <p:cNvSpPr/>
          <p:nvPr/>
        </p:nvSpPr>
        <p:spPr>
          <a:xfrm>
            <a:off x="7885670" y="0"/>
            <a:ext cx="4307055" cy="6276249"/>
          </a:xfrm>
          <a:custGeom>
            <a:avLst/>
            <a:gdLst/>
            <a:ahLst/>
            <a:cxnLst/>
            <a:rect l="l" t="t" r="r" b="b"/>
            <a:pathLst>
              <a:path w="20104100" h="10061575">
                <a:moveTo>
                  <a:pt x="20104099" y="0"/>
                </a:moveTo>
                <a:lnTo>
                  <a:pt x="0" y="0"/>
                </a:lnTo>
                <a:lnTo>
                  <a:pt x="0" y="10060950"/>
                </a:lnTo>
                <a:lnTo>
                  <a:pt x="20104099" y="10060950"/>
                </a:lnTo>
                <a:lnTo>
                  <a:pt x="20104099" y="0"/>
                </a:lnTo>
                <a:close/>
              </a:path>
            </a:pathLst>
          </a:custGeom>
          <a:solidFill>
            <a:srgbClr val="EEEFF1"/>
          </a:solidFill>
        </p:spPr>
        <p:txBody>
          <a:bodyPr wrap="square" lIns="0" tIns="0" rIns="0" bIns="0" rtlCol="0"/>
          <a:lstStyle/>
          <a:p>
            <a:endParaRPr sz="1213"/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FA0E1E52-4B02-3E12-5471-1067153868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30" y="2674915"/>
            <a:ext cx="3542194" cy="3508859"/>
          </a:xfrm>
          <a:prstGeom prst="rect">
            <a:avLst/>
          </a:prstGeom>
        </p:spPr>
      </p:pic>
      <p:pic>
        <p:nvPicPr>
          <p:cNvPr id="12" name="object 3">
            <a:extLst>
              <a:ext uri="{FF2B5EF4-FFF2-40B4-BE49-F238E27FC236}">
                <a16:creationId xmlns:a16="http://schemas.microsoft.com/office/drawing/2014/main" id="{60CC2035-56AA-B023-E3E6-E62AE90D4F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0" y="1539017"/>
            <a:ext cx="3583668" cy="4146424"/>
          </a:xfrm>
          <a:prstGeom prst="rect">
            <a:avLst/>
          </a:prstGeom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192CE8E8-3F02-76C5-0C26-B50B49C93B57}"/>
              </a:ext>
            </a:extLst>
          </p:cNvPr>
          <p:cNvSpPr/>
          <p:nvPr/>
        </p:nvSpPr>
        <p:spPr>
          <a:xfrm>
            <a:off x="3467114" y="2104260"/>
            <a:ext cx="0" cy="2834845"/>
          </a:xfrm>
          <a:custGeom>
            <a:avLst/>
            <a:gdLst/>
            <a:ahLst/>
            <a:cxnLst/>
            <a:rect l="l" t="t" r="r" b="b"/>
            <a:pathLst>
              <a:path h="4674870">
                <a:moveTo>
                  <a:pt x="0" y="0"/>
                </a:moveTo>
                <a:lnTo>
                  <a:pt x="0" y="4674444"/>
                </a:lnTo>
              </a:path>
            </a:pathLst>
          </a:custGeom>
          <a:ln w="20323">
            <a:solidFill>
              <a:srgbClr val="38AED8"/>
            </a:solidFill>
          </a:ln>
        </p:spPr>
        <p:txBody>
          <a:bodyPr wrap="square" lIns="0" tIns="0" rIns="0" bIns="0" rtlCol="0"/>
          <a:lstStyle/>
          <a:p>
            <a:endParaRPr sz="1213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2CDABBBC-9F52-2964-0B9D-9FD9AE9A0884}"/>
              </a:ext>
            </a:extLst>
          </p:cNvPr>
          <p:cNvSpPr/>
          <p:nvPr/>
        </p:nvSpPr>
        <p:spPr>
          <a:xfrm>
            <a:off x="3437499" y="2104260"/>
            <a:ext cx="59300" cy="31960"/>
          </a:xfrm>
          <a:custGeom>
            <a:avLst/>
            <a:gdLst/>
            <a:ahLst/>
            <a:cxnLst/>
            <a:rect l="l" t="t" r="r" b="b"/>
            <a:pathLst>
              <a:path w="97790" h="52705">
                <a:moveTo>
                  <a:pt x="0" y="52532"/>
                </a:moveTo>
                <a:lnTo>
                  <a:pt x="48836" y="0"/>
                </a:lnTo>
                <a:lnTo>
                  <a:pt x="97672" y="52532"/>
                </a:lnTo>
              </a:path>
            </a:pathLst>
          </a:custGeom>
          <a:ln w="20323">
            <a:solidFill>
              <a:srgbClr val="38AED8"/>
            </a:solidFill>
          </a:ln>
        </p:spPr>
        <p:txBody>
          <a:bodyPr wrap="square" lIns="0" tIns="0" rIns="0" bIns="0" rtlCol="0"/>
          <a:lstStyle/>
          <a:p>
            <a:endParaRPr sz="1213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A2C60ED2-DEF2-2B3C-BD22-9DB7A8D54779}"/>
              </a:ext>
            </a:extLst>
          </p:cNvPr>
          <p:cNvSpPr/>
          <p:nvPr/>
        </p:nvSpPr>
        <p:spPr>
          <a:xfrm>
            <a:off x="3437501" y="4906994"/>
            <a:ext cx="59300" cy="31960"/>
          </a:xfrm>
          <a:custGeom>
            <a:avLst/>
            <a:gdLst/>
            <a:ahLst/>
            <a:cxnLst/>
            <a:rect l="l" t="t" r="r" b="b"/>
            <a:pathLst>
              <a:path w="97790" h="52704">
                <a:moveTo>
                  <a:pt x="97672" y="0"/>
                </a:moveTo>
                <a:lnTo>
                  <a:pt x="48836" y="52532"/>
                </a:lnTo>
                <a:lnTo>
                  <a:pt x="0" y="0"/>
                </a:lnTo>
              </a:path>
            </a:pathLst>
          </a:custGeom>
          <a:ln w="20323">
            <a:solidFill>
              <a:srgbClr val="38AED8"/>
            </a:solidFill>
          </a:ln>
        </p:spPr>
        <p:txBody>
          <a:bodyPr wrap="square" lIns="0" tIns="0" rIns="0" bIns="0" rtlCol="0"/>
          <a:lstStyle/>
          <a:p>
            <a:endParaRPr sz="1213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47E34809-49A5-6B50-DCBD-A70E53F38721}"/>
              </a:ext>
            </a:extLst>
          </p:cNvPr>
          <p:cNvSpPr/>
          <p:nvPr/>
        </p:nvSpPr>
        <p:spPr>
          <a:xfrm>
            <a:off x="2607715" y="5016698"/>
            <a:ext cx="727772" cy="474785"/>
          </a:xfrm>
          <a:custGeom>
            <a:avLst/>
            <a:gdLst/>
            <a:ahLst/>
            <a:cxnLst/>
            <a:rect l="l" t="t" r="r" b="b"/>
            <a:pathLst>
              <a:path w="1200150" h="782954">
                <a:moveTo>
                  <a:pt x="0" y="782457"/>
                </a:moveTo>
                <a:lnTo>
                  <a:pt x="1199712" y="0"/>
                </a:lnTo>
              </a:path>
            </a:pathLst>
          </a:custGeom>
          <a:ln w="20323">
            <a:solidFill>
              <a:srgbClr val="38AED8"/>
            </a:solidFill>
          </a:ln>
        </p:spPr>
        <p:txBody>
          <a:bodyPr wrap="square" lIns="0" tIns="0" rIns="0" bIns="0" rtlCol="0"/>
          <a:lstStyle/>
          <a:p>
            <a:endParaRPr sz="1213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A6037675-C934-D0A9-072D-3353D13BEB18}"/>
              </a:ext>
            </a:extLst>
          </p:cNvPr>
          <p:cNvSpPr/>
          <p:nvPr/>
        </p:nvSpPr>
        <p:spPr>
          <a:xfrm>
            <a:off x="2607715" y="5448976"/>
            <a:ext cx="43127" cy="49673"/>
          </a:xfrm>
          <a:custGeom>
            <a:avLst/>
            <a:gdLst/>
            <a:ahLst/>
            <a:cxnLst/>
            <a:rect l="l" t="t" r="r" b="b"/>
            <a:pathLst>
              <a:path w="71120" h="81915">
                <a:moveTo>
                  <a:pt x="70678" y="81809"/>
                </a:moveTo>
                <a:lnTo>
                  <a:pt x="0" y="69599"/>
                </a:lnTo>
                <a:lnTo>
                  <a:pt x="17318" y="0"/>
                </a:lnTo>
              </a:path>
            </a:pathLst>
          </a:custGeom>
          <a:ln w="20323">
            <a:solidFill>
              <a:srgbClr val="38AED8"/>
            </a:solidFill>
          </a:ln>
        </p:spPr>
        <p:txBody>
          <a:bodyPr wrap="square" lIns="0" tIns="0" rIns="0" bIns="0" rtlCol="0"/>
          <a:lstStyle/>
          <a:p>
            <a:endParaRPr sz="1213"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74061F15-DF27-ED8D-5FF1-C170B795DDA8}"/>
              </a:ext>
            </a:extLst>
          </p:cNvPr>
          <p:cNvSpPr/>
          <p:nvPr/>
        </p:nvSpPr>
        <p:spPr>
          <a:xfrm>
            <a:off x="3292361" y="5009296"/>
            <a:ext cx="43127" cy="49673"/>
          </a:xfrm>
          <a:custGeom>
            <a:avLst/>
            <a:gdLst/>
            <a:ahLst/>
            <a:cxnLst/>
            <a:rect l="l" t="t" r="r" b="b"/>
            <a:pathLst>
              <a:path w="71120" h="81915">
                <a:moveTo>
                  <a:pt x="0" y="0"/>
                </a:moveTo>
                <a:lnTo>
                  <a:pt x="70678" y="12209"/>
                </a:lnTo>
                <a:lnTo>
                  <a:pt x="53359" y="81809"/>
                </a:lnTo>
              </a:path>
            </a:pathLst>
          </a:custGeom>
          <a:ln w="20323">
            <a:solidFill>
              <a:srgbClr val="38AED8"/>
            </a:solidFill>
          </a:ln>
        </p:spPr>
        <p:txBody>
          <a:bodyPr wrap="square" lIns="0" tIns="0" rIns="0" bIns="0" rtlCol="0"/>
          <a:lstStyle/>
          <a:p>
            <a:endParaRPr sz="1213"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351DB749-8DC7-1605-A76A-B2E56B467E7E}"/>
              </a:ext>
            </a:extLst>
          </p:cNvPr>
          <p:cNvSpPr/>
          <p:nvPr/>
        </p:nvSpPr>
        <p:spPr>
          <a:xfrm>
            <a:off x="634772" y="5248212"/>
            <a:ext cx="1756665" cy="246826"/>
          </a:xfrm>
          <a:custGeom>
            <a:avLst/>
            <a:gdLst/>
            <a:ahLst/>
            <a:cxnLst/>
            <a:rect l="l" t="t" r="r" b="b"/>
            <a:pathLst>
              <a:path w="2896870" h="407034">
                <a:moveTo>
                  <a:pt x="2896498" y="406720"/>
                </a:moveTo>
                <a:lnTo>
                  <a:pt x="0" y="0"/>
                </a:lnTo>
              </a:path>
            </a:pathLst>
          </a:custGeom>
          <a:ln w="20323">
            <a:solidFill>
              <a:srgbClr val="38AED8"/>
            </a:solidFill>
          </a:ln>
        </p:spPr>
        <p:txBody>
          <a:bodyPr wrap="square" lIns="0" tIns="0" rIns="0" bIns="0" rtlCol="0"/>
          <a:lstStyle/>
          <a:p>
            <a:endParaRPr sz="1213"/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CC16EDEC-F4D6-52A2-702C-005C166A6E95}"/>
              </a:ext>
            </a:extLst>
          </p:cNvPr>
          <p:cNvSpPr/>
          <p:nvPr/>
        </p:nvSpPr>
        <p:spPr>
          <a:xfrm>
            <a:off x="2355550" y="5461089"/>
            <a:ext cx="35811" cy="58915"/>
          </a:xfrm>
          <a:custGeom>
            <a:avLst/>
            <a:gdLst/>
            <a:ahLst/>
            <a:cxnLst/>
            <a:rect l="l" t="t" r="r" b="b"/>
            <a:pathLst>
              <a:path w="59054" h="97154">
                <a:moveTo>
                  <a:pt x="13580" y="0"/>
                </a:moveTo>
                <a:lnTo>
                  <a:pt x="58804" y="55673"/>
                </a:lnTo>
                <a:lnTo>
                  <a:pt x="0" y="96730"/>
                </a:lnTo>
              </a:path>
            </a:pathLst>
          </a:custGeom>
          <a:ln w="20323">
            <a:solidFill>
              <a:srgbClr val="38AED8"/>
            </a:solidFill>
          </a:ln>
        </p:spPr>
        <p:txBody>
          <a:bodyPr wrap="square" lIns="0" tIns="0" rIns="0" bIns="0" rtlCol="0"/>
          <a:lstStyle/>
          <a:p>
            <a:endParaRPr sz="1213"/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2CF33334-8221-8EBD-CE7B-3835C1F92408}"/>
              </a:ext>
            </a:extLst>
          </p:cNvPr>
          <p:cNvSpPr/>
          <p:nvPr/>
        </p:nvSpPr>
        <p:spPr>
          <a:xfrm>
            <a:off x="634777" y="5223315"/>
            <a:ext cx="35811" cy="58915"/>
          </a:xfrm>
          <a:custGeom>
            <a:avLst/>
            <a:gdLst/>
            <a:ahLst/>
            <a:cxnLst/>
            <a:rect l="l" t="t" r="r" b="b"/>
            <a:pathLst>
              <a:path w="59054" h="97154">
                <a:moveTo>
                  <a:pt x="45223" y="96730"/>
                </a:moveTo>
                <a:lnTo>
                  <a:pt x="0" y="41056"/>
                </a:lnTo>
                <a:lnTo>
                  <a:pt x="58804" y="0"/>
                </a:lnTo>
              </a:path>
            </a:pathLst>
          </a:custGeom>
          <a:ln w="20323">
            <a:solidFill>
              <a:srgbClr val="38AED8"/>
            </a:solidFill>
          </a:ln>
        </p:spPr>
        <p:txBody>
          <a:bodyPr wrap="square" lIns="0" tIns="0" rIns="0" bIns="0" rtlCol="0"/>
          <a:lstStyle/>
          <a:p>
            <a:endParaRPr sz="1213"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B265BBFC-AAA0-88B7-193F-D4AEF052297A}"/>
              </a:ext>
            </a:extLst>
          </p:cNvPr>
          <p:cNvSpPr txBox="1"/>
          <p:nvPr/>
        </p:nvSpPr>
        <p:spPr>
          <a:xfrm>
            <a:off x="3626967" y="3474210"/>
            <a:ext cx="485868" cy="166021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 marL="7620">
              <a:spcBef>
                <a:spcPts val="58"/>
              </a:spcBef>
            </a:pPr>
            <a:r>
              <a:rPr lang="en-US" sz="1000" spc="-12" dirty="0">
                <a:solidFill>
                  <a:srgbClr val="27303E"/>
                </a:solidFill>
                <a:cs typeface="Roboto"/>
              </a:rPr>
              <a:t>911</a:t>
            </a:r>
            <a:r>
              <a:rPr sz="1000" spc="-49" dirty="0">
                <a:solidFill>
                  <a:srgbClr val="27303E"/>
                </a:solidFill>
                <a:cs typeface="Roboto"/>
              </a:rPr>
              <a:t> </a:t>
            </a:r>
            <a:r>
              <a:rPr sz="1000" spc="-15" dirty="0">
                <a:solidFill>
                  <a:srgbClr val="27303E"/>
                </a:solidFill>
                <a:cs typeface="Roboto"/>
              </a:rPr>
              <a:t>mm</a:t>
            </a:r>
            <a:endParaRPr lang="en-US" sz="1000" dirty="0">
              <a:ea typeface="Roboto Light"/>
              <a:cs typeface="Roboto"/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213A507D-5AAB-E0BA-434A-63D416A68278}"/>
              </a:ext>
            </a:extLst>
          </p:cNvPr>
          <p:cNvSpPr txBox="1"/>
          <p:nvPr/>
        </p:nvSpPr>
        <p:spPr>
          <a:xfrm>
            <a:off x="4511512" y="2652800"/>
            <a:ext cx="1455210" cy="16602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000">
                <a:solidFill>
                  <a:srgbClr val="27303E"/>
                </a:solidFill>
                <a:latin typeface="+mj-lt"/>
                <a:cs typeface="Roboto Medium"/>
              </a:rPr>
              <a:t>Docking</a:t>
            </a:r>
            <a:r>
              <a:rPr sz="1000" spc="-30">
                <a:solidFill>
                  <a:srgbClr val="27303E"/>
                </a:solidFill>
                <a:latin typeface="+mj-lt"/>
                <a:cs typeface="Roboto Medium"/>
              </a:rPr>
              <a:t> </a:t>
            </a:r>
            <a:r>
              <a:rPr sz="1000" spc="-6">
                <a:solidFill>
                  <a:srgbClr val="27303E"/>
                </a:solidFill>
                <a:latin typeface="+mj-lt"/>
                <a:cs typeface="Roboto Medium"/>
              </a:rPr>
              <a:t>station</a:t>
            </a:r>
            <a:endParaRPr sz="1000">
              <a:latin typeface="+mj-lt"/>
              <a:cs typeface="Roboto Medium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7F7AA49B-F567-C799-CFEA-98B88D4C53CA}"/>
              </a:ext>
            </a:extLst>
          </p:cNvPr>
          <p:cNvSpPr txBox="1"/>
          <p:nvPr/>
        </p:nvSpPr>
        <p:spPr>
          <a:xfrm>
            <a:off x="3113304" y="5330283"/>
            <a:ext cx="538347" cy="166021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 marL="7620">
              <a:spcBef>
                <a:spcPts val="58"/>
              </a:spcBef>
            </a:pPr>
            <a:r>
              <a:rPr lang="en-US" sz="1000" spc="-12" dirty="0">
                <a:solidFill>
                  <a:srgbClr val="27303E"/>
                </a:solidFill>
              </a:rPr>
              <a:t>722</a:t>
            </a:r>
            <a:r>
              <a:rPr sz="1000" spc="-12" dirty="0">
                <a:solidFill>
                  <a:srgbClr val="27303E"/>
                </a:solidFill>
              </a:rPr>
              <a:t> mm</a:t>
            </a:r>
            <a:endParaRPr lang="en-US" dirty="0"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3D89624F-C742-FCE4-B885-335571B4BAAA}"/>
              </a:ext>
            </a:extLst>
          </p:cNvPr>
          <p:cNvSpPr txBox="1"/>
          <p:nvPr/>
        </p:nvSpPr>
        <p:spPr>
          <a:xfrm>
            <a:off x="926602" y="5411946"/>
            <a:ext cx="1075054" cy="327988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 marL="7620">
              <a:spcBef>
                <a:spcPts val="58"/>
              </a:spcBef>
            </a:pPr>
            <a:r>
              <a:rPr lang="en-US" sz="1000" spc="-12" dirty="0">
                <a:solidFill>
                  <a:srgbClr val="27303E"/>
                </a:solidFill>
              </a:rPr>
              <a:t>654</a:t>
            </a:r>
            <a:r>
              <a:rPr sz="1000" spc="-12" dirty="0">
                <a:solidFill>
                  <a:srgbClr val="27303E"/>
                </a:solidFill>
              </a:rPr>
              <a:t> mm</a:t>
            </a:r>
          </a:p>
          <a:p>
            <a:pPr marL="7620">
              <a:spcBef>
                <a:spcPts val="57"/>
              </a:spcBef>
            </a:pPr>
            <a:r>
              <a:rPr lang="en-US" sz="1000" spc="-12" dirty="0">
                <a:solidFill>
                  <a:srgbClr val="27303E"/>
                </a:solidFill>
                <a:ea typeface="Roboto Light"/>
                <a:cs typeface="Roboto Light"/>
              </a:rPr>
              <a:t>(w side brushes)</a:t>
            </a: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48A759F0-C4BC-533D-C19E-6548BCCF4508}"/>
              </a:ext>
            </a:extLst>
          </p:cNvPr>
          <p:cNvSpPr txBox="1"/>
          <p:nvPr/>
        </p:nvSpPr>
        <p:spPr>
          <a:xfrm>
            <a:off x="8362097" y="1022453"/>
            <a:ext cx="2612133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395">
                <a:latin typeface="+mj-lt"/>
                <a:ea typeface="Roboto Bold" panose="02000000000000000000" pitchFamily="2" charset="0"/>
              </a:rPr>
              <a:t>Key Specs*</a:t>
            </a: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4769E567-7BF4-91D6-E2BC-402FDD33A568}"/>
              </a:ext>
            </a:extLst>
          </p:cNvPr>
          <p:cNvSpPr txBox="1"/>
          <p:nvPr/>
        </p:nvSpPr>
        <p:spPr>
          <a:xfrm>
            <a:off x="8914740" y="4645639"/>
            <a:ext cx="2612134" cy="43751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30805">
              <a:spcBef>
                <a:spcPts val="1771"/>
              </a:spcBef>
            </a:pPr>
            <a:r>
              <a:rPr lang="en-GB" sz="1395">
                <a:solidFill>
                  <a:srgbClr val="27303E"/>
                </a:solidFill>
              </a:rPr>
              <a:t>Up to </a:t>
            </a:r>
            <a:r>
              <a:rPr lang="en-GB" sz="1395">
                <a:solidFill>
                  <a:srgbClr val="27303E"/>
                </a:solidFill>
                <a:latin typeface="+mj-lt"/>
              </a:rPr>
              <a:t>8 kg</a:t>
            </a:r>
          </a:p>
          <a:p>
            <a:pPr marL="7701">
              <a:spcBef>
                <a:spcPts val="27"/>
              </a:spcBef>
            </a:pPr>
            <a:r>
              <a:rPr lang="en-GB" sz="1395">
                <a:solidFill>
                  <a:srgbClr val="27303E"/>
                </a:solidFill>
              </a:rPr>
              <a:t>brush pressure</a:t>
            </a:r>
          </a:p>
        </p:txBody>
      </p:sp>
      <p:sp>
        <p:nvSpPr>
          <p:cNvPr id="28" name="object 22">
            <a:extLst>
              <a:ext uri="{FF2B5EF4-FFF2-40B4-BE49-F238E27FC236}">
                <a16:creationId xmlns:a16="http://schemas.microsoft.com/office/drawing/2014/main" id="{23CA3018-4FA6-9B11-D9E0-1081E42BC33F}"/>
              </a:ext>
            </a:extLst>
          </p:cNvPr>
          <p:cNvSpPr txBox="1"/>
          <p:nvPr/>
        </p:nvSpPr>
        <p:spPr>
          <a:xfrm>
            <a:off x="8914741" y="3888228"/>
            <a:ext cx="2612134" cy="43751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30805">
              <a:spcBef>
                <a:spcPts val="64"/>
              </a:spcBef>
            </a:pPr>
            <a:r>
              <a:rPr lang="en-US" sz="1395">
                <a:solidFill>
                  <a:srgbClr val="27303E"/>
                </a:solidFill>
              </a:rPr>
              <a:t>Up to </a:t>
            </a:r>
            <a:r>
              <a:rPr lang="en-US" sz="1395">
                <a:solidFill>
                  <a:srgbClr val="27303E"/>
                </a:solidFill>
                <a:latin typeface="+mj-lt"/>
              </a:rPr>
              <a:t>1500 m</a:t>
            </a:r>
            <a:r>
              <a:rPr lang="en-US" sz="1395" baseline="30000">
                <a:solidFill>
                  <a:srgbClr val="27303E"/>
                </a:solidFill>
                <a:latin typeface="+mj-lt"/>
              </a:rPr>
              <a:t>2</a:t>
            </a:r>
            <a:r>
              <a:rPr lang="en-US" sz="1395">
                <a:solidFill>
                  <a:srgbClr val="27303E"/>
                </a:solidFill>
                <a:latin typeface="Roboto"/>
                <a:cs typeface="Roboto"/>
              </a:rPr>
              <a:t> </a:t>
            </a:r>
            <a:br>
              <a:rPr lang="en-US" sz="1395">
                <a:solidFill>
                  <a:srgbClr val="27303E"/>
                </a:solidFill>
                <a:latin typeface="Roboto"/>
                <a:cs typeface="Roboto"/>
              </a:rPr>
            </a:br>
            <a:r>
              <a:rPr lang="en-US" sz="1395">
                <a:solidFill>
                  <a:srgbClr val="27303E"/>
                </a:solidFill>
              </a:rPr>
              <a:t>per charge</a:t>
            </a:r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AA3B0B61-BED2-1B46-40CE-9256A1C890C6}"/>
              </a:ext>
            </a:extLst>
          </p:cNvPr>
          <p:cNvSpPr txBox="1"/>
          <p:nvPr/>
        </p:nvSpPr>
        <p:spPr>
          <a:xfrm>
            <a:off x="8914740" y="3123495"/>
            <a:ext cx="2612134" cy="437513"/>
          </a:xfrm>
          <a:prstGeom prst="rect">
            <a:avLst/>
          </a:prstGeom>
        </p:spPr>
        <p:txBody>
          <a:bodyPr vert="horz" wrap="square" lIns="0" tIns="8086" rIns="0" bIns="0" rtlCol="0" anchor="t">
            <a:spAutoFit/>
          </a:bodyPr>
          <a:lstStyle/>
          <a:p>
            <a:pPr marL="7620">
              <a:spcBef>
                <a:spcPts val="64"/>
              </a:spcBef>
            </a:pPr>
            <a:r>
              <a:rPr sz="1350">
                <a:solidFill>
                  <a:srgbClr val="27303E"/>
                </a:solidFill>
                <a:latin typeface="+mj-lt"/>
              </a:rPr>
              <a:t>1.5</a:t>
            </a:r>
            <a:r>
              <a:rPr lang="en-US" sz="1350">
                <a:solidFill>
                  <a:srgbClr val="27303E"/>
                </a:solidFill>
                <a:latin typeface="+mj-lt"/>
              </a:rPr>
              <a:t> – </a:t>
            </a:r>
            <a:r>
              <a:rPr sz="1350">
                <a:solidFill>
                  <a:srgbClr val="27303E"/>
                </a:solidFill>
                <a:latin typeface="+mj-lt"/>
              </a:rPr>
              <a:t>3</a:t>
            </a:r>
            <a:r>
              <a:rPr lang="en-US" sz="1350">
                <a:solidFill>
                  <a:srgbClr val="27303E"/>
                </a:solidFill>
                <a:latin typeface="+mj-lt"/>
              </a:rPr>
              <a:t> </a:t>
            </a:r>
            <a:r>
              <a:rPr sz="1350">
                <a:solidFill>
                  <a:srgbClr val="27303E"/>
                </a:solidFill>
                <a:latin typeface="+mj-lt"/>
              </a:rPr>
              <a:t>h</a:t>
            </a:r>
            <a:endParaRPr lang="it-IT" sz="1350"/>
          </a:p>
          <a:p>
            <a:pPr marL="7620">
              <a:spcBef>
                <a:spcPts val="27"/>
              </a:spcBef>
            </a:pPr>
            <a:r>
              <a:rPr lang="it-IT" sz="1350" err="1">
                <a:solidFill>
                  <a:srgbClr val="27303E"/>
                </a:solidFill>
              </a:rPr>
              <a:t>Cleaning</a:t>
            </a:r>
            <a:r>
              <a:rPr lang="it-IT" sz="1350">
                <a:solidFill>
                  <a:srgbClr val="27303E"/>
                </a:solidFill>
              </a:rPr>
              <a:t> time</a:t>
            </a:r>
            <a:endParaRPr sz="1350">
              <a:solidFill>
                <a:srgbClr val="27303E"/>
              </a:solidFill>
              <a:ea typeface="Roboto Light"/>
              <a:cs typeface="Roboto Light"/>
            </a:endParaRPr>
          </a:p>
        </p:txBody>
      </p:sp>
      <p:sp>
        <p:nvSpPr>
          <p:cNvPr id="30" name="object 20">
            <a:extLst>
              <a:ext uri="{FF2B5EF4-FFF2-40B4-BE49-F238E27FC236}">
                <a16:creationId xmlns:a16="http://schemas.microsoft.com/office/drawing/2014/main" id="{ABBA7281-C689-A3AA-DBFE-A21343F32A7D}"/>
              </a:ext>
            </a:extLst>
          </p:cNvPr>
          <p:cNvSpPr txBox="1"/>
          <p:nvPr/>
        </p:nvSpPr>
        <p:spPr>
          <a:xfrm>
            <a:off x="8914740" y="2358762"/>
            <a:ext cx="2612134" cy="43751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395">
                <a:solidFill>
                  <a:srgbClr val="27303E"/>
                </a:solidFill>
              </a:rPr>
              <a:t>Up to </a:t>
            </a:r>
            <a:r>
              <a:rPr sz="1395">
                <a:solidFill>
                  <a:srgbClr val="27303E"/>
                </a:solidFill>
                <a:latin typeface="+mj-lt"/>
              </a:rPr>
              <a:t>3</a:t>
            </a:r>
            <a:r>
              <a:rPr lang="en-US" sz="1395">
                <a:solidFill>
                  <a:srgbClr val="27303E"/>
                </a:solidFill>
                <a:latin typeface="+mj-lt"/>
              </a:rPr>
              <a:t> </a:t>
            </a:r>
            <a:r>
              <a:rPr sz="1395">
                <a:solidFill>
                  <a:srgbClr val="27303E"/>
                </a:solidFill>
                <a:latin typeface="+mj-lt"/>
              </a:rPr>
              <a:t>h</a:t>
            </a:r>
          </a:p>
          <a:p>
            <a:pPr marL="7701">
              <a:spcBef>
                <a:spcPts val="27"/>
              </a:spcBef>
            </a:pPr>
            <a:r>
              <a:rPr sz="1395">
                <a:solidFill>
                  <a:srgbClr val="27303E"/>
                </a:solidFill>
              </a:rPr>
              <a:t>running time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A5EE39C7-194C-F47B-75DB-545C981CDD89}"/>
              </a:ext>
            </a:extLst>
          </p:cNvPr>
          <p:cNvSpPr txBox="1"/>
          <p:nvPr/>
        </p:nvSpPr>
        <p:spPr>
          <a:xfrm>
            <a:off x="8914740" y="1594030"/>
            <a:ext cx="2551741" cy="437513"/>
          </a:xfrm>
          <a:prstGeom prst="rect">
            <a:avLst/>
          </a:prstGeom>
        </p:spPr>
        <p:txBody>
          <a:bodyPr vert="horz" wrap="square" lIns="0" tIns="8086" rIns="0" bIns="0" rtlCol="0" anchor="t">
            <a:spAutoFit/>
          </a:bodyPr>
          <a:lstStyle/>
          <a:p>
            <a:pPr marL="7620">
              <a:spcBef>
                <a:spcPts val="64"/>
              </a:spcBef>
            </a:pPr>
            <a:r>
              <a:rPr lang="it-IT" sz="1350">
                <a:solidFill>
                  <a:srgbClr val="27303E"/>
                </a:solidFill>
                <a:latin typeface="+mj-lt"/>
              </a:rPr>
              <a:t>22</a:t>
            </a:r>
            <a:r>
              <a:rPr sz="1350">
                <a:solidFill>
                  <a:srgbClr val="27303E"/>
                </a:solidFill>
                <a:latin typeface="+mj-lt"/>
              </a:rPr>
              <a:t> L</a:t>
            </a:r>
            <a:endParaRPr lang="it-IT" sz="1350"/>
          </a:p>
          <a:p>
            <a:pPr marL="7620">
              <a:spcBef>
                <a:spcPts val="27"/>
              </a:spcBef>
            </a:pPr>
            <a:r>
              <a:rPr sz="1350">
                <a:solidFill>
                  <a:srgbClr val="27303E"/>
                </a:solidFill>
                <a:cs typeface="Roboto"/>
              </a:rPr>
              <a:t>solution tank</a:t>
            </a:r>
            <a:endParaRPr sz="1350">
              <a:ea typeface="Roboto Light"/>
              <a:cs typeface="Roboto"/>
            </a:endParaRPr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CAA09A1B-140D-A1A7-6EB3-5A249496D3A9}"/>
              </a:ext>
            </a:extLst>
          </p:cNvPr>
          <p:cNvSpPr txBox="1"/>
          <p:nvPr/>
        </p:nvSpPr>
        <p:spPr>
          <a:xfrm>
            <a:off x="8914740" y="5421715"/>
            <a:ext cx="2612134" cy="437513"/>
          </a:xfrm>
          <a:prstGeom prst="rect">
            <a:avLst/>
          </a:prstGeom>
        </p:spPr>
        <p:txBody>
          <a:bodyPr vert="horz" wrap="square" lIns="0" tIns="8086" rIns="0" bIns="0" rtlCol="0" anchor="t">
            <a:spAutoFit/>
          </a:bodyPr>
          <a:lstStyle/>
          <a:p>
            <a:pPr marL="7620">
              <a:spcBef>
                <a:spcPts val="64"/>
              </a:spcBef>
            </a:pPr>
            <a:r>
              <a:rPr lang="en-US" sz="1350" dirty="0">
                <a:solidFill>
                  <a:srgbClr val="27303E"/>
                </a:solidFill>
                <a:latin typeface="+mj-lt"/>
              </a:rPr>
              <a:t>Up to 3 </a:t>
            </a:r>
            <a:r>
              <a:rPr sz="1350" dirty="0">
                <a:solidFill>
                  <a:srgbClr val="27303E"/>
                </a:solidFill>
                <a:latin typeface="+mj-lt"/>
              </a:rPr>
              <a:t>h</a:t>
            </a:r>
            <a:endParaRPr lang="it-IT" sz="1350" dirty="0"/>
          </a:p>
          <a:p>
            <a:pPr marL="7620">
              <a:spcBef>
                <a:spcPts val="27"/>
              </a:spcBef>
            </a:pPr>
            <a:r>
              <a:rPr lang="en-US" sz="1350" dirty="0">
                <a:solidFill>
                  <a:srgbClr val="27303E"/>
                </a:solidFill>
              </a:rPr>
              <a:t>Max charging time</a:t>
            </a:r>
            <a:endParaRPr sz="1350" dirty="0">
              <a:solidFill>
                <a:srgbClr val="27303E"/>
              </a:solidFill>
              <a:ea typeface="Roboto Light"/>
              <a:cs typeface="Roboto Light"/>
            </a:endParaRPr>
          </a:p>
        </p:txBody>
      </p:sp>
      <p:sp>
        <p:nvSpPr>
          <p:cNvPr id="33" name="object 25">
            <a:extLst>
              <a:ext uri="{FF2B5EF4-FFF2-40B4-BE49-F238E27FC236}">
                <a16:creationId xmlns:a16="http://schemas.microsoft.com/office/drawing/2014/main" id="{706DA2DF-09D7-480F-BFC0-59A8099FE003}"/>
              </a:ext>
            </a:extLst>
          </p:cNvPr>
          <p:cNvSpPr txBox="1"/>
          <p:nvPr/>
        </p:nvSpPr>
        <p:spPr>
          <a:xfrm>
            <a:off x="470432" y="6144973"/>
            <a:ext cx="4147288" cy="13127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r>
              <a:rPr lang="en-US" sz="800" i="1">
                <a:solidFill>
                  <a:schemeClr val="tx2"/>
                </a:solidFill>
              </a:rPr>
              <a:t>* Specs to be confirmed, rendering of the final design. 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7786DE8-61A4-63DD-3762-D60B4648F818}"/>
              </a:ext>
            </a:extLst>
          </p:cNvPr>
          <p:cNvSpPr txBox="1">
            <a:spLocks/>
          </p:cNvSpPr>
          <p:nvPr/>
        </p:nvSpPr>
        <p:spPr>
          <a:xfrm>
            <a:off x="475521" y="873877"/>
            <a:ext cx="11235102" cy="3764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9104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Product summary SC25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BE3AF9A-A636-2EA4-C158-51391C60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388013"/>
          </a:xfrm>
        </p:spPr>
        <p:txBody>
          <a:bodyPr/>
          <a:lstStyle/>
          <a:p>
            <a:r>
              <a:rPr lang="en-DK"/>
              <a:t>SC25</a:t>
            </a:r>
            <a:endParaRPr lang="en-US"/>
          </a:p>
        </p:txBody>
      </p:sp>
      <p:pic>
        <p:nvPicPr>
          <p:cNvPr id="40" name="Graphic 186">
            <a:extLst>
              <a:ext uri="{FF2B5EF4-FFF2-40B4-BE49-F238E27FC236}">
                <a16:creationId xmlns:a16="http://schemas.microsoft.com/office/drawing/2014/main" id="{15BC0189-63CA-D583-1771-39F135DA4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0934" y="1672483"/>
            <a:ext cx="197700" cy="280607"/>
          </a:xfrm>
          <a:prstGeom prst="rect">
            <a:avLst/>
          </a:prstGeom>
        </p:spPr>
      </p:pic>
      <p:pic>
        <p:nvPicPr>
          <p:cNvPr id="41" name="Graphic 190">
            <a:extLst>
              <a:ext uri="{FF2B5EF4-FFF2-40B4-BE49-F238E27FC236}">
                <a16:creationId xmlns:a16="http://schemas.microsoft.com/office/drawing/2014/main" id="{143D456D-F4E4-9A1D-6967-C7A03EDAC2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7779" y="2473277"/>
            <a:ext cx="284010" cy="208484"/>
          </a:xfrm>
          <a:prstGeom prst="rect">
            <a:avLst/>
          </a:prstGeom>
        </p:spPr>
      </p:pic>
      <p:pic>
        <p:nvPicPr>
          <p:cNvPr id="44" name="Graphic 245">
            <a:extLst>
              <a:ext uri="{FF2B5EF4-FFF2-40B4-BE49-F238E27FC236}">
                <a16:creationId xmlns:a16="http://schemas.microsoft.com/office/drawing/2014/main" id="{5C2B7D29-43D1-176D-C843-C76CCCD062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62097" y="3159320"/>
            <a:ext cx="335374" cy="365863"/>
          </a:xfrm>
          <a:prstGeom prst="rect">
            <a:avLst/>
          </a:prstGeom>
        </p:spPr>
      </p:pic>
      <p:pic>
        <p:nvPicPr>
          <p:cNvPr id="45" name="Graphic 46">
            <a:extLst>
              <a:ext uri="{FF2B5EF4-FFF2-40B4-BE49-F238E27FC236}">
                <a16:creationId xmlns:a16="http://schemas.microsoft.com/office/drawing/2014/main" id="{E8FCFF83-F04C-D5A8-DB64-029E762A94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9159" y="3970710"/>
            <a:ext cx="281250" cy="272549"/>
          </a:xfrm>
          <a:prstGeom prst="rect">
            <a:avLst/>
          </a:prstGeom>
        </p:spPr>
      </p:pic>
      <p:pic>
        <p:nvPicPr>
          <p:cNvPr id="46" name="Graphic 120">
            <a:extLst>
              <a:ext uri="{FF2B5EF4-FFF2-40B4-BE49-F238E27FC236}">
                <a16:creationId xmlns:a16="http://schemas.microsoft.com/office/drawing/2014/main" id="{B82BA1B1-D458-E21B-7403-B26C5E0111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6887" y="4701129"/>
            <a:ext cx="365794" cy="326532"/>
          </a:xfrm>
          <a:prstGeom prst="rect">
            <a:avLst/>
          </a:prstGeom>
        </p:spPr>
      </p:pic>
      <p:pic>
        <p:nvPicPr>
          <p:cNvPr id="47" name="Graphic 188">
            <a:extLst>
              <a:ext uri="{FF2B5EF4-FFF2-40B4-BE49-F238E27FC236}">
                <a16:creationId xmlns:a16="http://schemas.microsoft.com/office/drawing/2014/main" id="{583E04BB-6910-F029-E4D9-66C6D9E110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20605" y="5486115"/>
            <a:ext cx="218359" cy="3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6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F0159-527F-2AD4-8C99-322544686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None/>
            </a:pPr>
            <a:endParaRPr lang="en-US" sz="100" b="1"/>
          </a:p>
          <a:p>
            <a:pPr marL="228600" marR="2540" indent="-228600">
              <a:lnSpc>
                <a:spcPct val="120000"/>
              </a:lnSpc>
              <a:spcBef>
                <a:spcPts val="364"/>
              </a:spcBef>
              <a:buClr>
                <a:schemeClr val="accent3"/>
              </a:buClr>
              <a:buFont typeface="+mj-lt"/>
              <a:buAutoNum type="arabicPeriod"/>
              <a:tabLst>
                <a:tab pos="121680" algn="l"/>
              </a:tabLst>
            </a:pPr>
            <a:r>
              <a:rPr lang="en-US" sz="1000" dirty="0">
                <a:solidFill>
                  <a:srgbClr val="27303E"/>
                </a:solidFill>
                <a:ea typeface="Roboto Light"/>
              </a:rPr>
              <a:t>Touch screen</a:t>
            </a:r>
            <a:endParaRPr lang="en-US" sz="1000" dirty="0">
              <a:solidFill>
                <a:srgbClr val="27303E"/>
              </a:solidFill>
              <a:ea typeface="Roboto Light"/>
              <a:cs typeface="Roboto Light"/>
            </a:endParaRPr>
          </a:p>
          <a:p>
            <a:pPr marL="228600" marR="2540" indent="-228600">
              <a:lnSpc>
                <a:spcPct val="120000"/>
              </a:lnSpc>
              <a:spcBef>
                <a:spcPts val="364"/>
              </a:spcBef>
              <a:buClr>
                <a:schemeClr val="accent3"/>
              </a:buClr>
              <a:buFont typeface="+mj-lt"/>
              <a:buAutoNum type="arabicPeriod"/>
              <a:tabLst>
                <a:tab pos="121680" algn="l"/>
              </a:tabLst>
            </a:pPr>
            <a:r>
              <a:rPr lang="en-US" sz="1000" dirty="0">
                <a:solidFill>
                  <a:srgbClr val="27303E"/>
                </a:solidFill>
                <a:ea typeface="Roboto Light"/>
              </a:rPr>
              <a:t>Side water inlet </a:t>
            </a:r>
            <a:endParaRPr lang="en-US" sz="1000" dirty="0">
              <a:solidFill>
                <a:srgbClr val="27303E"/>
              </a:solidFill>
              <a:ea typeface="Roboto Light"/>
              <a:cs typeface="Roboto Light"/>
            </a:endParaRPr>
          </a:p>
          <a:p>
            <a:pPr marL="228600" marR="2540" indent="-228600">
              <a:lnSpc>
                <a:spcPct val="120000"/>
              </a:lnSpc>
              <a:spcBef>
                <a:spcPts val="364"/>
              </a:spcBef>
              <a:buClr>
                <a:schemeClr val="accent3"/>
              </a:buClr>
              <a:buFont typeface="+mj-lt"/>
              <a:buAutoNum type="arabicPeriod"/>
              <a:tabLst>
                <a:tab pos="121680" algn="l"/>
              </a:tabLst>
            </a:pPr>
            <a:r>
              <a:rPr lang="en-US" sz="1000" dirty="0">
                <a:solidFill>
                  <a:srgbClr val="27303E"/>
                </a:solidFill>
                <a:ea typeface="Roboto Light"/>
              </a:rPr>
              <a:t>Chemical tank</a:t>
            </a:r>
            <a:endParaRPr lang="en-US" sz="1000" dirty="0">
              <a:solidFill>
                <a:srgbClr val="27303E"/>
              </a:solidFill>
              <a:ea typeface="Roboto Light"/>
              <a:cs typeface="Roboto Light"/>
            </a:endParaRPr>
          </a:p>
          <a:p>
            <a:pPr marL="228600" marR="2540" indent="-228600">
              <a:lnSpc>
                <a:spcPct val="120000"/>
              </a:lnSpc>
              <a:spcBef>
                <a:spcPts val="364"/>
              </a:spcBef>
              <a:buClr>
                <a:schemeClr val="accent3"/>
              </a:buClr>
              <a:buFont typeface="+mj-lt"/>
              <a:buAutoNum type="arabicPeriod"/>
              <a:tabLst>
                <a:tab pos="121680" algn="l"/>
              </a:tabLst>
            </a:pPr>
            <a:r>
              <a:rPr lang="en-US" sz="1000" dirty="0">
                <a:solidFill>
                  <a:srgbClr val="27303E"/>
                </a:solidFill>
                <a:ea typeface="Roboto Light"/>
              </a:rPr>
              <a:t>Front cameras* and drop offs for obstacle avoidance</a:t>
            </a:r>
            <a:endParaRPr lang="en-US" sz="1000" dirty="0">
              <a:solidFill>
                <a:srgbClr val="27303E"/>
              </a:solidFill>
              <a:ea typeface="Roboto Light"/>
              <a:cs typeface="Roboto Light"/>
            </a:endParaRPr>
          </a:p>
          <a:p>
            <a:pPr marL="228600" marR="2540" indent="-228600">
              <a:lnSpc>
                <a:spcPct val="120000"/>
              </a:lnSpc>
              <a:spcBef>
                <a:spcPts val="364"/>
              </a:spcBef>
              <a:buClr>
                <a:schemeClr val="accent3"/>
              </a:buClr>
              <a:buFont typeface="+mj-lt"/>
              <a:buAutoNum type="arabicPeriod"/>
              <a:tabLst>
                <a:tab pos="121680" algn="l"/>
              </a:tabLst>
            </a:pPr>
            <a:r>
              <a:rPr lang="en-US" sz="1000" dirty="0">
                <a:solidFill>
                  <a:srgbClr val="27303E"/>
                </a:solidFill>
                <a:ea typeface="Roboto Light"/>
              </a:rPr>
              <a:t>Diagonal 2D lidars placement – 360° field of view</a:t>
            </a:r>
            <a:endParaRPr lang="en-US" sz="1000" dirty="0">
              <a:solidFill>
                <a:srgbClr val="27303E"/>
              </a:solidFill>
              <a:ea typeface="Roboto Light"/>
              <a:cs typeface="Roboto Light"/>
            </a:endParaRPr>
          </a:p>
          <a:p>
            <a:pPr marL="228600" marR="2540" indent="-228600">
              <a:lnSpc>
                <a:spcPct val="120000"/>
              </a:lnSpc>
              <a:spcBef>
                <a:spcPts val="364"/>
              </a:spcBef>
              <a:buClr>
                <a:schemeClr val="accent3"/>
              </a:buClr>
              <a:buFont typeface="+mj-lt"/>
              <a:buAutoNum type="arabicPeriod"/>
              <a:tabLst>
                <a:tab pos="121680" algn="l"/>
              </a:tabLst>
            </a:pPr>
            <a:r>
              <a:rPr lang="en-US" sz="1000" dirty="0">
                <a:solidFill>
                  <a:srgbClr val="27303E"/>
                </a:solidFill>
                <a:ea typeface="Roboto Light"/>
              </a:rPr>
              <a:t>15 premium grade ultrasonic of 0.9 m range</a:t>
            </a:r>
            <a:endParaRPr lang="en-US" sz="1000" dirty="0">
              <a:solidFill>
                <a:srgbClr val="27303E"/>
              </a:solidFill>
              <a:ea typeface="Roboto Light"/>
              <a:cs typeface="Roboto Light"/>
            </a:endParaRPr>
          </a:p>
          <a:p>
            <a:pPr marL="228600" marR="2540" indent="-228600">
              <a:lnSpc>
                <a:spcPct val="120000"/>
              </a:lnSpc>
              <a:spcBef>
                <a:spcPts val="364"/>
              </a:spcBef>
              <a:buClr>
                <a:schemeClr val="accent3"/>
              </a:buClr>
              <a:buFont typeface="+mj-lt"/>
              <a:buAutoNum type="arabicPeriod"/>
              <a:tabLst>
                <a:tab pos="121680" algn="l"/>
              </a:tabLst>
            </a:pPr>
            <a:r>
              <a:rPr lang="en-US" sz="1000" dirty="0">
                <a:solidFill>
                  <a:srgbClr val="27303E"/>
                </a:solidFill>
                <a:ea typeface="Roboto Light"/>
              </a:rPr>
              <a:t>Side cameras for coverage during turns</a:t>
            </a:r>
            <a:endParaRPr lang="en-US" sz="1000" dirty="0">
              <a:solidFill>
                <a:srgbClr val="27303E"/>
              </a:solidFill>
              <a:ea typeface="Roboto Light"/>
              <a:cs typeface="Roboto Light"/>
            </a:endParaRPr>
          </a:p>
          <a:p>
            <a:pPr marL="228600" marR="2540" indent="-228600">
              <a:lnSpc>
                <a:spcPct val="120000"/>
              </a:lnSpc>
              <a:spcBef>
                <a:spcPts val="364"/>
              </a:spcBef>
              <a:buClr>
                <a:schemeClr val="accent3"/>
              </a:buClr>
              <a:buFont typeface="+mj-lt"/>
              <a:buAutoNum type="arabicPeriod"/>
              <a:tabLst>
                <a:tab pos="121680" algn="l"/>
              </a:tabLst>
            </a:pPr>
            <a:r>
              <a:rPr lang="en-US" sz="1000" dirty="0">
                <a:solidFill>
                  <a:srgbClr val="27303E"/>
                </a:solidFill>
                <a:ea typeface="Roboto Light"/>
              </a:rPr>
              <a:t>Optional 3D lidar housing</a:t>
            </a:r>
            <a:endParaRPr lang="en-US" sz="1000" dirty="0">
              <a:solidFill>
                <a:srgbClr val="27303E"/>
              </a:solidFill>
              <a:ea typeface="Roboto Light"/>
              <a:cs typeface="Roboto Ligh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/>
          </a:p>
          <a:p>
            <a:pPr marL="198755" indent="-198755">
              <a:lnSpc>
                <a:spcPct val="120000"/>
              </a:lnSpc>
              <a:spcBef>
                <a:spcPts val="0"/>
              </a:spcBef>
            </a:pPr>
            <a:endParaRPr lang="en-US" sz="1000">
              <a:ea typeface="Roboto Light"/>
              <a:cs typeface="Roboto Ligh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D9B06-436B-15D8-52FA-51312C0772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0BD69-4C84-317D-F05B-F58862A0B33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C1D8D92-7E19-A57A-508A-6A167F7B2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11235102" cy="376456"/>
          </a:xfrm>
        </p:spPr>
        <p:txBody>
          <a:bodyPr/>
          <a:lstStyle/>
          <a:p>
            <a:r>
              <a:rPr lang="en-US"/>
              <a:t>Main components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F1B7544-DCD7-B0F3-7911-7B679AA3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388013"/>
          </a:xfrm>
        </p:spPr>
        <p:txBody>
          <a:bodyPr/>
          <a:lstStyle/>
          <a:p>
            <a:r>
              <a:rPr lang="en-DK"/>
              <a:t>SC25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2B7347-2402-1CFF-41AF-16B057FADC87}"/>
              </a:ext>
            </a:extLst>
          </p:cNvPr>
          <p:cNvSpPr/>
          <p:nvPr/>
        </p:nvSpPr>
        <p:spPr>
          <a:xfrm>
            <a:off x="6200774" y="0"/>
            <a:ext cx="5991225" cy="6283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2F0710D-A6B5-9D3D-FF71-52B248B1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3809" y="1488301"/>
            <a:ext cx="2988696" cy="3818812"/>
          </a:xfrm>
          <a:prstGeom prst="rect">
            <a:avLst/>
          </a:prstGeom>
        </p:spPr>
      </p:pic>
      <p:pic>
        <p:nvPicPr>
          <p:cNvPr id="40" name="Google Shape;275;p37">
            <a:extLst>
              <a:ext uri="{FF2B5EF4-FFF2-40B4-BE49-F238E27FC236}">
                <a16:creationId xmlns:a16="http://schemas.microsoft.com/office/drawing/2014/main" id="{973C472C-953D-A3F1-FB43-41CA5E87E35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4808" y="1964084"/>
            <a:ext cx="3224806" cy="326831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object 23">
            <a:extLst>
              <a:ext uri="{FF2B5EF4-FFF2-40B4-BE49-F238E27FC236}">
                <a16:creationId xmlns:a16="http://schemas.microsoft.com/office/drawing/2014/main" id="{DB6A1615-6A26-D116-B717-387A03728F0C}"/>
              </a:ext>
            </a:extLst>
          </p:cNvPr>
          <p:cNvSpPr/>
          <p:nvPr/>
        </p:nvSpPr>
        <p:spPr>
          <a:xfrm>
            <a:off x="6821694" y="4227443"/>
            <a:ext cx="230682" cy="230682"/>
          </a:xfrm>
          <a:custGeom>
            <a:avLst/>
            <a:gdLst/>
            <a:ahLst/>
            <a:cxnLst/>
            <a:rect l="l" t="t" r="r" b="b"/>
            <a:pathLst>
              <a:path w="492125" h="492125">
                <a:moveTo>
                  <a:pt x="246044" y="0"/>
                </a:moveTo>
                <a:lnTo>
                  <a:pt x="196460" y="4998"/>
                </a:lnTo>
                <a:lnTo>
                  <a:pt x="150275" y="19333"/>
                </a:lnTo>
                <a:lnTo>
                  <a:pt x="108481" y="42016"/>
                </a:lnTo>
                <a:lnTo>
                  <a:pt x="72067" y="72059"/>
                </a:lnTo>
                <a:lnTo>
                  <a:pt x="42022" y="108472"/>
                </a:lnTo>
                <a:lnTo>
                  <a:pt x="19336" y="150266"/>
                </a:lnTo>
                <a:lnTo>
                  <a:pt x="4999" y="196453"/>
                </a:lnTo>
                <a:lnTo>
                  <a:pt x="0" y="246044"/>
                </a:lnTo>
                <a:lnTo>
                  <a:pt x="4999" y="295629"/>
                </a:lnTo>
                <a:lnTo>
                  <a:pt x="19336" y="341814"/>
                </a:lnTo>
                <a:lnTo>
                  <a:pt x="42022" y="383608"/>
                </a:lnTo>
                <a:lnTo>
                  <a:pt x="72067" y="420022"/>
                </a:lnTo>
                <a:lnTo>
                  <a:pt x="108481" y="450067"/>
                </a:lnTo>
                <a:lnTo>
                  <a:pt x="150275" y="472753"/>
                </a:lnTo>
                <a:lnTo>
                  <a:pt x="196460" y="487090"/>
                </a:lnTo>
                <a:lnTo>
                  <a:pt x="246044" y="492089"/>
                </a:lnTo>
                <a:lnTo>
                  <a:pt x="295629" y="487090"/>
                </a:lnTo>
                <a:lnTo>
                  <a:pt x="341814" y="472753"/>
                </a:lnTo>
                <a:lnTo>
                  <a:pt x="383608" y="450067"/>
                </a:lnTo>
                <a:lnTo>
                  <a:pt x="420022" y="420022"/>
                </a:lnTo>
                <a:lnTo>
                  <a:pt x="450067" y="383608"/>
                </a:lnTo>
                <a:lnTo>
                  <a:pt x="472753" y="341814"/>
                </a:lnTo>
                <a:lnTo>
                  <a:pt x="487090" y="295629"/>
                </a:lnTo>
                <a:lnTo>
                  <a:pt x="492089" y="246044"/>
                </a:lnTo>
                <a:lnTo>
                  <a:pt x="487090" y="196453"/>
                </a:lnTo>
                <a:lnTo>
                  <a:pt x="472753" y="150266"/>
                </a:lnTo>
                <a:lnTo>
                  <a:pt x="450067" y="108472"/>
                </a:lnTo>
                <a:lnTo>
                  <a:pt x="420022" y="72059"/>
                </a:lnTo>
                <a:lnTo>
                  <a:pt x="383608" y="42016"/>
                </a:lnTo>
                <a:lnTo>
                  <a:pt x="341814" y="19333"/>
                </a:lnTo>
                <a:lnTo>
                  <a:pt x="295629" y="4998"/>
                </a:lnTo>
                <a:lnTo>
                  <a:pt x="246044" y="0"/>
                </a:lnTo>
                <a:close/>
              </a:path>
            </a:pathLst>
          </a:custGeom>
          <a:solidFill>
            <a:srgbClr val="38A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4">
            <a:extLst>
              <a:ext uri="{FF2B5EF4-FFF2-40B4-BE49-F238E27FC236}">
                <a16:creationId xmlns:a16="http://schemas.microsoft.com/office/drawing/2014/main" id="{C4E407BC-9D9D-67A3-6028-36C64DA68E62}"/>
              </a:ext>
            </a:extLst>
          </p:cNvPr>
          <p:cNvSpPr txBox="1"/>
          <p:nvPr/>
        </p:nvSpPr>
        <p:spPr>
          <a:xfrm>
            <a:off x="6877910" y="4243398"/>
            <a:ext cx="118249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50">
                <a:solidFill>
                  <a:srgbClr val="EEEFF1"/>
                </a:solidFill>
                <a:latin typeface="+mj-lt"/>
                <a:cs typeface="Roboto"/>
              </a:rPr>
              <a:t>5</a:t>
            </a:r>
            <a:endParaRPr sz="1200">
              <a:latin typeface="+mj-lt"/>
              <a:cs typeface="Roboto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6DB89-4A48-0B0D-8C52-B0E6BFA1EF0D}"/>
              </a:ext>
            </a:extLst>
          </p:cNvPr>
          <p:cNvGrpSpPr/>
          <p:nvPr/>
        </p:nvGrpSpPr>
        <p:grpSpPr>
          <a:xfrm>
            <a:off x="8481630" y="4128057"/>
            <a:ext cx="230682" cy="230682"/>
            <a:chOff x="8517144" y="4227443"/>
            <a:chExt cx="230682" cy="230682"/>
          </a:xfrm>
        </p:grpSpPr>
        <p:sp>
          <p:nvSpPr>
            <p:cNvPr id="46" name="object 23">
              <a:extLst>
                <a:ext uri="{FF2B5EF4-FFF2-40B4-BE49-F238E27FC236}">
                  <a16:creationId xmlns:a16="http://schemas.microsoft.com/office/drawing/2014/main" id="{5735334C-599D-86A4-5A71-4327DD6FEE67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4">
              <a:extLst>
                <a:ext uri="{FF2B5EF4-FFF2-40B4-BE49-F238E27FC236}">
                  <a16:creationId xmlns:a16="http://schemas.microsoft.com/office/drawing/2014/main" id="{2B8D6382-0A37-D324-393C-9FBD6451705C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200" spc="-50">
                  <a:solidFill>
                    <a:srgbClr val="EEEFF1"/>
                  </a:solidFill>
                  <a:latin typeface="+mj-lt"/>
                  <a:cs typeface="Roboto"/>
                </a:rPr>
                <a:t>5</a:t>
              </a:r>
              <a:endParaRPr sz="1200">
                <a:latin typeface="+mj-lt"/>
                <a:cs typeface="Roboto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5D973C-0603-8545-6D74-3DE50FB3987E}"/>
              </a:ext>
            </a:extLst>
          </p:cNvPr>
          <p:cNvGrpSpPr/>
          <p:nvPr/>
        </p:nvGrpSpPr>
        <p:grpSpPr>
          <a:xfrm>
            <a:off x="7393627" y="2910980"/>
            <a:ext cx="230682" cy="230682"/>
            <a:chOff x="8517144" y="4227443"/>
            <a:chExt cx="230682" cy="230682"/>
          </a:xfrm>
        </p:grpSpPr>
        <p:sp>
          <p:nvSpPr>
            <p:cNvPr id="50" name="object 23">
              <a:extLst>
                <a:ext uri="{FF2B5EF4-FFF2-40B4-BE49-F238E27FC236}">
                  <a16:creationId xmlns:a16="http://schemas.microsoft.com/office/drawing/2014/main" id="{59961E32-A90A-3A03-5D2D-7F78FAD5E2D6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4">
              <a:extLst>
                <a:ext uri="{FF2B5EF4-FFF2-40B4-BE49-F238E27FC236}">
                  <a16:creationId xmlns:a16="http://schemas.microsoft.com/office/drawing/2014/main" id="{C4E7D0F1-554D-05AF-0621-9A11C9C4A659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200" spc="-50">
                  <a:solidFill>
                    <a:srgbClr val="EEEFF1"/>
                  </a:solidFill>
                  <a:latin typeface="+mj-lt"/>
                  <a:cs typeface="Roboto"/>
                </a:rPr>
                <a:t>4</a:t>
              </a:r>
              <a:endParaRPr sz="1200">
                <a:latin typeface="+mj-lt"/>
                <a:cs typeface="Roboto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1628E41-9672-5EF0-7268-73611EE1808D}"/>
              </a:ext>
            </a:extLst>
          </p:cNvPr>
          <p:cNvGrpSpPr/>
          <p:nvPr/>
        </p:nvGrpSpPr>
        <p:grpSpPr>
          <a:xfrm>
            <a:off x="8189793" y="3291188"/>
            <a:ext cx="230682" cy="230682"/>
            <a:chOff x="8517144" y="4227443"/>
            <a:chExt cx="230682" cy="230682"/>
          </a:xfrm>
        </p:grpSpPr>
        <p:sp>
          <p:nvSpPr>
            <p:cNvPr id="53" name="object 23">
              <a:extLst>
                <a:ext uri="{FF2B5EF4-FFF2-40B4-BE49-F238E27FC236}">
                  <a16:creationId xmlns:a16="http://schemas.microsoft.com/office/drawing/2014/main" id="{A4FB6CF1-48B6-117F-40D0-F6BC7C0C9DF7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4">
              <a:extLst>
                <a:ext uri="{FF2B5EF4-FFF2-40B4-BE49-F238E27FC236}">
                  <a16:creationId xmlns:a16="http://schemas.microsoft.com/office/drawing/2014/main" id="{F0306A30-2AEB-26D3-5973-9762055FCC9E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200" spc="-50">
                  <a:solidFill>
                    <a:srgbClr val="EEEFF1"/>
                  </a:solidFill>
                  <a:latin typeface="+mj-lt"/>
                  <a:cs typeface="Roboto"/>
                </a:rPr>
                <a:t>2</a:t>
              </a:r>
              <a:endParaRPr sz="1200">
                <a:latin typeface="+mj-lt"/>
                <a:cs typeface="Roboto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1E7A6BC-C179-3C6B-F565-DF01C06FAFB1}"/>
              </a:ext>
            </a:extLst>
          </p:cNvPr>
          <p:cNvGrpSpPr/>
          <p:nvPr/>
        </p:nvGrpSpPr>
        <p:grpSpPr>
          <a:xfrm>
            <a:off x="8666816" y="2811594"/>
            <a:ext cx="230682" cy="230682"/>
            <a:chOff x="8517144" y="4227443"/>
            <a:chExt cx="230682" cy="230682"/>
          </a:xfrm>
        </p:grpSpPr>
        <p:sp>
          <p:nvSpPr>
            <p:cNvPr id="57" name="object 23">
              <a:extLst>
                <a:ext uri="{FF2B5EF4-FFF2-40B4-BE49-F238E27FC236}">
                  <a16:creationId xmlns:a16="http://schemas.microsoft.com/office/drawing/2014/main" id="{4079C737-A2D6-7794-AA12-387C9E6CB66C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4">
              <a:extLst>
                <a:ext uri="{FF2B5EF4-FFF2-40B4-BE49-F238E27FC236}">
                  <a16:creationId xmlns:a16="http://schemas.microsoft.com/office/drawing/2014/main" id="{132627A0-5BFD-3D46-8420-D2B4DBBFFA2D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200" spc="-50">
                  <a:solidFill>
                    <a:srgbClr val="EEEFF1"/>
                  </a:solidFill>
                  <a:latin typeface="+mj-lt"/>
                  <a:cs typeface="Roboto"/>
                </a:rPr>
                <a:t>3</a:t>
              </a:r>
              <a:endParaRPr sz="1200">
                <a:latin typeface="+mj-lt"/>
                <a:cs typeface="Roboto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6A21871-2F1A-EF1C-A0F6-3DCAEF968AB9}"/>
              </a:ext>
            </a:extLst>
          </p:cNvPr>
          <p:cNvGrpSpPr/>
          <p:nvPr/>
        </p:nvGrpSpPr>
        <p:grpSpPr>
          <a:xfrm>
            <a:off x="8666815" y="2191411"/>
            <a:ext cx="230682" cy="230682"/>
            <a:chOff x="8517144" y="4227443"/>
            <a:chExt cx="230682" cy="230682"/>
          </a:xfrm>
        </p:grpSpPr>
        <p:sp>
          <p:nvSpPr>
            <p:cNvPr id="61" name="object 23">
              <a:extLst>
                <a:ext uri="{FF2B5EF4-FFF2-40B4-BE49-F238E27FC236}">
                  <a16:creationId xmlns:a16="http://schemas.microsoft.com/office/drawing/2014/main" id="{1FAF84EA-699F-BD5F-6F12-D3F54BFFD80B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4">
              <a:extLst>
                <a:ext uri="{FF2B5EF4-FFF2-40B4-BE49-F238E27FC236}">
                  <a16:creationId xmlns:a16="http://schemas.microsoft.com/office/drawing/2014/main" id="{B50FE795-903B-0DD9-DFAC-D9240B60E165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200" spc="-50">
                  <a:solidFill>
                    <a:srgbClr val="EEEFF1"/>
                  </a:solidFill>
                  <a:latin typeface="+mj-lt"/>
                  <a:cs typeface="Roboto"/>
                </a:rPr>
                <a:t>7</a:t>
              </a:r>
              <a:endParaRPr sz="1200">
                <a:latin typeface="+mj-lt"/>
                <a:cs typeface="Roboto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BEA83D8-C945-C003-57AD-6B0EA22D68D9}"/>
              </a:ext>
            </a:extLst>
          </p:cNvPr>
          <p:cNvGrpSpPr/>
          <p:nvPr/>
        </p:nvGrpSpPr>
        <p:grpSpPr>
          <a:xfrm>
            <a:off x="7917956" y="1891691"/>
            <a:ext cx="230682" cy="230682"/>
            <a:chOff x="8517144" y="4227443"/>
            <a:chExt cx="230682" cy="230682"/>
          </a:xfrm>
        </p:grpSpPr>
        <p:sp>
          <p:nvSpPr>
            <p:cNvPr id="64" name="object 23">
              <a:extLst>
                <a:ext uri="{FF2B5EF4-FFF2-40B4-BE49-F238E27FC236}">
                  <a16:creationId xmlns:a16="http://schemas.microsoft.com/office/drawing/2014/main" id="{1A75CB46-7A52-E8D2-1208-C559F9E12E14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4">
              <a:extLst>
                <a:ext uri="{FF2B5EF4-FFF2-40B4-BE49-F238E27FC236}">
                  <a16:creationId xmlns:a16="http://schemas.microsoft.com/office/drawing/2014/main" id="{170ED8E1-0FEE-EB95-4258-CB4DCF7BAA96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200" spc="-50">
                  <a:solidFill>
                    <a:srgbClr val="EEEFF1"/>
                  </a:solidFill>
                  <a:latin typeface="+mj-lt"/>
                  <a:cs typeface="Roboto"/>
                </a:rPr>
                <a:t>1</a:t>
              </a:r>
              <a:endParaRPr sz="1200">
                <a:latin typeface="+mj-lt"/>
                <a:cs typeface="Roboto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7CC6BBB-0279-8E54-7BA9-F2E47555BA4F}"/>
              </a:ext>
            </a:extLst>
          </p:cNvPr>
          <p:cNvGrpSpPr/>
          <p:nvPr/>
        </p:nvGrpSpPr>
        <p:grpSpPr>
          <a:xfrm>
            <a:off x="7200528" y="1891691"/>
            <a:ext cx="230682" cy="230682"/>
            <a:chOff x="8517144" y="4227443"/>
            <a:chExt cx="230682" cy="230682"/>
          </a:xfrm>
        </p:grpSpPr>
        <p:sp>
          <p:nvSpPr>
            <p:cNvPr id="67" name="object 23">
              <a:extLst>
                <a:ext uri="{FF2B5EF4-FFF2-40B4-BE49-F238E27FC236}">
                  <a16:creationId xmlns:a16="http://schemas.microsoft.com/office/drawing/2014/main" id="{18770C85-8ADB-8171-9EE6-9C3532BC0227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4">
              <a:extLst>
                <a:ext uri="{FF2B5EF4-FFF2-40B4-BE49-F238E27FC236}">
                  <a16:creationId xmlns:a16="http://schemas.microsoft.com/office/drawing/2014/main" id="{49392DE7-B4D1-E075-490D-16A7EF1B2473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200" spc="-50">
                  <a:solidFill>
                    <a:srgbClr val="EEEFF1"/>
                  </a:solidFill>
                  <a:latin typeface="+mj-lt"/>
                  <a:cs typeface="Roboto"/>
                </a:rPr>
                <a:t>8</a:t>
              </a:r>
              <a:endParaRPr sz="1200">
                <a:latin typeface="+mj-lt"/>
                <a:cs typeface="Roboto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EEDFEC6-75AF-5B5B-4608-863C8CE83DD8}"/>
              </a:ext>
            </a:extLst>
          </p:cNvPr>
          <p:cNvGrpSpPr/>
          <p:nvPr/>
        </p:nvGrpSpPr>
        <p:grpSpPr>
          <a:xfrm>
            <a:off x="7337410" y="2264888"/>
            <a:ext cx="230682" cy="230682"/>
            <a:chOff x="8517144" y="4227443"/>
            <a:chExt cx="230682" cy="230682"/>
          </a:xfrm>
        </p:grpSpPr>
        <p:sp>
          <p:nvSpPr>
            <p:cNvPr id="70" name="object 23">
              <a:extLst>
                <a:ext uri="{FF2B5EF4-FFF2-40B4-BE49-F238E27FC236}">
                  <a16:creationId xmlns:a16="http://schemas.microsoft.com/office/drawing/2014/main" id="{3FDE6A0A-E2D7-84BE-3AEE-D3A7DAC91B20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4">
              <a:extLst>
                <a:ext uri="{FF2B5EF4-FFF2-40B4-BE49-F238E27FC236}">
                  <a16:creationId xmlns:a16="http://schemas.microsoft.com/office/drawing/2014/main" id="{D39034FE-6889-3514-7DF2-03B3699B26EB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200" spc="-50">
                  <a:solidFill>
                    <a:srgbClr val="EEEFF1"/>
                  </a:solidFill>
                  <a:latin typeface="+mj-lt"/>
                  <a:cs typeface="Roboto"/>
                </a:rPr>
                <a:t>6</a:t>
              </a:r>
              <a:endParaRPr sz="1200">
                <a:latin typeface="+mj-lt"/>
                <a:cs typeface="Roboto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384C6D1-D0A0-78F0-4A5F-53A81F023559}"/>
              </a:ext>
            </a:extLst>
          </p:cNvPr>
          <p:cNvGrpSpPr/>
          <p:nvPr/>
        </p:nvGrpSpPr>
        <p:grpSpPr>
          <a:xfrm>
            <a:off x="7782329" y="4387437"/>
            <a:ext cx="230682" cy="230682"/>
            <a:chOff x="8517144" y="4227443"/>
            <a:chExt cx="230682" cy="230682"/>
          </a:xfrm>
        </p:grpSpPr>
        <p:sp>
          <p:nvSpPr>
            <p:cNvPr id="76" name="object 23">
              <a:extLst>
                <a:ext uri="{FF2B5EF4-FFF2-40B4-BE49-F238E27FC236}">
                  <a16:creationId xmlns:a16="http://schemas.microsoft.com/office/drawing/2014/main" id="{2C1C835D-3557-A12E-55B7-7D44E1919E3D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4">
              <a:extLst>
                <a:ext uri="{FF2B5EF4-FFF2-40B4-BE49-F238E27FC236}">
                  <a16:creationId xmlns:a16="http://schemas.microsoft.com/office/drawing/2014/main" id="{2EE605A8-D04F-8F9F-E0F4-A3AD7EC04591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200" spc="-50">
                  <a:solidFill>
                    <a:srgbClr val="EEEFF1"/>
                  </a:solidFill>
                  <a:latin typeface="+mj-lt"/>
                  <a:cs typeface="Roboto"/>
                </a:rPr>
                <a:t>6</a:t>
              </a:r>
              <a:endParaRPr sz="1200">
                <a:latin typeface="+mj-lt"/>
                <a:cs typeface="Roboto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1A8F841-E7B1-715F-D9BF-677CA9BD6740}"/>
              </a:ext>
            </a:extLst>
          </p:cNvPr>
          <p:cNvGrpSpPr/>
          <p:nvPr/>
        </p:nvGrpSpPr>
        <p:grpSpPr>
          <a:xfrm>
            <a:off x="8179290" y="4243398"/>
            <a:ext cx="230682" cy="230682"/>
            <a:chOff x="8517144" y="4227443"/>
            <a:chExt cx="230682" cy="230682"/>
          </a:xfrm>
        </p:grpSpPr>
        <p:sp>
          <p:nvSpPr>
            <p:cNvPr id="79" name="object 23">
              <a:extLst>
                <a:ext uri="{FF2B5EF4-FFF2-40B4-BE49-F238E27FC236}">
                  <a16:creationId xmlns:a16="http://schemas.microsoft.com/office/drawing/2014/main" id="{B0D11240-E9F5-F95E-FDCC-18E548E4297B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4">
              <a:extLst>
                <a:ext uri="{FF2B5EF4-FFF2-40B4-BE49-F238E27FC236}">
                  <a16:creationId xmlns:a16="http://schemas.microsoft.com/office/drawing/2014/main" id="{D0925F65-930C-DFBA-4D1A-0254004F3D54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200" spc="-50">
                  <a:solidFill>
                    <a:srgbClr val="EEEFF1"/>
                  </a:solidFill>
                  <a:latin typeface="+mj-lt"/>
                  <a:cs typeface="Roboto"/>
                </a:rPr>
                <a:t>6</a:t>
              </a:r>
              <a:endParaRPr sz="1200">
                <a:latin typeface="+mj-lt"/>
                <a:cs typeface="Roboto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74439F4-7CFC-2AA2-1740-C75C6175CB97}"/>
              </a:ext>
            </a:extLst>
          </p:cNvPr>
          <p:cNvGrpSpPr/>
          <p:nvPr/>
        </p:nvGrpSpPr>
        <p:grpSpPr>
          <a:xfrm>
            <a:off x="6752948" y="4618119"/>
            <a:ext cx="230682" cy="230682"/>
            <a:chOff x="8517144" y="4227443"/>
            <a:chExt cx="230682" cy="230682"/>
          </a:xfrm>
        </p:grpSpPr>
        <p:sp>
          <p:nvSpPr>
            <p:cNvPr id="82" name="object 23">
              <a:extLst>
                <a:ext uri="{FF2B5EF4-FFF2-40B4-BE49-F238E27FC236}">
                  <a16:creationId xmlns:a16="http://schemas.microsoft.com/office/drawing/2014/main" id="{567529FA-B270-91DA-02DB-942FFC138A86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4">
              <a:extLst>
                <a:ext uri="{FF2B5EF4-FFF2-40B4-BE49-F238E27FC236}">
                  <a16:creationId xmlns:a16="http://schemas.microsoft.com/office/drawing/2014/main" id="{49174EF2-1401-18F3-465F-2F6FF3A7C60A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200" spc="-50">
                  <a:solidFill>
                    <a:srgbClr val="EEEFF1"/>
                  </a:solidFill>
                  <a:latin typeface="+mj-lt"/>
                  <a:cs typeface="Roboto"/>
                </a:rPr>
                <a:t>6</a:t>
              </a:r>
              <a:endParaRPr sz="1200">
                <a:latin typeface="+mj-lt"/>
                <a:cs typeface="Roboto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3DA90EC-FAC5-D6A5-0200-A38F91DEDA41}"/>
              </a:ext>
            </a:extLst>
          </p:cNvPr>
          <p:cNvGrpSpPr/>
          <p:nvPr/>
        </p:nvGrpSpPr>
        <p:grpSpPr>
          <a:xfrm>
            <a:off x="10065491" y="4187634"/>
            <a:ext cx="230682" cy="230682"/>
            <a:chOff x="8517144" y="4227443"/>
            <a:chExt cx="230682" cy="230682"/>
          </a:xfrm>
        </p:grpSpPr>
        <p:sp>
          <p:nvSpPr>
            <p:cNvPr id="85" name="object 23">
              <a:extLst>
                <a:ext uri="{FF2B5EF4-FFF2-40B4-BE49-F238E27FC236}">
                  <a16:creationId xmlns:a16="http://schemas.microsoft.com/office/drawing/2014/main" id="{F580C65D-69F4-D1A0-D083-DF4570540AC0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4">
              <a:extLst>
                <a:ext uri="{FF2B5EF4-FFF2-40B4-BE49-F238E27FC236}">
                  <a16:creationId xmlns:a16="http://schemas.microsoft.com/office/drawing/2014/main" id="{34772CF4-C8E5-DBD6-5F6A-B21B3371B023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200" spc="-50">
                  <a:solidFill>
                    <a:srgbClr val="EEEFF1"/>
                  </a:solidFill>
                  <a:latin typeface="+mj-lt"/>
                  <a:cs typeface="Roboto"/>
                </a:rPr>
                <a:t>6</a:t>
              </a:r>
              <a:endParaRPr sz="1200">
                <a:latin typeface="+mj-lt"/>
                <a:cs typeface="Roboto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A96EF2-6F73-F979-C721-188B8DA0226B}"/>
              </a:ext>
            </a:extLst>
          </p:cNvPr>
          <p:cNvGrpSpPr/>
          <p:nvPr/>
        </p:nvGrpSpPr>
        <p:grpSpPr>
          <a:xfrm>
            <a:off x="10079210" y="2555025"/>
            <a:ext cx="230682" cy="230682"/>
            <a:chOff x="8517144" y="4227443"/>
            <a:chExt cx="230682" cy="230682"/>
          </a:xfrm>
        </p:grpSpPr>
        <p:sp>
          <p:nvSpPr>
            <p:cNvPr id="88" name="object 23">
              <a:extLst>
                <a:ext uri="{FF2B5EF4-FFF2-40B4-BE49-F238E27FC236}">
                  <a16:creationId xmlns:a16="http://schemas.microsoft.com/office/drawing/2014/main" id="{A7014BC1-7997-CED7-076A-9446918770B1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4">
              <a:extLst>
                <a:ext uri="{FF2B5EF4-FFF2-40B4-BE49-F238E27FC236}">
                  <a16:creationId xmlns:a16="http://schemas.microsoft.com/office/drawing/2014/main" id="{B766199F-A8EC-6214-07E1-1B047237997D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200" spc="-50">
                  <a:solidFill>
                    <a:srgbClr val="EEEFF1"/>
                  </a:solidFill>
                  <a:latin typeface="+mj-lt"/>
                  <a:cs typeface="Roboto"/>
                </a:rPr>
                <a:t>6</a:t>
              </a:r>
              <a:endParaRPr sz="1200">
                <a:latin typeface="+mj-lt"/>
                <a:cs typeface="Roboto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38E560-BC27-EA4D-3552-AA1B1A0E9F2B}"/>
              </a:ext>
            </a:extLst>
          </p:cNvPr>
          <p:cNvGrpSpPr/>
          <p:nvPr/>
        </p:nvGrpSpPr>
        <p:grpSpPr>
          <a:xfrm>
            <a:off x="11295344" y="3076461"/>
            <a:ext cx="230682" cy="230682"/>
            <a:chOff x="8517144" y="4227443"/>
            <a:chExt cx="230682" cy="230682"/>
          </a:xfrm>
        </p:grpSpPr>
        <p:sp>
          <p:nvSpPr>
            <p:cNvPr id="91" name="object 23">
              <a:extLst>
                <a:ext uri="{FF2B5EF4-FFF2-40B4-BE49-F238E27FC236}">
                  <a16:creationId xmlns:a16="http://schemas.microsoft.com/office/drawing/2014/main" id="{387C75A4-0D96-F652-9636-4B89217CAE8E}"/>
                </a:ext>
              </a:extLst>
            </p:cNvPr>
            <p:cNvSpPr/>
            <p:nvPr/>
          </p:nvSpPr>
          <p:spPr>
            <a:xfrm>
              <a:off x="8517144" y="4227443"/>
              <a:ext cx="230682" cy="230682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246044" y="0"/>
                  </a:moveTo>
                  <a:lnTo>
                    <a:pt x="196460" y="4998"/>
                  </a:lnTo>
                  <a:lnTo>
                    <a:pt x="150275" y="19333"/>
                  </a:lnTo>
                  <a:lnTo>
                    <a:pt x="108481" y="42016"/>
                  </a:lnTo>
                  <a:lnTo>
                    <a:pt x="72067" y="72059"/>
                  </a:lnTo>
                  <a:lnTo>
                    <a:pt x="42022" y="108472"/>
                  </a:lnTo>
                  <a:lnTo>
                    <a:pt x="19336" y="150266"/>
                  </a:lnTo>
                  <a:lnTo>
                    <a:pt x="4999" y="196453"/>
                  </a:lnTo>
                  <a:lnTo>
                    <a:pt x="0" y="246044"/>
                  </a:lnTo>
                  <a:lnTo>
                    <a:pt x="4999" y="295629"/>
                  </a:lnTo>
                  <a:lnTo>
                    <a:pt x="19336" y="341814"/>
                  </a:lnTo>
                  <a:lnTo>
                    <a:pt x="42022" y="383608"/>
                  </a:lnTo>
                  <a:lnTo>
                    <a:pt x="72067" y="420022"/>
                  </a:lnTo>
                  <a:lnTo>
                    <a:pt x="108481" y="450067"/>
                  </a:lnTo>
                  <a:lnTo>
                    <a:pt x="150275" y="472753"/>
                  </a:lnTo>
                  <a:lnTo>
                    <a:pt x="196460" y="487090"/>
                  </a:lnTo>
                  <a:lnTo>
                    <a:pt x="246044" y="492089"/>
                  </a:lnTo>
                  <a:lnTo>
                    <a:pt x="295629" y="487090"/>
                  </a:lnTo>
                  <a:lnTo>
                    <a:pt x="341814" y="472753"/>
                  </a:lnTo>
                  <a:lnTo>
                    <a:pt x="383608" y="450067"/>
                  </a:lnTo>
                  <a:lnTo>
                    <a:pt x="420022" y="420022"/>
                  </a:lnTo>
                  <a:lnTo>
                    <a:pt x="450067" y="383608"/>
                  </a:lnTo>
                  <a:lnTo>
                    <a:pt x="472753" y="341814"/>
                  </a:lnTo>
                  <a:lnTo>
                    <a:pt x="487090" y="295629"/>
                  </a:lnTo>
                  <a:lnTo>
                    <a:pt x="492089" y="246044"/>
                  </a:lnTo>
                  <a:lnTo>
                    <a:pt x="487090" y="196453"/>
                  </a:lnTo>
                  <a:lnTo>
                    <a:pt x="472753" y="150266"/>
                  </a:lnTo>
                  <a:lnTo>
                    <a:pt x="450067" y="108472"/>
                  </a:lnTo>
                  <a:lnTo>
                    <a:pt x="420022" y="72059"/>
                  </a:lnTo>
                  <a:lnTo>
                    <a:pt x="383608" y="42016"/>
                  </a:lnTo>
                  <a:lnTo>
                    <a:pt x="341814" y="19333"/>
                  </a:lnTo>
                  <a:lnTo>
                    <a:pt x="295629" y="4998"/>
                  </a:lnTo>
                  <a:lnTo>
                    <a:pt x="246044" y="0"/>
                  </a:lnTo>
                  <a:close/>
                </a:path>
              </a:pathLst>
            </a:custGeom>
            <a:solidFill>
              <a:srgbClr val="3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24">
              <a:extLst>
                <a:ext uri="{FF2B5EF4-FFF2-40B4-BE49-F238E27FC236}">
                  <a16:creationId xmlns:a16="http://schemas.microsoft.com/office/drawing/2014/main" id="{6BF82D79-84DA-AEEC-D6EE-66DAEA875851}"/>
                </a:ext>
              </a:extLst>
            </p:cNvPr>
            <p:cNvSpPr txBox="1"/>
            <p:nvPr/>
          </p:nvSpPr>
          <p:spPr>
            <a:xfrm>
              <a:off x="8573360" y="4243398"/>
              <a:ext cx="118249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200" spc="-50">
                  <a:solidFill>
                    <a:srgbClr val="EEEFF1"/>
                  </a:solidFill>
                  <a:latin typeface="+mj-lt"/>
                  <a:cs typeface="Roboto"/>
                </a:rPr>
                <a:t>6</a:t>
              </a:r>
              <a:endParaRPr sz="1200">
                <a:latin typeface="+mj-lt"/>
                <a:cs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DA1A6F6-41F6-3B0F-7923-535D79770788}"/>
              </a:ext>
            </a:extLst>
          </p:cNvPr>
          <p:cNvSpPr txBox="1"/>
          <p:nvPr/>
        </p:nvSpPr>
        <p:spPr>
          <a:xfrm>
            <a:off x="472365" y="6153461"/>
            <a:ext cx="7322885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84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3967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5951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7934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918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901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83884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5868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/>
              <a:t>*</a:t>
            </a:r>
            <a:r>
              <a:rPr lang="en-US" sz="900" dirty="0">
                <a:ea typeface="Poppins"/>
                <a:cs typeface="Poppins"/>
                <a:sym typeface="Poppins"/>
              </a:rPr>
              <a:t> One extra depth camera present in the front -  not available  in the picture </a:t>
            </a:r>
            <a:endParaRPr lang="en-US" sz="900" dirty="0"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75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5C077B3B-A009-A3B3-1DDF-94608E087D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077B3B-A009-A3B3-1DDF-94608E087D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A9223D-AAA1-4ECD-8F18-530F671C36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412875"/>
            <a:ext cx="3559175" cy="4748363"/>
          </a:xfrm>
        </p:spPr>
        <p:txBody>
          <a:bodyPr lIns="219456" tIns="1828800" rIns="219456"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00">
                <a:solidFill>
                  <a:schemeClr val="accent3"/>
                </a:solidFill>
                <a:latin typeface="+mj-lt"/>
              </a:rPr>
              <a:t>Intuitive design &amp; simple operations </a:t>
            </a:r>
            <a:endParaRPr lang="en-US" sz="1000">
              <a:solidFill>
                <a:schemeClr val="accent3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000"/>
              <a:t>Intuitive touchscreen </a:t>
            </a:r>
            <a:r>
              <a:rPr lang="en-US" sz="1000">
                <a:latin typeface="+mj-lt"/>
              </a:rPr>
              <a:t>User Interface </a:t>
            </a:r>
            <a:r>
              <a:rPr lang="en-US" sz="1000"/>
              <a:t>with pin code operation, simple and fast autonomous mode operation with only 3 steps and all main cleaning functions controlled from operator’s position</a:t>
            </a:r>
          </a:p>
          <a:p>
            <a:pPr>
              <a:lnSpc>
                <a:spcPct val="120000"/>
              </a:lnSpc>
            </a:pPr>
            <a:r>
              <a:rPr lang="en-US" sz="1000">
                <a:latin typeface="+mj-lt"/>
              </a:rPr>
              <a:t>Everything at a fingertip </a:t>
            </a:r>
            <a:r>
              <a:rPr lang="en-US" sz="1000"/>
              <a:t>all operations can also be controlled via app, web or a remote command center</a:t>
            </a:r>
          </a:p>
          <a:p>
            <a:r>
              <a:rPr lang="en-US" sz="1000">
                <a:latin typeface="+mj-lt"/>
              </a:rPr>
              <a:t>Comfortable driving position </a:t>
            </a:r>
            <a:r>
              <a:rPr lang="en-US" sz="1000"/>
              <a:t>easy to use for spot manual cleaning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B09FA-6BFD-4022-B0BC-DC83C974339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6412" y="1412875"/>
            <a:ext cx="3559175" cy="4748363"/>
          </a:xfrm>
        </p:spPr>
        <p:txBody>
          <a:bodyPr lIns="219456" tIns="1828800" rIns="219456"/>
          <a:lstStyle/>
          <a:p>
            <a:pPr marL="0" marR="0" lv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marR="0" lv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000">
                <a:solidFill>
                  <a:schemeClr val="accent3"/>
                </a:solidFill>
                <a:latin typeface="+mj-lt"/>
              </a:rPr>
              <a:t>Productive and efficient</a:t>
            </a:r>
          </a:p>
          <a:p>
            <a:pPr>
              <a:lnSpc>
                <a:spcPct val="120000"/>
              </a:lnSpc>
            </a:pPr>
            <a:r>
              <a:rPr lang="en-US" sz="1000">
                <a:latin typeface="+mj-lt"/>
              </a:rPr>
              <a:t>Zero-degree turn </a:t>
            </a:r>
            <a:r>
              <a:rPr lang="en-US" sz="1000"/>
              <a:t>improve productivity and navigation even in the tightest areas  </a:t>
            </a:r>
          </a:p>
          <a:p>
            <a:pPr>
              <a:lnSpc>
                <a:spcPct val="120000"/>
              </a:lnSpc>
            </a:pPr>
            <a:r>
              <a:rPr lang="en-US" sz="1000">
                <a:latin typeface="+mj-lt"/>
              </a:rPr>
              <a:t>Brush motor RPM control </a:t>
            </a:r>
            <a:r>
              <a:rPr lang="en-US" sz="1000"/>
              <a:t>reduces energy consumption in lighter cleaning applications and increase productivity and runtime</a:t>
            </a:r>
          </a:p>
          <a:p>
            <a:pPr>
              <a:lnSpc>
                <a:spcPct val="120000"/>
              </a:lnSpc>
            </a:pPr>
            <a:r>
              <a:rPr lang="en-US" sz="1000">
                <a:latin typeface="+mj-lt"/>
              </a:rPr>
              <a:t>Adjustable solution-flow </a:t>
            </a:r>
            <a:r>
              <a:rPr lang="en-US" sz="1000"/>
              <a:t>levels where solution level is synced with the speed of the machine giving a constant flow per m</a:t>
            </a:r>
            <a:r>
              <a:rPr lang="en-US" sz="1000" baseline="30000"/>
              <a:t>2</a:t>
            </a:r>
            <a:r>
              <a:rPr lang="en-US" sz="1000"/>
              <a:t>  </a:t>
            </a:r>
          </a:p>
          <a:p>
            <a:endParaRPr lang="en-US" sz="1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CFD7B-EEB7-46FF-A83A-EF0C64F7465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53400" y="1412875"/>
            <a:ext cx="3559175" cy="4748363"/>
          </a:xfrm>
        </p:spPr>
        <p:txBody>
          <a:bodyPr lIns="219456" tIns="1828800" rIns="219456"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 dirty="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00" dirty="0">
                <a:solidFill>
                  <a:schemeClr val="accent3"/>
                </a:solidFill>
                <a:latin typeface="+mj-lt"/>
              </a:rPr>
              <a:t>Reliable and easy to maintain  </a:t>
            </a:r>
            <a:endParaRPr lang="en-US" sz="1000" dirty="0"/>
          </a:p>
          <a:p>
            <a:pPr>
              <a:lnSpc>
                <a:spcPct val="120000"/>
              </a:lnSpc>
            </a:pPr>
            <a:r>
              <a:rPr lang="en-US" sz="1000" dirty="0">
                <a:latin typeface="+mj-lt"/>
              </a:rPr>
              <a:t>IEC certification compliant</a:t>
            </a:r>
            <a:r>
              <a:rPr lang="en-US" sz="1000" dirty="0"/>
              <a:t>, meet the latest safety regulatory standard for North American and Europe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+mj-lt"/>
              </a:rPr>
              <a:t>Designed to be easy. </a:t>
            </a:r>
            <a:r>
              <a:rPr lang="en-US" sz="1000" dirty="0"/>
              <a:t>The intuitive </a:t>
            </a:r>
            <a:r>
              <a:rPr lang="en-US" sz="1000" dirty="0" err="1"/>
              <a:t>coloured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touch points allow for fast daily maintenance of </a:t>
            </a:r>
            <a:br>
              <a:rPr lang="en-US" sz="1000" dirty="0"/>
            </a:br>
            <a:r>
              <a:rPr lang="en-US" sz="1000" dirty="0"/>
              <a:t>the product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+mj-lt"/>
              </a:rPr>
              <a:t>Optional docking station </a:t>
            </a:r>
            <a:r>
              <a:rPr lang="en-US" sz="1000" dirty="0"/>
              <a:t>to improve productivity, which is available for hands free refilling and emptying water operations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4D89C-7D93-4D9F-A84C-4ABEA3541DE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AC754-E674-4461-BE79-4325CF02600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8ED91F6-D4FD-D7CB-9348-E341D7DBC4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5507038" cy="376456"/>
          </a:xfrm>
        </p:spPr>
        <p:txBody>
          <a:bodyPr/>
          <a:lstStyle/>
          <a:p>
            <a:r>
              <a:rPr lang="en-US"/>
              <a:t>More on SC25 features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9F24F36C-47AA-F9A1-F3F1-96EA3AF7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5506081" cy="388013"/>
          </a:xfrm>
        </p:spPr>
        <p:txBody>
          <a:bodyPr vert="horz"/>
          <a:lstStyle/>
          <a:p>
            <a:r>
              <a:rPr lang="en-US"/>
              <a:t>Key features &amp; benefits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AB8436-24D4-9EB0-28F5-CB0F850B6AFD}"/>
              </a:ext>
            </a:extLst>
          </p:cNvPr>
          <p:cNvSpPr/>
          <p:nvPr/>
        </p:nvSpPr>
        <p:spPr>
          <a:xfrm>
            <a:off x="479425" y="1412875"/>
            <a:ext cx="3559174" cy="18798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DDBD03-7C34-EC66-3481-5B4F097643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56"/>
          <a:stretch/>
        </p:blipFill>
        <p:spPr>
          <a:xfrm>
            <a:off x="950802" y="1227772"/>
            <a:ext cx="2616420" cy="20405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21005D-8922-645D-CA75-7251CEC0B8D0}"/>
              </a:ext>
            </a:extLst>
          </p:cNvPr>
          <p:cNvSpPr/>
          <p:nvPr/>
        </p:nvSpPr>
        <p:spPr>
          <a:xfrm>
            <a:off x="4316413" y="1412875"/>
            <a:ext cx="3559174" cy="18798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B4174D-FCF3-8AF1-80F4-B40ECF34EBEC}"/>
              </a:ext>
            </a:extLst>
          </p:cNvPr>
          <p:cNvSpPr/>
          <p:nvPr/>
        </p:nvSpPr>
        <p:spPr>
          <a:xfrm>
            <a:off x="8153401" y="1412875"/>
            <a:ext cx="3559174" cy="18798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6BBDCE-6CCA-1C12-2F3E-9E48CA8BCA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27" y="1532884"/>
            <a:ext cx="2359464" cy="17598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DB961E-1225-EA83-9F53-224E298AB6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28" y="1446398"/>
            <a:ext cx="2290718" cy="19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BFEB-62F2-425A-A7A9-8411C597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91D67-9E9A-47C3-A2DD-B2B75FB0456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968167" y="1145456"/>
            <a:ext cx="4710540" cy="698238"/>
          </a:xfrm>
        </p:spPr>
        <p:txBody>
          <a:bodyPr/>
          <a:lstStyle/>
          <a:p>
            <a:r>
              <a:rPr lang="fr-FR" err="1"/>
              <a:t>Introducing</a:t>
            </a:r>
            <a:r>
              <a:rPr lang="fr-FR"/>
              <a:t> SC25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F07C7-0ECF-4BF5-A045-4D8036A58FB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968167" y="1883227"/>
            <a:ext cx="4710540" cy="698238"/>
          </a:xfrm>
        </p:spPr>
        <p:txBody>
          <a:bodyPr/>
          <a:lstStyle/>
          <a:p>
            <a:r>
              <a:rPr lang="fr-FR"/>
              <a:t>Target </a:t>
            </a:r>
            <a:r>
              <a:rPr lang="fr-FR" err="1"/>
              <a:t>Customers</a:t>
            </a:r>
            <a:r>
              <a:rPr lang="fr-FR"/>
              <a:t> and applications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04906-0AAE-4CB6-B00B-400B891D77F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968167" y="2620998"/>
            <a:ext cx="4710540" cy="698238"/>
          </a:xfrm>
        </p:spPr>
        <p:txBody>
          <a:bodyPr/>
          <a:lstStyle/>
          <a:p>
            <a:r>
              <a:rPr lang="en-US"/>
              <a:t>Key features and benefits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542A51-367A-4167-9752-5079572B4A1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968167" y="3358769"/>
            <a:ext cx="4710540" cy="698238"/>
          </a:xfrm>
        </p:spPr>
        <p:txBody>
          <a:bodyPr/>
          <a:lstStyle/>
          <a:p>
            <a:r>
              <a:rPr lang="en-US" dirty="0"/>
              <a:t>Head to </a:t>
            </a:r>
            <a:r>
              <a:rPr lang="en-US"/>
              <a:t>Head – </a:t>
            </a:r>
            <a:r>
              <a:rPr lang="en-US" dirty="0" err="1"/>
              <a:t>Nilfisk</a:t>
            </a:r>
            <a:r>
              <a:rPr lang="en-US" dirty="0"/>
              <a:t> vs </a:t>
            </a:r>
            <a:r>
              <a:rPr lang="en-US" dirty="0" err="1"/>
              <a:t>Lionsbot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E66796-D33F-46D4-A7D4-01899DA7D61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8167" y="4096540"/>
            <a:ext cx="4710540" cy="698238"/>
          </a:xfrm>
        </p:spPr>
        <p:txBody>
          <a:bodyPr/>
          <a:lstStyle/>
          <a:p>
            <a:r>
              <a:rPr lang="en-US" dirty="0"/>
              <a:t>ROI for the SC25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7B1944-3895-4DE5-AE50-969FBC4D89E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68167" y="4834311"/>
            <a:ext cx="4710540" cy="698238"/>
          </a:xfrm>
        </p:spPr>
        <p:txBody>
          <a:bodyPr/>
          <a:lstStyle/>
          <a:p>
            <a:r>
              <a:rPr lang="en-US"/>
              <a:t>Proof of Clean / Data management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DBC23D-47E9-4120-A6D7-24FD29D2076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17600" y="1145456"/>
            <a:ext cx="698400" cy="698238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C5112B-EB2B-4C8F-B168-083A2A11A2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17600" y="1883227"/>
            <a:ext cx="698400" cy="698238"/>
          </a:xfrm>
        </p:spPr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371355-1C45-4851-8D01-7A92B44BE74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117600" y="2620998"/>
            <a:ext cx="698400" cy="698238"/>
          </a:xfrm>
        </p:spPr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EBA80C-DEE5-48A1-A470-3A42CC23CC9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117600" y="3358769"/>
            <a:ext cx="698400" cy="698238"/>
          </a:xfrm>
        </p:spPr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2CE94A0-EF79-4011-8AF4-C263AF19729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17600" y="4096540"/>
            <a:ext cx="698400" cy="698238"/>
          </a:xfrm>
        </p:spPr>
        <p:txBody>
          <a:bodyPr/>
          <a:lstStyle/>
          <a:p>
            <a:r>
              <a:rPr lang="en-US"/>
              <a:t>5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ECDD9B-83F9-4C79-A91C-A8CE741C51C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117600" y="4834311"/>
            <a:ext cx="698400" cy="698238"/>
          </a:xfrm>
        </p:spPr>
        <p:txBody>
          <a:bodyPr/>
          <a:lstStyle/>
          <a:p>
            <a:r>
              <a:rPr lang="en-US"/>
              <a:t>6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82D0A69-9424-4096-A574-39DAF3E6BD2F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1B1E747-E18D-4ED9-8DBE-5AB389BF2EB2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1" name="Picture Placeholder 20" descr="A robot vacuum cleaner in a room&#10;&#10;Description automatically generated">
            <a:extLst>
              <a:ext uri="{FF2B5EF4-FFF2-40B4-BE49-F238E27FC236}">
                <a16:creationId xmlns:a16="http://schemas.microsoft.com/office/drawing/2014/main" id="{9EA636AD-FB65-2D6B-04C1-4EC1EBD8F24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FECEA0F-7FBD-5238-2332-EEDC24102B72}"/>
              </a:ext>
            </a:extLst>
          </p:cNvPr>
          <p:cNvSpPr txBox="1">
            <a:spLocks/>
          </p:cNvSpPr>
          <p:nvPr/>
        </p:nvSpPr>
        <p:spPr>
          <a:xfrm>
            <a:off x="1976388" y="5572083"/>
            <a:ext cx="4710540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K"/>
              <a:t>Next steps</a:t>
            </a:r>
            <a:endParaRPr lang="en-US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5C9AA2F-67C3-019C-310E-AC94F060E0CE}"/>
              </a:ext>
            </a:extLst>
          </p:cNvPr>
          <p:cNvSpPr txBox="1">
            <a:spLocks/>
          </p:cNvSpPr>
          <p:nvPr/>
        </p:nvSpPr>
        <p:spPr>
          <a:xfrm>
            <a:off x="1125821" y="557208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084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11B1A-FBE2-1F0F-5D06-035774F8D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CBCCD65E-AB7B-6800-E032-EDC2CF703A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077B3B-A009-A3B3-1DDF-94608E087D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47C969-89A4-5C9D-D3D2-D814E3B0AB8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412875"/>
            <a:ext cx="3559175" cy="4748363"/>
          </a:xfrm>
        </p:spPr>
        <p:txBody>
          <a:bodyPr lIns="219456" tIns="1828800" rIns="219456"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00">
                <a:solidFill>
                  <a:schemeClr val="accent3"/>
                </a:solidFill>
                <a:latin typeface="+mj-lt"/>
              </a:rPr>
              <a:t>Docking station</a:t>
            </a:r>
          </a:p>
          <a:p>
            <a:pPr>
              <a:lnSpc>
                <a:spcPct val="120000"/>
              </a:lnSpc>
            </a:pPr>
            <a:r>
              <a:rPr lang="en-US" sz="1000"/>
              <a:t>Refilling/emptying</a:t>
            </a:r>
          </a:p>
          <a:p>
            <a:pPr>
              <a:lnSpc>
                <a:spcPct val="120000"/>
              </a:lnSpc>
            </a:pPr>
            <a:r>
              <a:rPr lang="en-US" sz="1000"/>
              <a:t>Charging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F418A-C106-541E-07AA-C77F6676C1C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6412" y="1412875"/>
            <a:ext cx="3559175" cy="4748363"/>
          </a:xfrm>
        </p:spPr>
        <p:txBody>
          <a:bodyPr lIns="219456" tIns="1828800" rIns="219456"/>
          <a:lstStyle/>
          <a:p>
            <a:pPr marL="0" marR="0" lv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marR="0" lv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marR="0" lv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marR="0" lv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marR="0" lv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000">
                <a:solidFill>
                  <a:schemeClr val="accent3"/>
                </a:solidFill>
                <a:latin typeface="+mj-lt"/>
              </a:rPr>
              <a:t>3D lidar</a:t>
            </a:r>
          </a:p>
          <a:p>
            <a:pPr>
              <a:lnSpc>
                <a:spcPct val="120000"/>
              </a:lnSpc>
            </a:pPr>
            <a:r>
              <a:rPr lang="en-US" sz="1000">
                <a:latin typeface="Roboto Light" panose="02000000000000000000" pitchFamily="2" charset="0"/>
              </a:rPr>
              <a:t>Mandatory equipment for navigating in dynamic/complex environments (e.g. Retail) and large open areas (&gt;25 m wide) </a:t>
            </a:r>
          </a:p>
          <a:p>
            <a:endParaRPr lang="en-US" sz="1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C3CE6-93A9-63EA-1059-3C541163ADA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53400" y="1412875"/>
            <a:ext cx="3559175" cy="4748363"/>
          </a:xfrm>
        </p:spPr>
        <p:txBody>
          <a:bodyPr lIns="219456" tIns="1828800" rIns="219456"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00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00">
                <a:solidFill>
                  <a:schemeClr val="accent3"/>
                </a:solidFill>
                <a:latin typeface="+mj-lt"/>
              </a:rPr>
              <a:t>Optional brushes</a:t>
            </a:r>
          </a:p>
          <a:p>
            <a:pPr>
              <a:lnSpc>
                <a:spcPct val="120000"/>
              </a:lnSpc>
            </a:pPr>
            <a:r>
              <a:rPr lang="en-US" sz="1000">
                <a:latin typeface="+mj-lt"/>
              </a:rPr>
              <a:t>Nylon-Carbide </a:t>
            </a:r>
            <a:r>
              <a:rPr lang="en-US" sz="1000">
                <a:latin typeface="Roboto Light" panose="02000000000000000000" pitchFamily="2" charset="0"/>
              </a:rPr>
              <a:t>(For heavy scrubbing e.g. factories, warehouse)</a:t>
            </a:r>
          </a:p>
          <a:p>
            <a:pPr>
              <a:lnSpc>
                <a:spcPct val="120000"/>
              </a:lnSpc>
            </a:pPr>
            <a:r>
              <a:rPr lang="en-US" sz="1000">
                <a:latin typeface="+mj-lt"/>
              </a:rPr>
              <a:t>Soft bristles </a:t>
            </a:r>
            <a:r>
              <a:rPr lang="en-US" sz="1000">
                <a:latin typeface="Roboto Light" panose="02000000000000000000" pitchFamily="2" charset="0"/>
              </a:rPr>
              <a:t>(For delicate floors e.g. marble, wood)</a:t>
            </a:r>
          </a:p>
          <a:p>
            <a:pPr>
              <a:lnSpc>
                <a:spcPct val="120000"/>
              </a:lnSpc>
            </a:pPr>
            <a:r>
              <a:rPr lang="en-US" sz="1000">
                <a:latin typeface="+mj-lt"/>
              </a:rPr>
              <a:t>Microfiber </a:t>
            </a:r>
            <a:r>
              <a:rPr lang="en-US" sz="1000">
                <a:latin typeface="Roboto Light" panose="02000000000000000000" pitchFamily="2" charset="0"/>
              </a:rPr>
              <a:t>(For polishing smooth surfaces)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2DE28-A454-EAC2-DA5E-75797B21AF6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73771-CD38-E0DE-EED7-0AB1DF82F5E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CEDD370-DCFE-6FDA-B6BB-16DA43A0B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5507038" cy="376456"/>
          </a:xfrm>
        </p:spPr>
        <p:txBody>
          <a:bodyPr/>
          <a:lstStyle/>
          <a:p>
            <a:r>
              <a:rPr lang="en-US"/>
              <a:t>SC25 accessory options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4C5B5F75-BF4F-0E51-791B-CC5254C3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5506081" cy="388013"/>
          </a:xfrm>
        </p:spPr>
        <p:txBody>
          <a:bodyPr vert="horz"/>
          <a:lstStyle/>
          <a:p>
            <a:r>
              <a:rPr lang="en-US"/>
              <a:t>Accessories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E66731-51E2-91E3-1718-C1390B86AF8E}"/>
              </a:ext>
            </a:extLst>
          </p:cNvPr>
          <p:cNvSpPr/>
          <p:nvPr/>
        </p:nvSpPr>
        <p:spPr>
          <a:xfrm>
            <a:off x="479425" y="1412874"/>
            <a:ext cx="3559174" cy="26206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A6205F-1C46-D0A5-BB39-2009AEA400EA}"/>
              </a:ext>
            </a:extLst>
          </p:cNvPr>
          <p:cNvSpPr/>
          <p:nvPr/>
        </p:nvSpPr>
        <p:spPr>
          <a:xfrm>
            <a:off x="4316413" y="1412874"/>
            <a:ext cx="3559174" cy="26206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78F6D5-02F3-D20B-A5CD-0BD905A58FF4}"/>
              </a:ext>
            </a:extLst>
          </p:cNvPr>
          <p:cNvSpPr/>
          <p:nvPr/>
        </p:nvSpPr>
        <p:spPr>
          <a:xfrm>
            <a:off x="8153401" y="1412874"/>
            <a:ext cx="3559174" cy="26206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5A87D-BA22-7600-E2BC-6B3DDF6D7F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25" b="-19525"/>
          <a:stretch/>
        </p:blipFill>
        <p:spPr>
          <a:xfrm>
            <a:off x="1302544" y="1629720"/>
            <a:ext cx="2065496" cy="263919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28A22B4-9FBF-592F-A02C-15CBC629CDB7}"/>
              </a:ext>
            </a:extLst>
          </p:cNvPr>
          <p:cNvGrpSpPr/>
          <p:nvPr/>
        </p:nvGrpSpPr>
        <p:grpSpPr>
          <a:xfrm>
            <a:off x="4488961" y="1518630"/>
            <a:ext cx="3062529" cy="2451812"/>
            <a:chOff x="4813058" y="1592393"/>
            <a:chExt cx="1996823" cy="15986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55B05B-35EB-084F-A9DE-D18DABF4C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058" y="2211517"/>
              <a:ext cx="750596" cy="75059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7A03FE-1779-1237-0F80-3E0BF933E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8758" y="1592393"/>
              <a:ext cx="1251123" cy="1598625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5F17D3C-F6C4-0AA8-0C9D-BC760C7203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6807" y="1890306"/>
              <a:ext cx="524536" cy="48706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C34146A-A6B8-89B6-5C4C-422656DF52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9110253" y="1793228"/>
            <a:ext cx="1860532" cy="555819"/>
          </a:xfrm>
          <a:prstGeom prst="rect">
            <a:avLst/>
          </a:prstGeom>
        </p:spPr>
      </p:pic>
      <p:pic>
        <p:nvPicPr>
          <p:cNvPr id="17" name="Google Shape;351;p39">
            <a:extLst>
              <a:ext uri="{FF2B5EF4-FFF2-40B4-BE49-F238E27FC236}">
                <a16:creationId xmlns:a16="http://schemas.microsoft.com/office/drawing/2014/main" id="{2C1D532A-8745-2F58-84B6-D421D64F71EC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9795389" y="2358684"/>
            <a:ext cx="490260" cy="206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82;p51">
            <a:extLst>
              <a:ext uri="{FF2B5EF4-FFF2-40B4-BE49-F238E27FC236}">
                <a16:creationId xmlns:a16="http://schemas.microsoft.com/office/drawing/2014/main" id="{56597515-D67B-E88D-77AF-0016911081CE}"/>
              </a:ext>
            </a:extLst>
          </p:cNvPr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9762608" y="1590982"/>
            <a:ext cx="555822" cy="2154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6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bot in a tunnel&#10;&#10;Description automatically generated with medium confidence">
            <a:extLst>
              <a:ext uri="{FF2B5EF4-FFF2-40B4-BE49-F238E27FC236}">
                <a16:creationId xmlns:a16="http://schemas.microsoft.com/office/drawing/2014/main" id="{1EF4D2E7-F0B9-E792-19BB-C011D4A94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5538" y="10"/>
            <a:ext cx="5986461" cy="6284880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F0159-527F-2AD4-8C99-322544686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412875"/>
            <a:ext cx="5507038" cy="4870450"/>
          </a:xfrm>
        </p:spPr>
        <p:txBody>
          <a:bodyPr anchor="t">
            <a:normAutofit/>
          </a:bodyPr>
          <a:lstStyle/>
          <a:p>
            <a:pPr marL="217805" marR="2540" indent="-217805"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dirty="0"/>
              <a:t>IEC certification – complying to the latest regulation for robotic in EU/North America</a:t>
            </a:r>
            <a:endParaRPr lang="en-US"/>
          </a:p>
          <a:p>
            <a:pPr marL="217805" marR="2540" indent="-217805"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dirty="0"/>
              <a:t>Nilfisk service </a:t>
            </a:r>
            <a:r>
              <a:rPr lang="en-US" dirty="0" err="1"/>
              <a:t>organisation</a:t>
            </a:r>
            <a:endParaRPr lang="en-US" dirty="0">
              <a:ea typeface="Roboto Light"/>
              <a:cs typeface="Roboto Light"/>
            </a:endParaRPr>
          </a:p>
          <a:p>
            <a:pPr marL="217805" marR="2540" indent="-217805"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dirty="0"/>
              <a:t>Nilfisk portfolio offering, bundling SC25 with multiple solutions </a:t>
            </a:r>
            <a:endParaRPr lang="en-US" dirty="0">
              <a:ea typeface="Roboto Light"/>
              <a:cs typeface="Roboto Light"/>
            </a:endParaRPr>
          </a:p>
          <a:p>
            <a:pPr marL="217805" marR="2540" indent="-217805"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dirty="0"/>
              <a:t>Higher productivity due to the zero degree turn ability – faster during U turns</a:t>
            </a:r>
            <a:endParaRPr lang="en-US" dirty="0">
              <a:ea typeface="Roboto Light"/>
              <a:cs typeface="Roboto Light"/>
            </a:endParaRPr>
          </a:p>
          <a:p>
            <a:pPr marL="217805" marR="2540" indent="-217805"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dirty="0"/>
              <a:t>Nilfisk touch on the cleaning performance</a:t>
            </a:r>
            <a:endParaRPr lang="en-US" dirty="0">
              <a:ea typeface="Roboto Light"/>
              <a:cs typeface="Roboto Light"/>
            </a:endParaRPr>
          </a:p>
          <a:p>
            <a:pPr marL="217805" marR="2540" indent="-217805"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dirty="0"/>
              <a:t>Modular design – easier accessibility</a:t>
            </a:r>
            <a:endParaRPr lang="en-US" dirty="0">
              <a:ea typeface="Roboto Light"/>
              <a:cs typeface="Roboto Light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198755" indent="-198755">
              <a:spcBef>
                <a:spcPts val="0"/>
              </a:spcBef>
            </a:pPr>
            <a:endParaRPr lang="en-US" dirty="0">
              <a:ea typeface="Roboto Light"/>
              <a:cs typeface="Roboto Light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D9B06-436B-15D8-52FA-51312C0772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20896" y="6529068"/>
            <a:ext cx="2087655" cy="153888"/>
          </a:xfrm>
        </p:spPr>
        <p:txBody>
          <a:bodyPr wrap="square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0BD69-4C84-317D-F05B-F58862A0B33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479426" y="6529068"/>
            <a:ext cx="270170" cy="15388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6C385236-B7BA-4938-9EA6-6DEC8CA653D7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C1D8D92-7E19-A57A-508A-6A167F7B2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5507038" cy="376456"/>
          </a:xfrm>
        </p:spPr>
        <p:txBody>
          <a:bodyPr>
            <a:normAutofit/>
          </a:bodyPr>
          <a:lstStyle/>
          <a:p>
            <a:r>
              <a:rPr lang="en-US"/>
              <a:t>Key competitive advantages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F1B7544-DCD7-B0F3-7911-7B679AA3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5506081" cy="388013"/>
          </a:xfrm>
        </p:spPr>
        <p:txBody>
          <a:bodyPr anchor="t">
            <a:normAutofit/>
          </a:bodyPr>
          <a:lstStyle/>
          <a:p>
            <a:r>
              <a:rPr lang="en-DK" sz="2400"/>
              <a:t>SC25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2574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919E-CD1C-AF94-3E37-EADE25D61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6D04E-2821-EE2A-F6F8-05E460116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Head to head with </a:t>
            </a:r>
            <a:r>
              <a:rPr lang="en-US" err="1"/>
              <a:t>Lionsbot</a:t>
            </a:r>
            <a:r>
              <a:rPr lang="en-US"/>
              <a:t> R3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81C06-F34E-DDA5-1920-1F9D5170CF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06EA1-4E5E-7661-851A-D1FB5B3F7E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CBCDBA4B-C975-D316-B5F3-70BA393F6360}"/>
              </a:ext>
            </a:extLst>
          </p:cNvPr>
          <p:cNvSpPr/>
          <p:nvPr/>
        </p:nvSpPr>
        <p:spPr>
          <a:xfrm>
            <a:off x="428" y="0"/>
            <a:ext cx="12191144" cy="6266926"/>
          </a:xfrm>
          <a:custGeom>
            <a:avLst/>
            <a:gdLst/>
            <a:ahLst/>
            <a:cxnLst/>
            <a:rect b="b" l="l" r="r" t="t"/>
            <a:pathLst>
              <a:path h="10061575" w="20104100">
                <a:moveTo>
                  <a:pt x="20104099" y="0"/>
                </a:moveTo>
                <a:lnTo>
                  <a:pt x="0" y="0"/>
                </a:lnTo>
                <a:lnTo>
                  <a:pt x="0" y="10060950"/>
                </a:lnTo>
                <a:lnTo>
                  <a:pt x="20104099" y="10060950"/>
                </a:lnTo>
                <a:lnTo>
                  <a:pt x="20104099" y="0"/>
                </a:lnTo>
                <a:close/>
              </a:path>
            </a:pathLst>
          </a:custGeom>
          <a:solidFill>
            <a:srgbClr val="EEEFF1"/>
          </a:solidFill>
        </p:spPr>
        <p:txBody>
          <a:bodyPr bIns="0" lIns="0" rIns="0" rtlCol="0" tIns="0" wrap="square"/>
          <a:lstStyle/>
          <a:p>
            <a:endParaRPr sz="1213"/>
          </a:p>
        </p:txBody>
      </p:sp>
      <p:graphicFrame>
        <p:nvGraphicFramePr>
          <p:cNvPr hidden="1" id="6" name="think-cell data - do not delete">
            <a:extLst>
              <a:ext uri="{FF2B5EF4-FFF2-40B4-BE49-F238E27FC236}">
                <a16:creationId xmlns:a16="http://schemas.microsoft.com/office/drawing/2014/main" id="{2413A9BC-860E-17DA-E2D5-AE65C28B17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360" imgW="360" name="think-cell Slide" progId="TCLayout.ActiveDocument.1" r:id="rId3">
                  <p:embed/>
                </p:oleObj>
              </mc:Choice>
              <mc:Fallback>
                <p:oleObj imgH="360" imgW="360" name="think-cell Slide" progId="TCLayout.ActiveDocument.1" r:id="rId3">
                  <p:embed/>
                  <p:pic>
                    <p:nvPicPr>
                      <p:cNvPr hidden="1" id="6" name="think-cell data - do not delete">
                        <a:extLst>
                          <a:ext uri="{FF2B5EF4-FFF2-40B4-BE49-F238E27FC236}">
                            <a16:creationId xmlns:a16="http://schemas.microsoft.com/office/drawing/2014/main" id="{2413A9BC-860E-17DA-E2D5-AE65C28B17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F4229C-D7A3-CA1D-1AA4-A74C6581D276}"/>
              </a:ext>
            </a:extLst>
          </p:cNvPr>
          <p:cNvSpPr>
            <a:spLocks noGrp="1"/>
          </p:cNvSpPr>
          <p:nvPr>
            <p:ph idx="19" sz="quarter" type="ftr"/>
          </p:nvPr>
        </p:nvSpPr>
        <p:spPr>
          <a:xfrm>
            <a:off x="920897" y="6461227"/>
            <a:ext cx="2087655" cy="153888"/>
          </a:xfrm>
        </p:spPr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B29A6-3EC0-F209-EC73-1FB3C68F5BDD}"/>
              </a:ext>
            </a:extLst>
          </p:cNvPr>
          <p:cNvSpPr>
            <a:spLocks noGrp="1"/>
          </p:cNvSpPr>
          <p:nvPr>
            <p:ph idx="20" sz="quarter" type="sldNum"/>
          </p:nvPr>
        </p:nvSpPr>
        <p:spPr>
          <a:xfrm>
            <a:off x="479427" y="6461227"/>
            <a:ext cx="270170" cy="153888"/>
          </a:xfrm>
        </p:spPr>
        <p:txBody>
          <a:bodyPr/>
          <a:lstStyle/>
          <a:p>
            <a:fld id="{6C385236-B7BA-4938-9EA6-6DEC8CA653D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DC7B6-E64C-5301-B3FB-4FAE60CFE353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>
          <a:xfrm>
            <a:off x="479426" y="554431"/>
            <a:ext cx="11235102" cy="376456"/>
          </a:xfrm>
        </p:spPr>
        <p:txBody>
          <a:bodyPr/>
          <a:lstStyle/>
          <a:p>
            <a:r>
              <a:rPr lang="en-US"/>
              <a:t>Main differences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B1B8A2-31A8-3DCB-CA66-EE1DBF53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0" y="175044"/>
            <a:ext cx="11233150" cy="388013"/>
          </a:xfrm>
        </p:spPr>
        <p:txBody>
          <a:bodyPr vert="horz"/>
          <a:lstStyle/>
          <a:p>
            <a:r>
              <a:rPr lang="en-US"/>
              <a:t>R3 vs SC25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1F33DE4-6591-4567-1072-B13519EC9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243145"/>
              </p:ext>
            </p:extLst>
          </p:nvPr>
        </p:nvGraphicFramePr>
        <p:xfrm>
          <a:off x="483330" y="1760048"/>
          <a:ext cx="11227291" cy="4084320"/>
        </p:xfrm>
        <a:graphic>
          <a:graphicData uri="http://schemas.openxmlformats.org/drawingml/2006/table">
            <a:tbl>
              <a:tblPr/>
              <a:tblGrid>
                <a:gridCol w="1607937">
                  <a:extLst>
                    <a:ext uri="{9D8B030D-6E8A-4147-A177-3AD203B41FA5}">
                      <a16:colId xmlns:a16="http://schemas.microsoft.com/office/drawing/2014/main" val="1429336538"/>
                    </a:ext>
                  </a:extLst>
                </a:gridCol>
                <a:gridCol w="977053">
                  <a:extLst>
                    <a:ext uri="{9D8B030D-6E8A-4147-A177-3AD203B41FA5}">
                      <a16:colId xmlns:a16="http://schemas.microsoft.com/office/drawing/2014/main" val="2036722725"/>
                    </a:ext>
                  </a:extLst>
                </a:gridCol>
                <a:gridCol w="3903980">
                  <a:extLst>
                    <a:ext uri="{9D8B030D-6E8A-4147-A177-3AD203B41FA5}">
                      <a16:colId xmlns:a16="http://schemas.microsoft.com/office/drawing/2014/main" val="4057716759"/>
                    </a:ext>
                  </a:extLst>
                </a:gridCol>
                <a:gridCol w="4738321">
                  <a:extLst>
                    <a:ext uri="{9D8B030D-6E8A-4147-A177-3AD203B41FA5}">
                      <a16:colId xmlns:a16="http://schemas.microsoft.com/office/drawing/2014/main" val="1609772761"/>
                    </a:ext>
                  </a:extLst>
                </a:gridCol>
              </a:tblGrid>
              <a:tr h="118319"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Bold"/>
                        </a:rPr>
                        <a:t>Items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  <a:prstDash val="soli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b="0" baseline="0" i="0" lang="en-US" sz="1000">
                        <a:solidFill>
                          <a:schemeClr val="tx1"/>
                        </a:solidFill>
                        <a:latin charset="0" panose="02000000000000000000" pitchFamily="2" typeface="Roboto Bold"/>
                      </a:endParaRPr>
                    </a:p>
                  </a:txBody>
                  <a:tcPr anchor="ctr">
                    <a:lnL cmpd="sng" w="12700">
                      <a:noFill/>
                      <a:prstDash val="soli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  <a:prstDash val="soli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Bold"/>
                        </a:rPr>
                        <a:t>R3 PRO</a:t>
                      </a:r>
                    </a:p>
                  </a:txBody>
                  <a:tcPr anchor="ctr">
                    <a:lnL cmpd="sng" w="12700">
                      <a:noFill/>
                      <a:prstDash val="soli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  <a:prstDash val="soli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Bold"/>
                        </a:rPr>
                        <a:t>SC25</a:t>
                      </a:r>
                    </a:p>
                  </a:txBody>
                  <a:tcPr anchor="ctr">
                    <a:lnL cmpd="sng" w="12700">
                      <a:noFill/>
                      <a:prstDash val="solid"/>
                    </a:lnL>
                    <a:lnR cmpd="sng" w="12700">
                      <a:noFill/>
                      <a:prstDash val="solid"/>
                    </a:lnR>
                    <a:lnT cmpd="sng" w="12700">
                      <a:noFill/>
                      <a:prstDash val="soli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046300"/>
                  </a:ext>
                </a:extLst>
              </a:tr>
              <a:tr h="118319"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Solution tank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L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21 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22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  <a:prstDash val="soli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967020"/>
                  </a:ext>
                </a:extLst>
              </a:tr>
              <a:tr h="118319"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Dimensions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mm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600 x 540 x 810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722 x 654 x 911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  <a:prstDash val="soli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65232"/>
                  </a:ext>
                </a:extLst>
              </a:tr>
              <a:tr h="118319"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Operating level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Db(a)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70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64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  <a:prstDash val="soli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672072"/>
                  </a:ext>
                </a:extLst>
              </a:tr>
              <a:tr h="118319"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Detergent tank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b="0" baseline="0" i="0" lang="en-US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Segoe MDL2 Assets"/>
                        </a:rPr>
                        <a:t>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Segoe MDL2 Assets"/>
                        </a:rPr>
                        <a:t>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  <a:prstDash val="soli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962706"/>
                  </a:ext>
                </a:extLst>
              </a:tr>
              <a:tr h="118319"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Solution flow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b="0" baseline="0" i="0" lang="en-US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hangingPunct="1" latinLnBrk="0" marL="0" rtl="0"/>
                      <a:endParaRPr b="0" baseline="0" i="0" kern="1200" lang="en-US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  <a:ea typeface="+mn-ea"/>
                        <a:cs typeface="+mn-cs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hangingPunct="1" latinLnBrk="0" marL="0" rtl="0"/>
                      <a:r>
                        <a:rPr b="0" baseline="0" dirty="0" err="1" i="0" kern="1200" lang="en-US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typeface="+mn-ea"/>
                          <a:cs typeface="+mn-cs"/>
                        </a:rPr>
                        <a:t>Optimised</a:t>
                      </a:r>
                      <a:r>
                        <a:rPr b="0" baseline="0" dirty="0" i="0" kern="1200" lang="en-US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typeface="+mn-ea"/>
                          <a:cs typeface="+mn-cs"/>
                        </a:rPr>
                        <a:t> with better solution distribution and new std solution levels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  <a:prstDash val="soli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063536"/>
                  </a:ext>
                </a:extLst>
              </a:tr>
              <a:tr h="118319"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Lidar coverage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b="0" baseline="0" i="0" lang="en-US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eaLnBrk="1" hangingPunct="1" latinLnBrk="0" marL="0" rtl="0"/>
                      <a:r>
                        <a:rPr b="0" baseline="0" dirty="0" i="0" kern="1200" lang="en-US" sz="1000">
                          <a:solidFill>
                            <a:schemeClr val="tx1"/>
                          </a:solidFill>
                          <a:latin typeface="Roboto Light"/>
                          <a:ea typeface="+mn-ea"/>
                          <a:cs typeface="+mn-cs"/>
                        </a:rPr>
                        <a:t>25 m (radius) 270° field of view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eaLnBrk="1" hangingPunct="1" latinLnBrk="0" marL="0" rtl="0"/>
                      <a:r>
                        <a:rPr b="0" baseline="0" dirty="0" i="0" kern="1200" lang="en-US" sz="1000">
                          <a:solidFill>
                            <a:schemeClr val="tx1"/>
                          </a:solidFill>
                          <a:latin typeface="Roboto Light"/>
                          <a:ea typeface="+mn-ea"/>
                          <a:cs typeface="+mn-cs"/>
                        </a:rPr>
                        <a:t>25 m (radius), 360° field of view (diagonally placed)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  <a:prstDash val="soli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455379"/>
                  </a:ext>
                </a:extLst>
              </a:tr>
              <a:tr h="118319"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Turning radius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b="0" baseline="0" i="0" lang="en-US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hangingPunct="1" latinLnBrk="0" marL="0" rtl="0"/>
                      <a:endParaRPr b="0" baseline="0" i="0" kern="1200" lang="en-US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  <a:ea typeface="+mn-ea"/>
                        <a:cs typeface="+mn-cs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hangingPunct="1" latinLnBrk="0" marL="0" rtl="0"/>
                      <a:r>
                        <a:rPr b="0" baseline="0" dirty="0" i="0" kern="1200" lang="en-US" sz="1000">
                          <a:solidFill>
                            <a:schemeClr val="tx1"/>
                          </a:solidFill>
                          <a:latin charset="0" panose="02000000000000000000" pitchFamily="2" typeface="Roboto Light"/>
                          <a:ea typeface="+mn-ea"/>
                          <a:cs typeface="+mn-cs"/>
                        </a:rPr>
                        <a:t>improved with zero-degree turn ability for tighter areas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  <a:prstDash val="soli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968922"/>
                  </a:ext>
                </a:extLst>
              </a:tr>
              <a:tr h="118319"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Manual  override breaks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b="0" baseline="0" i="0" lang="en-US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Segoe MDL2 Assets"/>
                        </a:rPr>
                        <a:t></a:t>
                      </a:r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 – </a:t>
                      </a:r>
                      <a:r>
                        <a:rPr b="0" baseline="0" dirty="0" i="0" kern="1200" lang="en-US" sz="1000">
                          <a:solidFill>
                            <a:schemeClr val="tx1"/>
                          </a:solidFill>
                          <a:latin typeface="Roboto Light"/>
                          <a:ea typeface="+mn-ea"/>
                          <a:cs typeface="+mn-cs"/>
                        </a:rPr>
                        <a:t>only electromagnetic breaks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Segoe MDL2 Assets"/>
                        </a:rPr>
                        <a:t></a:t>
                      </a:r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  <a:sym charset="2" panose="05000000000000000000" pitchFamily="2" typeface="Wingdings"/>
                        </a:rPr>
                        <a:t> </a:t>
                      </a:r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–</a:t>
                      </a:r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  <a:sym charset="2" panose="05000000000000000000" pitchFamily="2" typeface="Wingdings"/>
                        </a:rPr>
                        <a:t> manual additionally</a:t>
                      </a:r>
                      <a:endParaRPr b="0" baseline="0" dirty="0" i="0" lang="en-US" sz="1000">
                        <a:solidFill>
                          <a:schemeClr val="tx1"/>
                        </a:solidFill>
                        <a:latin typeface="Roboto Light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  <a:prstDash val="soli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37981"/>
                  </a:ext>
                </a:extLst>
              </a:tr>
              <a:tr h="118319"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IEC robotics std.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b="0" baseline="0" i="0" lang="en-US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Segoe MDL2 Assets"/>
                        </a:rPr>
                        <a:t>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Segoe MDL2 Assets"/>
                        </a:rPr>
                        <a:t>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  <a:prstDash val="soli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77127"/>
                  </a:ext>
                </a:extLst>
              </a:tr>
              <a:tr h="562015"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Design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b="0" baseline="0" i="0" lang="en-US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b="0" baseline="0" i="0" lang="en-US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indent="-171450" marL="171450">
                        <a:buFont charset="0" panose="020B0604020202020204" pitchFamily="34" typeface="Arial"/>
                        <a:buChar char="•"/>
                      </a:pPr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Improved serviceability with modular design and future-proof feature enhancements</a:t>
                      </a:r>
                    </a:p>
                    <a:p>
                      <a:pPr algn="l" indent="-171450" marL="171450">
                        <a:buFont charset="0" panose="020B0604020202020204" pitchFamily="34" typeface="Arial"/>
                        <a:buChar char="•"/>
                      </a:pPr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Fixed handle with improved grip and design  at optimal height</a:t>
                      </a:r>
                    </a:p>
                    <a:p>
                      <a:pPr algn="l" indent="-171450" marL="171450">
                        <a:buFont charset="0" panose="020B0604020202020204" pitchFamily="34" typeface="Arial"/>
                        <a:buChar char="•"/>
                      </a:pPr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Battery compartment at front</a:t>
                      </a:r>
                    </a:p>
                    <a:p>
                      <a:pPr algn="l" indent="-171450" marL="171450">
                        <a:buFont charset="0" panose="020B0604020202020204" pitchFamily="34" typeface="Arial"/>
                        <a:buChar char="•"/>
                      </a:pPr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Positioning of freshwater inlet </a:t>
                      </a:r>
                    </a:p>
                    <a:p>
                      <a:pPr algn="l" indent="-171450" marL="171450">
                        <a:buFont charset="0" panose="020B0604020202020204" pitchFamily="34" typeface="Arial"/>
                        <a:buChar char="•"/>
                      </a:pPr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Further improved sensors positioning in respect to certifications and for better autonomous navigation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  <a:prstDash val="soli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688433"/>
                  </a:ext>
                </a:extLst>
              </a:tr>
              <a:tr h="118319"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Cleaning deck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b="0" baseline="0" i="0" lang="en-US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b="0" baseline="0" i="0" lang="en-US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indent="-171450" marL="171450">
                        <a:buFont charset="0" panose="020B0604020202020204" pitchFamily="34" typeface="Arial"/>
                        <a:buChar char="•"/>
                      </a:pPr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Improved deck system – for better pick up and scrubbing performances 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  <a:prstDash val="soli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743840"/>
                  </a:ext>
                </a:extLst>
              </a:tr>
              <a:tr h="192268"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Brush RPM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Brush RPM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Std between 200-400</a:t>
                      </a: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indent="-171450" marL="171450">
                        <a:buFont charset="0" panose="020B0604020202020204" pitchFamily="34" typeface="Arial"/>
                        <a:buChar char="•"/>
                      </a:pPr>
                      <a:r>
                        <a:rPr b="0" baseline="0" dirty="0" i="0" lang="en-US" sz="1000">
                          <a:solidFill>
                            <a:schemeClr val="tx1"/>
                          </a:solidFill>
                          <a:latin typeface="Roboto Light"/>
                        </a:rPr>
                        <a:t>Up to 1200</a:t>
                      </a:r>
                      <a:endParaRPr b="0" baseline="0" dirty="0" i="0" lang="en-US" sz="1000">
                        <a:solidFill>
                          <a:schemeClr val="tx1"/>
                        </a:solidFill>
                        <a:latin charset="0" panose="02000000000000000000" pitchFamily="2" typeface="Roboto Light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  <a:prstDash val="solid"/>
                    </a:lnR>
                    <a:lnT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36746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1D24371-24E8-A2AB-CB6C-9F67925376F8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4578" y="441637"/>
            <a:ext cx="1031822" cy="13184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525738-F4B3-5CDF-7535-F24EC78E38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 l="29" r="39" t="55"/>
          <a:stretch/>
        </p:blipFill>
        <p:spPr>
          <a:xfrm>
            <a:off x="3084752" y="447983"/>
            <a:ext cx="1043951" cy="13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919E-CD1C-AF94-3E37-EADE25D61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K"/>
              <a:t>5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6D04E-2821-EE2A-F6F8-05E460116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ROI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81C06-F34E-DDA5-1920-1F9D5170CF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06EA1-4E5E-7661-851A-D1FB5B3F7E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AD1AB-6F54-41BD-954A-50C6FC0CBC5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5CAE0-7900-468B-BC93-530655F39A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E7685-F73E-490D-B78B-9B1BFAE2D6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SC25 – Example of TCO 5y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F206D0-998C-47C0-B308-6BD76372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 your ROI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89A55A0-B66D-4937-BD10-1F9988EAE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18814"/>
              </p:ext>
            </p:extLst>
          </p:nvPr>
        </p:nvGraphicFramePr>
        <p:xfrm>
          <a:off x="475520" y="1412875"/>
          <a:ext cx="6949433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4668">
                  <a:extLst>
                    <a:ext uri="{9D8B030D-6E8A-4147-A177-3AD203B41FA5}">
                      <a16:colId xmlns:a16="http://schemas.microsoft.com/office/drawing/2014/main" val="566453283"/>
                    </a:ext>
                  </a:extLst>
                </a:gridCol>
                <a:gridCol w="1250049">
                  <a:extLst>
                    <a:ext uri="{9D8B030D-6E8A-4147-A177-3AD203B41FA5}">
                      <a16:colId xmlns:a16="http://schemas.microsoft.com/office/drawing/2014/main" val="361268256"/>
                    </a:ext>
                  </a:extLst>
                </a:gridCol>
                <a:gridCol w="1737358">
                  <a:extLst>
                    <a:ext uri="{9D8B030D-6E8A-4147-A177-3AD203B41FA5}">
                      <a16:colId xmlns:a16="http://schemas.microsoft.com/office/drawing/2014/main" val="1617807959"/>
                    </a:ext>
                  </a:extLst>
                </a:gridCol>
                <a:gridCol w="1737358">
                  <a:extLst>
                    <a:ext uri="{9D8B030D-6E8A-4147-A177-3AD203B41FA5}">
                      <a16:colId xmlns:a16="http://schemas.microsoft.com/office/drawing/2014/main" val="3303092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+mj-lt"/>
                        </a:rPr>
                        <a:t>TCO 5Y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solidFill>
                            <a:schemeClr val="tx1"/>
                          </a:solidFill>
                          <a:latin typeface="+mj-lt"/>
                        </a:rPr>
                        <a:t>Traditional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solidFill>
                            <a:schemeClr val="tx1"/>
                          </a:solidFill>
                          <a:latin typeface="+mj-lt"/>
                        </a:rPr>
                        <a:t>SC25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solidFill>
                            <a:schemeClr val="tx1"/>
                          </a:solidFill>
                          <a:latin typeface="+mj-lt"/>
                        </a:rPr>
                        <a:t>Difference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679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Machine cost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4,500.00 €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fontAlgn="b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30,000.00 €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fontAlgn="b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(25,000.00) €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344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Manual </a:t>
                      </a:r>
                      <a:r>
                        <a:rPr lang="en-US" sz="1200" dirty="0" err="1"/>
                        <a:t>labour</a:t>
                      </a:r>
                      <a:r>
                        <a:rPr lang="en-US" sz="1200" dirty="0"/>
                        <a:t>* 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41,632.32 </a:t>
                      </a:r>
                      <a:r>
                        <a:rPr lang="en-US" sz="1200"/>
                        <a:t>€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fontAlgn="b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6,244.85 €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fontAlgn="b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35,387.47 € 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059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Service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10,000.00 €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fontAlgn="b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15,000.00 €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fontAlgn="b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(5,000.00) €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404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Tot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fontAlgn="b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56,132.32 €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fontAlgn="b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51,244.85 €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fontAlgn="b" latinLnBrk="0" hangingPunct="1"/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062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Savings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fontAlgn="b" latinLnBrk="0" hangingPunct="1"/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fontAlgn="b" latinLnBrk="0" hangingPunct="1"/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23967" rtl="0" eaLnBrk="1" fontAlgn="b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4,887.47 €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8695"/>
                  </a:ext>
                </a:extLst>
              </a:tr>
            </a:tbl>
          </a:graphicData>
        </a:graphic>
      </p:graphicFrame>
      <p:sp>
        <p:nvSpPr>
          <p:cNvPr id="13" name="bg object 16">
            <a:extLst>
              <a:ext uri="{FF2B5EF4-FFF2-40B4-BE49-F238E27FC236}">
                <a16:creationId xmlns:a16="http://schemas.microsoft.com/office/drawing/2014/main" id="{D901501F-5E43-E40B-DE87-40968E114A9F}"/>
              </a:ext>
            </a:extLst>
          </p:cNvPr>
          <p:cNvSpPr/>
          <p:nvPr/>
        </p:nvSpPr>
        <p:spPr>
          <a:xfrm>
            <a:off x="8045961" y="0"/>
            <a:ext cx="4145611" cy="6276249"/>
          </a:xfrm>
          <a:custGeom>
            <a:avLst/>
            <a:gdLst/>
            <a:ahLst/>
            <a:cxnLst/>
            <a:rect l="l" t="t" r="r" b="b"/>
            <a:pathLst>
              <a:path w="20104100" h="10061575">
                <a:moveTo>
                  <a:pt x="20104099" y="0"/>
                </a:moveTo>
                <a:lnTo>
                  <a:pt x="0" y="0"/>
                </a:lnTo>
                <a:lnTo>
                  <a:pt x="0" y="10060950"/>
                </a:lnTo>
                <a:lnTo>
                  <a:pt x="20104099" y="10060950"/>
                </a:lnTo>
                <a:lnTo>
                  <a:pt x="20104099" y="0"/>
                </a:lnTo>
                <a:close/>
              </a:path>
            </a:pathLst>
          </a:custGeom>
          <a:solidFill>
            <a:srgbClr val="EEEFF1"/>
          </a:solidFill>
        </p:spPr>
        <p:txBody>
          <a:bodyPr wrap="square" lIns="0" tIns="0" rIns="0" bIns="0" rtlCol="0"/>
          <a:lstStyle/>
          <a:p>
            <a:endParaRPr sz="1213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8CB6FC-8413-99B9-AD1E-F78B0D13AEFA}"/>
              </a:ext>
            </a:extLst>
          </p:cNvPr>
          <p:cNvSpPr txBox="1"/>
          <p:nvPr/>
        </p:nvSpPr>
        <p:spPr>
          <a:xfrm>
            <a:off x="8412480" y="1412875"/>
            <a:ext cx="3208020" cy="24793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400">
                <a:latin typeface="+mj-lt"/>
              </a:rPr>
              <a:t>Extra values SC25</a:t>
            </a:r>
          </a:p>
          <a:p>
            <a:pPr marL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400">
              <a:solidFill>
                <a:schemeClr val="tx2"/>
              </a:solidFill>
              <a:latin typeface="+mj-lt"/>
            </a:endParaRPr>
          </a:p>
          <a:p>
            <a:pPr marL="199105" indent="-19910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/>
              <a:t>Cleaning consistency </a:t>
            </a:r>
          </a:p>
          <a:p>
            <a:pPr marL="199105" indent="-19910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/>
              <a:t>Employee freed up for almost 1 h of business-related matters</a:t>
            </a:r>
          </a:p>
          <a:p>
            <a:pPr marL="199105" indent="-19910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/>
              <a:t>Floor cleaning maintenance quality improved</a:t>
            </a:r>
          </a:p>
          <a:p>
            <a:pPr marL="199105" indent="-19910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/>
              <a:t>Cascading and less resources needed for stores' cleaning tasks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9A4C25-B072-57EE-C0B8-95AAE3B60DC8}"/>
              </a:ext>
            </a:extLst>
          </p:cNvPr>
          <p:cNvSpPr txBox="1"/>
          <p:nvPr/>
        </p:nvSpPr>
        <p:spPr>
          <a:xfrm>
            <a:off x="479426" y="6150689"/>
            <a:ext cx="3831027" cy="1231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i="1">
                <a:solidFill>
                  <a:schemeClr val="tx2"/>
                </a:solidFill>
                <a:ea typeface="Roboto Light"/>
                <a:cs typeface="Roboto Light"/>
              </a:rPr>
              <a:t>*Estimated an avg 25€/h (fully loaded)</a:t>
            </a:r>
            <a:endParaRPr lang="it-IT" sz="800" i="1">
              <a:solidFill>
                <a:schemeClr val="tx2"/>
              </a:solidFill>
            </a:endParaRPr>
          </a:p>
        </p:txBody>
      </p:sp>
      <p:graphicFrame>
        <p:nvGraphicFramePr>
          <p:cNvPr id="11" name="Chart Placeholder 13">
            <a:extLst>
              <a:ext uri="{FF2B5EF4-FFF2-40B4-BE49-F238E27FC236}">
                <a16:creationId xmlns:a16="http://schemas.microsoft.com/office/drawing/2014/main" id="{3C5B4BBF-814F-412E-FFB3-F243D00CB0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908818"/>
              </p:ext>
            </p:extLst>
          </p:nvPr>
        </p:nvGraphicFramePr>
        <p:xfrm>
          <a:off x="473074" y="3428999"/>
          <a:ext cx="7102751" cy="237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84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5256C-71F0-FB7A-74DD-C962D3C5F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6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75D91-3C96-FCA1-693E-F3E95D20F7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905581"/>
            <a:ext cx="5017023" cy="3355393"/>
          </a:xfrm>
        </p:spPr>
        <p:txBody>
          <a:bodyPr/>
          <a:lstStyle/>
          <a:p>
            <a:r>
              <a:rPr lang="en-US"/>
              <a:t>Proof of clean / Data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C0E45-287A-6A6F-2B1A-ADB1588CD3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B7F01-29CF-7A11-AF42-5555AF0DB1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E39F1B77-7028-6C9B-285D-A323A1D1B8E7}"/>
              </a:ext>
            </a:extLst>
          </p:cNvPr>
          <p:cNvSpPr txBox="1">
            <a:spLocks/>
          </p:cNvSpPr>
          <p:nvPr/>
        </p:nvSpPr>
        <p:spPr>
          <a:xfrm>
            <a:off x="479425" y="1412875"/>
            <a:ext cx="3557016" cy="4860925"/>
          </a:xfrm>
          <a:prstGeom prst="rect">
            <a:avLst/>
          </a:prstGeo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lIns="219456" rIns="216000" tIns="1920240"/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dirty="0"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dirty="0"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dirty="0" lang="en-US" sz="1200">
                <a:solidFill>
                  <a:schemeClr val="accent3"/>
                </a:solidFill>
                <a:latin typeface="+mj-lt"/>
              </a:rPr>
              <a:t>Cleaning reports</a:t>
            </a:r>
          </a:p>
          <a:p>
            <a:pPr indent="0" marL="0" marR="3081">
              <a:lnSpc>
                <a:spcPct val="120000"/>
              </a:lnSpc>
              <a:spcBef>
                <a:spcPts val="364"/>
              </a:spcBef>
              <a:spcAft>
                <a:spcPts val="600"/>
              </a:spcAft>
              <a:buNone/>
              <a:tabLst>
                <a:tab algn="l" pos="121680"/>
              </a:tabLst>
            </a:pPr>
            <a:r>
              <a:rPr dirty="0" lang="en-US" sz="1200">
                <a:solidFill>
                  <a:srgbClr val="27303E"/>
                </a:solidFill>
                <a:latin typeface="+mj-lt"/>
                <a:ea charset="0" panose="02000000000000000000" pitchFamily="2" typeface="Roboto Light"/>
              </a:rPr>
              <a:t>Cleaning job reports</a:t>
            </a:r>
          </a:p>
          <a:p>
            <a:pPr indent="-218304" marL="218304" marR="3081">
              <a:lnSpc>
                <a:spcPct val="120000"/>
              </a:lnSpc>
              <a:spcBef>
                <a:spcPts val="364"/>
              </a:spcBef>
              <a:buFontTx/>
              <a:buChar char="•"/>
              <a:tabLst>
                <a:tab algn="l" pos="121680"/>
              </a:tabLst>
            </a:pPr>
            <a:r>
              <a:rPr dirty="0" lang="en-US" sz="1200">
                <a:solidFill>
                  <a:srgbClr val="27303E"/>
                </a:solidFill>
                <a:ea charset="0" panose="02000000000000000000" pitchFamily="2" typeface="Roboto Light"/>
              </a:rPr>
              <a:t>Includes detailed statistics of how the robot performed for a cleaning plan</a:t>
            </a:r>
          </a:p>
          <a:p>
            <a:pPr indent="0" marL="0" marR="3081">
              <a:lnSpc>
                <a:spcPct val="120000"/>
              </a:lnSpc>
              <a:spcBef>
                <a:spcPts val="364"/>
              </a:spcBef>
              <a:buNone/>
              <a:tabLst>
                <a:tab algn="l" pos="121680"/>
              </a:tabLst>
            </a:pPr>
            <a:r>
              <a:rPr dirty="0" lang="en-US" sz="1200">
                <a:solidFill>
                  <a:srgbClr val="27303E"/>
                </a:solidFill>
                <a:latin typeface="+mj-lt"/>
                <a:ea charset="0" panose="02000000000000000000" pitchFamily="2" typeface="Roboto Light"/>
              </a:rPr>
              <a:t>Robot monthly report</a:t>
            </a:r>
          </a:p>
          <a:p>
            <a:pPr indent="-218304" marL="218304" marR="3081">
              <a:lnSpc>
                <a:spcPct val="120000"/>
              </a:lnSpc>
              <a:spcBef>
                <a:spcPts val="364"/>
              </a:spcBef>
              <a:buFontTx/>
              <a:buChar char="•"/>
              <a:tabLst>
                <a:tab algn="l" pos="121680"/>
              </a:tabLst>
            </a:pPr>
            <a:r>
              <a:rPr dirty="0" lang="en-US" sz="1200">
                <a:solidFill>
                  <a:srgbClr val="27303E"/>
                </a:solidFill>
                <a:ea charset="0" panose="02000000000000000000" pitchFamily="2" typeface="Roboto Light"/>
              </a:rPr>
              <a:t>Summary of how the robot performed during the entire month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790B868-A185-13BC-415F-B27449242770}"/>
              </a:ext>
            </a:extLst>
          </p:cNvPr>
          <p:cNvSpPr txBox="1">
            <a:spLocks/>
          </p:cNvSpPr>
          <p:nvPr/>
        </p:nvSpPr>
        <p:spPr>
          <a:xfrm>
            <a:off x="4319655" y="1412875"/>
            <a:ext cx="3557016" cy="4860925"/>
          </a:xfrm>
          <a:prstGeom prst="rect">
            <a:avLst/>
          </a:prstGeo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lIns="219456" rIns="216000" tIns="1920240"/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dirty="0"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dirty="0"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dirty="0" lang="en-US" sz="1200">
                <a:solidFill>
                  <a:schemeClr val="accent3"/>
                </a:solidFill>
                <a:latin typeface="+mj-lt"/>
              </a:rPr>
              <a:t>Mobile app</a:t>
            </a:r>
          </a:p>
          <a:p>
            <a:pPr indent="-218304" marL="218304" marR="3081">
              <a:lnSpc>
                <a:spcPct val="120000"/>
              </a:lnSpc>
              <a:spcBef>
                <a:spcPts val="364"/>
              </a:spcBef>
              <a:buFontTx/>
              <a:buChar char="•"/>
              <a:tabLst>
                <a:tab algn="l" pos="121680"/>
              </a:tabLst>
            </a:pPr>
            <a:r>
              <a:rPr dirty="0" lang="en-US" sz="1200">
                <a:solidFill>
                  <a:srgbClr val="27303E"/>
                </a:solidFill>
                <a:ea charset="0" panose="02000000000000000000" pitchFamily="2" typeface="Roboto Light"/>
              </a:rPr>
              <a:t>All the data available on </a:t>
            </a:r>
            <a:r>
              <a:rPr lang="en-US" sz="1200">
                <a:solidFill>
                  <a:srgbClr val="27303E"/>
                </a:solidFill>
                <a:ea charset="0" panose="02000000000000000000" pitchFamily="2" typeface="Roboto Light"/>
              </a:rPr>
              <a:t>a user-friendly </a:t>
            </a:r>
            <a:r>
              <a:rPr dirty="0" lang="en-US" sz="1200">
                <a:solidFill>
                  <a:srgbClr val="27303E"/>
                </a:solidFill>
                <a:ea charset="0" panose="02000000000000000000" pitchFamily="2" typeface="Roboto Light"/>
              </a:rPr>
              <a:t>mobile app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EBCB70C-03B3-D002-69AF-D54779344C74}"/>
              </a:ext>
            </a:extLst>
          </p:cNvPr>
          <p:cNvSpPr txBox="1">
            <a:spLocks/>
          </p:cNvSpPr>
          <p:nvPr/>
        </p:nvSpPr>
        <p:spPr>
          <a:xfrm>
            <a:off x="8151448" y="1412875"/>
            <a:ext cx="3559175" cy="4860925"/>
          </a:xfrm>
          <a:prstGeom prst="rect">
            <a:avLst/>
          </a:prstGeo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lIns="219456" rIns="216000" tIns="1920240"/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lang="en-US" sz="1200">
                <a:solidFill>
                  <a:schemeClr val="accent3"/>
                </a:solidFill>
                <a:latin typeface="+mj-lt"/>
              </a:rPr>
              <a:t>Web app</a:t>
            </a:r>
          </a:p>
          <a:p>
            <a:pPr indent="-218304" marL="218304" marR="3081">
              <a:lnSpc>
                <a:spcPct val="120000"/>
              </a:lnSpc>
              <a:spcBef>
                <a:spcPts val="364"/>
              </a:spcBef>
              <a:spcAft>
                <a:spcPts val="600"/>
              </a:spcAft>
              <a:buFontTx/>
              <a:buChar char="•"/>
              <a:tabLst>
                <a:tab algn="l" pos="121680"/>
              </a:tabLst>
            </a:pPr>
            <a:r>
              <a:rPr lang="en-US" sz="1200">
                <a:solidFill>
                  <a:srgbClr val="27303E"/>
                </a:solidFill>
                <a:ea charset="0" panose="02000000000000000000" pitchFamily="2" typeface="Roboto Light"/>
              </a:rPr>
              <a:t>Possibility to monitor individual robot remotely</a:t>
            </a:r>
          </a:p>
          <a:p>
            <a:pPr indent="-218304" marL="218304" marR="3081">
              <a:lnSpc>
                <a:spcPct val="120000"/>
              </a:lnSpc>
              <a:spcBef>
                <a:spcPts val="364"/>
              </a:spcBef>
              <a:spcAft>
                <a:spcPts val="600"/>
              </a:spcAft>
              <a:buFontTx/>
              <a:buChar char="•"/>
              <a:tabLst>
                <a:tab algn="l" pos="121680"/>
              </a:tabLst>
            </a:pPr>
            <a:r>
              <a:rPr lang="en-US" sz="1200">
                <a:solidFill>
                  <a:srgbClr val="27303E"/>
                </a:solidFill>
                <a:ea charset="0" panose="02000000000000000000" pitchFamily="2" typeface="Roboto Light"/>
              </a:rPr>
              <a:t>Generating reports of cleaning activity</a:t>
            </a:r>
          </a:p>
          <a:p>
            <a:pPr indent="-218304" marL="218304" marR="3081">
              <a:lnSpc>
                <a:spcPct val="120000"/>
              </a:lnSpc>
              <a:spcBef>
                <a:spcPts val="364"/>
              </a:spcBef>
              <a:spcAft>
                <a:spcPts val="600"/>
              </a:spcAft>
              <a:buFontTx/>
              <a:buChar char="•"/>
              <a:tabLst>
                <a:tab algn="l" pos="121680"/>
              </a:tabLst>
            </a:pPr>
            <a:r>
              <a:rPr lang="en-US" sz="1200">
                <a:solidFill>
                  <a:srgbClr val="27303E"/>
                </a:solidFill>
                <a:ea charset="0" panose="02000000000000000000" pitchFamily="2" typeface="Roboto Light"/>
              </a:rPr>
              <a:t>Guided flow to deploy a robot for cleaning</a:t>
            </a:r>
          </a:p>
          <a:p>
            <a:pPr indent="-218304" marL="218304" marR="3081">
              <a:lnSpc>
                <a:spcPct val="120000"/>
              </a:lnSpc>
              <a:spcBef>
                <a:spcPts val="364"/>
              </a:spcBef>
              <a:spcAft>
                <a:spcPts val="600"/>
              </a:spcAft>
              <a:buFontTx/>
              <a:buChar char="•"/>
              <a:tabLst>
                <a:tab algn="l" pos="121680"/>
              </a:tabLst>
            </a:pPr>
            <a:r>
              <a:rPr lang="en-US" sz="1200">
                <a:solidFill>
                  <a:srgbClr val="27303E"/>
                </a:solidFill>
                <a:ea charset="0" panose="02000000000000000000" pitchFamily="2" typeface="Roboto Light"/>
              </a:rPr>
              <a:t>Contractor or end customers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FDEE95-5078-459C-D5AC-A3CEC8E5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validates cleanliness and provides data so you can make actionable decisions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AA4BF-6453-D339-10DA-8EFE43E963FF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594C-E743-5FF0-3A90-92EB4060E299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7EFE74-C813-B6B9-A044-E63B7229EB3E}"/>
              </a:ext>
            </a:extLst>
          </p:cNvPr>
          <p:cNvSpPr/>
          <p:nvPr/>
        </p:nvSpPr>
        <p:spPr>
          <a:xfrm>
            <a:off x="4319655" y="1412875"/>
            <a:ext cx="3566160" cy="22311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7F849F-FBFD-18D9-4E1C-FCC6922EB16A}"/>
              </a:ext>
            </a:extLst>
          </p:cNvPr>
          <p:cNvGrpSpPr/>
          <p:nvPr/>
        </p:nvGrpSpPr>
        <p:grpSpPr>
          <a:xfrm>
            <a:off x="470281" y="1412875"/>
            <a:ext cx="3566160" cy="2231136"/>
            <a:chOff x="955501" y="2489587"/>
            <a:chExt cx="2740114" cy="21325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27A83F0-BAA1-FF73-DEC0-A692BD414C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print"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5501" y="2489587"/>
              <a:ext cx="2740114" cy="2132598"/>
            </a:xfrm>
            <a:prstGeom prst="rect">
              <a:avLst/>
            </a:prstGeom>
          </p:spPr>
        </p:pic>
        <p:pic>
          <p:nvPicPr>
            <p:cNvPr descr="Nilfisk Professional" id="17" name="Picture 4">
              <a:extLst>
                <a:ext uri="{FF2B5EF4-FFF2-40B4-BE49-F238E27FC236}">
                  <a16:creationId xmlns:a16="http://schemas.microsoft.com/office/drawing/2014/main" id="{F13C5C58-CD70-57C6-A574-BF2898A372FB}"/>
                </a:ext>
              </a:extLst>
            </p:cNvPr>
            <p:cNvPicPr>
              <a:picLocks noChangeArrowheads="1" noChangeAspect="1"/>
            </p:cNvPicPr>
            <p:nvPr/>
          </p:nvPicPr>
          <p:blipFill rotWithShape="1">
            <a:blip cstate="screen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" t="866"/>
            <a:stretch/>
          </p:blipFill>
          <p:spPr bwMode="auto">
            <a:xfrm>
              <a:off x="2734146" y="2586792"/>
              <a:ext cx="733331" cy="35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49B977C-1C3C-9436-32FC-7BA5F18F5209}"/>
              </a:ext>
            </a:extLst>
          </p:cNvPr>
          <p:cNvPicPr preferRelativeResize="0">
            <a:picLocks/>
          </p:cNvPicPr>
          <p:nvPr/>
        </p:nvPicPr>
        <p:blipFill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955" y="1412875"/>
            <a:ext cx="3566160" cy="22311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2FD214-B77C-EFED-6407-B6735164705E}"/>
              </a:ext>
            </a:extLst>
          </p:cNvPr>
          <p:cNvPicPr>
            <a:picLocks noChangeAspect="1"/>
          </p:cNvPicPr>
          <p:nvPr/>
        </p:nvPicPr>
        <p:blipFill>
          <a:blip cstate="screen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097" y="1485722"/>
            <a:ext cx="909901" cy="193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5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5256C-71F0-FB7A-74DD-C962D3C5F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75D91-3C96-FCA1-693E-F3E95D20F7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K"/>
              <a:t>Next step</a:t>
            </a:r>
            <a:r>
              <a:rPr lang="fr-FR"/>
              <a:t>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C0E45-287A-6A6F-2B1A-ADB1588CD3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B7F01-29CF-7A11-AF42-5555AF0DB1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1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1D890-A238-BCCD-E04A-3A55A73E320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2B9AC-91EF-6B8D-4540-4D0154FA1AD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84614F-6C6A-9EB5-7810-6540678F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5616575" cy="388013"/>
          </a:xfrm>
        </p:spPr>
        <p:txBody>
          <a:bodyPr/>
          <a:lstStyle/>
          <a:p>
            <a:r>
              <a:rPr lang="en-US"/>
              <a:t>Next step</a:t>
            </a: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144CF0F1-AA4F-5B88-8AAB-00C7A1A0104E}"/>
              </a:ext>
            </a:extLst>
          </p:cNvPr>
          <p:cNvSpPr txBox="1"/>
          <p:nvPr/>
        </p:nvSpPr>
        <p:spPr>
          <a:xfrm>
            <a:off x="1205814" y="1899453"/>
            <a:ext cx="3418923" cy="260827"/>
          </a:xfrm>
          <a:prstGeom prst="rect">
            <a:avLst/>
          </a:prstGeom>
        </p:spPr>
        <p:txBody>
          <a:bodyPr vert="horz" wrap="square" lIns="0" tIns="21830" rIns="0" bIns="0" rtlCol="0" anchor="ctr" anchorCtr="0">
            <a:spAutoFit/>
          </a:bodyPr>
          <a:lstStyle/>
          <a:p>
            <a:pPr marL="7701" marR="3081">
              <a:lnSpc>
                <a:spcPct val="120000"/>
              </a:lnSpc>
              <a:spcBef>
                <a:spcPts val="218"/>
              </a:spcBef>
            </a:pPr>
            <a:r>
              <a:rPr lang="en-US" sz="1400" spc="-6">
                <a:solidFill>
                  <a:srgbClr val="27303E"/>
                </a:solidFill>
                <a:ea typeface="Roboto Light" panose="02000000000000000000" pitchFamily="2" charset="0"/>
                <a:cs typeface="Roboto"/>
              </a:rPr>
              <a:t>Contact us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AD5F7FF8-F36E-697C-5445-CDACD8875030}"/>
              </a:ext>
            </a:extLst>
          </p:cNvPr>
          <p:cNvSpPr txBox="1"/>
          <p:nvPr/>
        </p:nvSpPr>
        <p:spPr>
          <a:xfrm>
            <a:off x="1205814" y="2855080"/>
            <a:ext cx="3455915" cy="260827"/>
          </a:xfrm>
          <a:prstGeom prst="rect">
            <a:avLst/>
          </a:prstGeom>
        </p:spPr>
        <p:txBody>
          <a:bodyPr vert="horz" wrap="square" lIns="0" tIns="21830" rIns="0" bIns="0" rtlCol="0" anchor="ctr" anchorCtr="0">
            <a:spAutoFit/>
          </a:bodyPr>
          <a:lstStyle/>
          <a:p>
            <a:pPr marL="7701" marR="3081">
              <a:lnSpc>
                <a:spcPct val="120000"/>
              </a:lnSpc>
              <a:spcBef>
                <a:spcPts val="218"/>
              </a:spcBef>
            </a:pPr>
            <a:r>
              <a:rPr lang="en-US" sz="1400" spc="-6">
                <a:solidFill>
                  <a:srgbClr val="27303E"/>
                </a:solidFill>
                <a:ea typeface="Roboto Light" panose="02000000000000000000" pitchFamily="2" charset="0"/>
              </a:rPr>
              <a:t>Schedule a site survey</a:t>
            </a:r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C508490C-269A-A2FE-98CA-C9CBCCE2B71D}"/>
              </a:ext>
            </a:extLst>
          </p:cNvPr>
          <p:cNvSpPr txBox="1"/>
          <p:nvPr/>
        </p:nvSpPr>
        <p:spPr>
          <a:xfrm>
            <a:off x="1205814" y="4766334"/>
            <a:ext cx="3525631" cy="260827"/>
          </a:xfrm>
          <a:prstGeom prst="rect">
            <a:avLst/>
          </a:prstGeom>
        </p:spPr>
        <p:txBody>
          <a:bodyPr vert="horz" wrap="square" lIns="0" tIns="21830" rIns="0" bIns="0" rtlCol="0" anchor="ctr" anchorCtr="0">
            <a:spAutoFit/>
          </a:bodyPr>
          <a:lstStyle/>
          <a:p>
            <a:pPr marL="7701" marR="3081">
              <a:lnSpc>
                <a:spcPct val="120000"/>
              </a:lnSpc>
              <a:spcBef>
                <a:spcPts val="218"/>
              </a:spcBef>
            </a:pPr>
            <a:r>
              <a:rPr lang="en-US" sz="1400" spc="-6">
                <a:solidFill>
                  <a:srgbClr val="27303E"/>
                </a:solidFill>
                <a:ea typeface="Roboto Light" panose="02000000000000000000" pitchFamily="2" charset="0"/>
              </a:rPr>
              <a:t>Demonstration </a:t>
            </a:r>
          </a:p>
        </p:txBody>
      </p:sp>
      <p:sp>
        <p:nvSpPr>
          <p:cNvPr id="10" name="object 20">
            <a:extLst>
              <a:ext uri="{FF2B5EF4-FFF2-40B4-BE49-F238E27FC236}">
                <a16:creationId xmlns:a16="http://schemas.microsoft.com/office/drawing/2014/main" id="{32D3880D-F706-99F2-42A2-85C4DD649738}"/>
              </a:ext>
            </a:extLst>
          </p:cNvPr>
          <p:cNvSpPr txBox="1"/>
          <p:nvPr/>
        </p:nvSpPr>
        <p:spPr>
          <a:xfrm>
            <a:off x="1205814" y="3810707"/>
            <a:ext cx="3604482" cy="260827"/>
          </a:xfrm>
          <a:prstGeom prst="rect">
            <a:avLst/>
          </a:prstGeom>
        </p:spPr>
        <p:txBody>
          <a:bodyPr vert="horz" wrap="square" lIns="0" tIns="21830" rIns="0" bIns="0" rtlCol="0" anchor="ctr" anchorCtr="0">
            <a:spAutoFit/>
          </a:bodyPr>
          <a:lstStyle/>
          <a:p>
            <a:pPr marL="7701" marR="3081">
              <a:lnSpc>
                <a:spcPct val="120000"/>
              </a:lnSpc>
              <a:spcBef>
                <a:spcPts val="218"/>
              </a:spcBef>
            </a:pPr>
            <a:r>
              <a:rPr lang="en-US" sz="1400" spc="-6">
                <a:solidFill>
                  <a:srgbClr val="27303E"/>
                </a:solidFill>
                <a:ea typeface="Roboto Light" panose="02000000000000000000" pitchFamily="2" charset="0"/>
              </a:rPr>
              <a:t>Virtual presentation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0C7EE13-88F7-1E60-1523-06BD72745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328" y="2760842"/>
            <a:ext cx="429768" cy="44930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34369D0-ADE6-C219-BC98-D080BDF14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328" y="4759587"/>
            <a:ext cx="475488" cy="2743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519AED2-5594-D5A0-4A8E-79D81F5A8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328" y="1814983"/>
            <a:ext cx="429768" cy="4297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81D2C64-284A-CDFC-F8F7-B1AA2DD35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328" y="3690422"/>
            <a:ext cx="429768" cy="501396"/>
          </a:xfrm>
          <a:prstGeom prst="rect">
            <a:avLst/>
          </a:prstGeom>
        </p:spPr>
      </p:pic>
      <p:pic>
        <p:nvPicPr>
          <p:cNvPr id="14" name="Picture Placeholder 13" descr="A room with a large table and chairs&#10;&#10;Description automatically generated">
            <a:extLst>
              <a:ext uri="{FF2B5EF4-FFF2-40B4-BE49-F238E27FC236}">
                <a16:creationId xmlns:a16="http://schemas.microsoft.com/office/drawing/2014/main" id="{DC158635-E29C-DC5D-0F10-8F55723D606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41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919E-CD1C-AF94-3E37-EADE25D61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K"/>
              <a:t>1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6D04E-2821-EE2A-F6F8-05E460116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905581"/>
            <a:ext cx="7639643" cy="3355393"/>
          </a:xfrm>
        </p:spPr>
        <p:txBody>
          <a:bodyPr/>
          <a:lstStyle/>
          <a:p>
            <a:r>
              <a:rPr lang="en-US"/>
              <a:t>Why SC25</a:t>
            </a:r>
            <a:r>
              <a:rPr lang="en-DK"/>
              <a:t>?</a:t>
            </a:r>
            <a:endParaRPr lang="fr-FR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DK" sz="4800">
                <a:solidFill>
                  <a:schemeClr val="bg1"/>
                </a:solidFill>
                <a:latin typeface="+mj-lt"/>
              </a:rPr>
              <a:t>Smart, compact cleaning.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bg1"/>
                </a:solidFill>
              </a:rPr>
              <a:t>Reliable, resourceful cleaning at the push of a button.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81C06-F34E-DDA5-1920-1F9D5170CF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06EA1-4E5E-7661-851A-D1FB5B3F7E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03B592-DDBA-4E54-B79B-0BEAFE605D4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8313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6E7803AC-B422-41AD-90F6-63F8F138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12" y="2619513"/>
            <a:ext cx="4758375" cy="161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8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A52ED99-7D66-6DD2-37A0-699CFC75724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28"/>
            <a:ext cx="12192000" cy="628192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1D890-A238-BCCD-E04A-3A55A73E320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2B9AC-91EF-6B8D-4540-4D0154FA1AD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9F9635-103D-619D-A8CD-1D0DF70CA7AF}"/>
              </a:ext>
            </a:extLst>
          </p:cNvPr>
          <p:cNvSpPr/>
          <p:nvPr/>
        </p:nvSpPr>
        <p:spPr>
          <a:xfrm>
            <a:off x="-1" y="-8128"/>
            <a:ext cx="12192000" cy="6281928"/>
          </a:xfrm>
          <a:prstGeom prst="rect">
            <a:avLst/>
          </a:prstGeom>
          <a:solidFill>
            <a:schemeClr val="tx1"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84614F-6C6A-9EB5-7810-6540678F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956298"/>
            <a:ext cx="11037385" cy="369332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>
                <a:solidFill>
                  <a:schemeClr val="bg1"/>
                </a:solidFill>
                <a:latin typeface="+mn-lt"/>
              </a:rPr>
              <a:t>The future of clean: Robotics</a:t>
            </a:r>
          </a:p>
        </p:txBody>
      </p:sp>
    </p:spTree>
    <p:extLst>
      <p:ext uri="{BB962C8B-B14F-4D97-AF65-F5344CB8AC3E}">
        <p14:creationId xmlns:p14="http://schemas.microsoft.com/office/powerpoint/2010/main" val="39374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1D890-A238-BCCD-E04A-3A55A73E320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2B9AC-91EF-6B8D-4540-4D0154FA1AD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84614F-6C6A-9EB5-7810-6540678F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6006719" cy="388013"/>
          </a:xfrm>
        </p:spPr>
        <p:txBody>
          <a:bodyPr/>
          <a:lstStyle/>
          <a:p>
            <a:r>
              <a:rPr lang="en-US" spc="-30"/>
              <a:t>Maintaining high standards of cleanliness: daily obstacles</a:t>
            </a: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144CF0F1-AA4F-5B88-8AAB-00C7A1A0104E}"/>
              </a:ext>
            </a:extLst>
          </p:cNvPr>
          <p:cNvSpPr txBox="1"/>
          <p:nvPr/>
        </p:nvSpPr>
        <p:spPr>
          <a:xfrm>
            <a:off x="1205814" y="1903425"/>
            <a:ext cx="3418923" cy="260827"/>
          </a:xfrm>
          <a:prstGeom prst="rect">
            <a:avLst/>
          </a:prstGeom>
        </p:spPr>
        <p:txBody>
          <a:bodyPr vert="horz" wrap="square" lIns="0" tIns="21830" rIns="0" bIns="0" rtlCol="0" anchor="ctr" anchorCtr="0">
            <a:spAutoFit/>
          </a:bodyPr>
          <a:lstStyle/>
          <a:p>
            <a:pPr marL="7701" marR="3081">
              <a:lnSpc>
                <a:spcPct val="120000"/>
              </a:lnSpc>
              <a:spcBef>
                <a:spcPts val="218"/>
              </a:spcBef>
            </a:pPr>
            <a:r>
              <a:rPr lang="en-US" sz="1400" spc="-6">
                <a:solidFill>
                  <a:srgbClr val="27303E"/>
                </a:solidFill>
                <a:ea typeface="Roboto Light" panose="02000000000000000000" pitchFamily="2" charset="0"/>
                <a:cs typeface="Roboto"/>
              </a:rPr>
              <a:t>Labor shortages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AD5F7FF8-F36E-697C-5445-CDACD8875030}"/>
              </a:ext>
            </a:extLst>
          </p:cNvPr>
          <p:cNvSpPr txBox="1"/>
          <p:nvPr/>
        </p:nvSpPr>
        <p:spPr>
          <a:xfrm>
            <a:off x="1205814" y="2836790"/>
            <a:ext cx="3455915" cy="260827"/>
          </a:xfrm>
          <a:prstGeom prst="rect">
            <a:avLst/>
          </a:prstGeom>
        </p:spPr>
        <p:txBody>
          <a:bodyPr vert="horz" wrap="square" lIns="0" tIns="21830" rIns="0" bIns="0" rtlCol="0" anchor="ctr" anchorCtr="0">
            <a:spAutoFit/>
          </a:bodyPr>
          <a:lstStyle/>
          <a:p>
            <a:pPr marL="7701" marR="3081">
              <a:lnSpc>
                <a:spcPct val="120000"/>
              </a:lnSpc>
              <a:spcBef>
                <a:spcPts val="218"/>
              </a:spcBef>
            </a:pPr>
            <a:r>
              <a:rPr lang="en-US" sz="1400" spc="-6">
                <a:solidFill>
                  <a:srgbClr val="27303E"/>
                </a:solidFill>
                <a:ea typeface="Roboto Light" panose="02000000000000000000" pitchFamily="2" charset="0"/>
              </a:rPr>
              <a:t>Tight scheduling</a:t>
            </a:r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C508490C-269A-A2FE-98CA-C9CBCCE2B71D}"/>
              </a:ext>
            </a:extLst>
          </p:cNvPr>
          <p:cNvSpPr txBox="1"/>
          <p:nvPr/>
        </p:nvSpPr>
        <p:spPr>
          <a:xfrm>
            <a:off x="1205814" y="4703521"/>
            <a:ext cx="3525631" cy="260827"/>
          </a:xfrm>
          <a:prstGeom prst="rect">
            <a:avLst/>
          </a:prstGeom>
        </p:spPr>
        <p:txBody>
          <a:bodyPr vert="horz" wrap="square" lIns="0" tIns="21830" rIns="0" bIns="0" rtlCol="0" anchor="ctr" anchorCtr="0">
            <a:spAutoFit/>
          </a:bodyPr>
          <a:lstStyle/>
          <a:p>
            <a:pPr marL="7701" marR="3081">
              <a:lnSpc>
                <a:spcPct val="120000"/>
              </a:lnSpc>
              <a:spcBef>
                <a:spcPts val="218"/>
              </a:spcBef>
            </a:pPr>
            <a:r>
              <a:rPr lang="en-US" sz="1400" spc="-6">
                <a:solidFill>
                  <a:srgbClr val="27303E"/>
                </a:solidFill>
                <a:ea typeface="Roboto Light" panose="02000000000000000000" pitchFamily="2" charset="0"/>
              </a:rPr>
              <a:t>Presentation and hygiene standards</a:t>
            </a:r>
          </a:p>
        </p:txBody>
      </p:sp>
      <p:sp>
        <p:nvSpPr>
          <p:cNvPr id="10" name="object 20">
            <a:extLst>
              <a:ext uri="{FF2B5EF4-FFF2-40B4-BE49-F238E27FC236}">
                <a16:creationId xmlns:a16="http://schemas.microsoft.com/office/drawing/2014/main" id="{32D3880D-F706-99F2-42A2-85C4DD649738}"/>
              </a:ext>
            </a:extLst>
          </p:cNvPr>
          <p:cNvSpPr txBox="1"/>
          <p:nvPr/>
        </p:nvSpPr>
        <p:spPr>
          <a:xfrm>
            <a:off x="1205814" y="3770156"/>
            <a:ext cx="3604482" cy="260827"/>
          </a:xfrm>
          <a:prstGeom prst="rect">
            <a:avLst/>
          </a:prstGeom>
        </p:spPr>
        <p:txBody>
          <a:bodyPr vert="horz" wrap="square" lIns="0" tIns="21830" rIns="0" bIns="0" rtlCol="0" anchor="ctr" anchorCtr="0">
            <a:spAutoFit/>
          </a:bodyPr>
          <a:lstStyle/>
          <a:p>
            <a:pPr marL="7701" marR="3081">
              <a:lnSpc>
                <a:spcPct val="120000"/>
              </a:lnSpc>
              <a:spcBef>
                <a:spcPts val="218"/>
              </a:spcBef>
            </a:pPr>
            <a:r>
              <a:rPr lang="en-US" sz="1400" spc="-6">
                <a:solidFill>
                  <a:srgbClr val="27303E"/>
                </a:solidFill>
                <a:ea typeface="Roboto Light" panose="02000000000000000000" pitchFamily="2" charset="0"/>
              </a:rPr>
              <a:t>Costs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F52072-A790-650F-EB37-AE1E5358B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132" y="1825392"/>
            <a:ext cx="426160" cy="4168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0EE9393-3B4E-4C63-905A-A037FC8E6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247" y="3673593"/>
            <a:ext cx="277930" cy="4539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1132E55-24B5-F2C9-4AB7-2283F6781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132" y="4648647"/>
            <a:ext cx="426160" cy="3705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047DEDC-9C3B-F65B-798D-00FDEB0DD2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2028" y="2768021"/>
            <a:ext cx="398368" cy="398365"/>
          </a:xfrm>
          <a:prstGeom prst="rect">
            <a:avLst/>
          </a:prstGeom>
        </p:spPr>
      </p:pic>
      <p:sp>
        <p:nvSpPr>
          <p:cNvPr id="7" name="object 21">
            <a:extLst>
              <a:ext uri="{FF2B5EF4-FFF2-40B4-BE49-F238E27FC236}">
                <a16:creationId xmlns:a16="http://schemas.microsoft.com/office/drawing/2014/main" id="{EF5B2ABB-BEBC-51D7-2B64-4A3B4D8941FA}"/>
              </a:ext>
            </a:extLst>
          </p:cNvPr>
          <p:cNvSpPr txBox="1"/>
          <p:nvPr/>
        </p:nvSpPr>
        <p:spPr>
          <a:xfrm>
            <a:off x="1205814" y="5636887"/>
            <a:ext cx="3525631" cy="260827"/>
          </a:xfrm>
          <a:prstGeom prst="rect">
            <a:avLst/>
          </a:prstGeom>
        </p:spPr>
        <p:txBody>
          <a:bodyPr vert="horz" wrap="square" lIns="0" tIns="21830" rIns="0" bIns="0" rtlCol="0" anchor="ctr" anchorCtr="0">
            <a:spAutoFit/>
          </a:bodyPr>
          <a:lstStyle/>
          <a:p>
            <a:pPr marL="7701" marR="3081">
              <a:lnSpc>
                <a:spcPct val="120000"/>
              </a:lnSpc>
              <a:spcBef>
                <a:spcPts val="218"/>
              </a:spcBef>
            </a:pPr>
            <a:r>
              <a:rPr lang="en-US" sz="1400" spc="-6">
                <a:solidFill>
                  <a:srgbClr val="27303E"/>
                </a:solidFill>
                <a:ea typeface="Roboto Light" panose="02000000000000000000" pitchFamily="2" charset="0"/>
              </a:rPr>
              <a:t>Inconsistency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FB5C914-27A4-084A-E866-E0E0300027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114" y="5617379"/>
            <a:ext cx="329826" cy="299842"/>
          </a:xfrm>
          <a:prstGeom prst="rect">
            <a:avLst/>
          </a:prstGeom>
        </p:spPr>
      </p:pic>
      <p:pic>
        <p:nvPicPr>
          <p:cNvPr id="23" name="Picture Placeholder 22" descr="A luggage cart in a building&#10;&#10;Description automatically generated with medium confidence">
            <a:extLst>
              <a:ext uri="{FF2B5EF4-FFF2-40B4-BE49-F238E27FC236}">
                <a16:creationId xmlns:a16="http://schemas.microsoft.com/office/drawing/2014/main" id="{0BFD3F21-0CC6-A77C-4158-DE0801BB39F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02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439E5497-DF07-4C1F-C8A1-1A69B7F3BB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5138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9E5497-DF07-4C1F-C8A1-1A69B7F3BB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3034CC2F-EAB5-F949-73B1-8A5CE4D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/>
              <a:t>SC25: </a:t>
            </a:r>
            <a:r>
              <a:rPr lang="en-DK"/>
              <a:t>T</a:t>
            </a:r>
            <a:r>
              <a:rPr lang="en-GB"/>
              <a:t>he solution to your everyday constraints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88B56-436B-F95A-BD4A-32B417FD1D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EE511-A56A-8F2A-63EB-755DB0D93A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5AAEF00-F372-AA33-2957-9CBAB8AB3552}"/>
              </a:ext>
            </a:extLst>
          </p:cNvPr>
          <p:cNvSpPr txBox="1">
            <a:spLocks/>
          </p:cNvSpPr>
          <p:nvPr/>
        </p:nvSpPr>
        <p:spPr>
          <a:xfrm>
            <a:off x="3362446" y="1529985"/>
            <a:ext cx="2586038" cy="4499108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22960" rIns="219456" bIns="21600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3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266700" algn="l"/>
              </a:tabLst>
            </a:pPr>
            <a:r>
              <a:rPr lang="en-US" sz="1300" dirty="0">
                <a:latin typeface="+mj-lt"/>
              </a:rPr>
              <a:t>2.	People and safety</a:t>
            </a:r>
            <a:br>
              <a:rPr lang="en-US" sz="1300" dirty="0">
                <a:latin typeface="+mj-lt"/>
              </a:rPr>
            </a:br>
            <a:endParaRPr lang="en-US" sz="13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/>
              <a:t>Cleaning at the highest safety standards with state-of-the-art autonomous technology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0A3B68-3644-6AC7-D206-56A8715A8FC4}"/>
              </a:ext>
            </a:extLst>
          </p:cNvPr>
          <p:cNvSpPr/>
          <p:nvPr/>
        </p:nvSpPr>
        <p:spPr>
          <a:xfrm>
            <a:off x="3358542" y="1529985"/>
            <a:ext cx="2593845" cy="20405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665630C-D895-6267-37F9-6F7CDA0304C9}"/>
              </a:ext>
            </a:extLst>
          </p:cNvPr>
          <p:cNvSpPr txBox="1">
            <a:spLocks/>
          </p:cNvSpPr>
          <p:nvPr/>
        </p:nvSpPr>
        <p:spPr>
          <a:xfrm>
            <a:off x="6249369" y="1529984"/>
            <a:ext cx="2586038" cy="4499108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22960" rIns="219456" bIns="21600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3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266700" algn="l"/>
              </a:tabLst>
            </a:pPr>
            <a:r>
              <a:rPr lang="en-US" sz="1300" spc="-20" dirty="0">
                <a:latin typeface="+mj-lt"/>
              </a:rPr>
              <a:t>3.	</a:t>
            </a:r>
            <a:r>
              <a:rPr lang="en-US" sz="1300" spc="-20" dirty="0" err="1">
                <a:latin typeface="+mj-lt"/>
              </a:rPr>
              <a:t>Maximise</a:t>
            </a:r>
            <a:r>
              <a:rPr lang="en-US" sz="1300" spc="-20" dirty="0">
                <a:latin typeface="+mj-lt"/>
              </a:rPr>
              <a:t> your 	productivity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dirty="0"/>
              <a:t>A productive colleague for the daily cleaning. </a:t>
            </a:r>
            <a:r>
              <a:rPr lang="en-US" sz="1300" dirty="0" err="1"/>
              <a:t>Reorganise</a:t>
            </a:r>
            <a:r>
              <a:rPr lang="en-US" sz="1300" dirty="0"/>
              <a:t> your </a:t>
            </a:r>
            <a:r>
              <a:rPr lang="en-US" sz="1300" dirty="0" err="1"/>
              <a:t>labour</a:t>
            </a:r>
            <a:r>
              <a:rPr lang="en-US" sz="1300" dirty="0"/>
              <a:t> on what matters the most helping you to save on costs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58534-B547-98DA-4732-374994CCDA35}"/>
              </a:ext>
            </a:extLst>
          </p:cNvPr>
          <p:cNvSpPr/>
          <p:nvPr/>
        </p:nvSpPr>
        <p:spPr>
          <a:xfrm>
            <a:off x="6241562" y="1529985"/>
            <a:ext cx="2593845" cy="20405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F8E15262-4ECE-CD40-C476-1F419AA20544}"/>
              </a:ext>
            </a:extLst>
          </p:cNvPr>
          <p:cNvSpPr txBox="1">
            <a:spLocks/>
          </p:cNvSpPr>
          <p:nvPr/>
        </p:nvSpPr>
        <p:spPr>
          <a:xfrm>
            <a:off x="9128489" y="1529985"/>
            <a:ext cx="2586038" cy="4499108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22960" rIns="219456" bIns="21600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3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en-US" sz="1300" dirty="0">
                <a:latin typeface="+mj-lt"/>
              </a:rPr>
              <a:t>4.	Unparalleled ease </a:t>
            </a:r>
            <a:br>
              <a:rPr lang="en-US" sz="1300" dirty="0">
                <a:latin typeface="+mj-lt"/>
              </a:rPr>
            </a:br>
            <a:r>
              <a:rPr lang="en-US" sz="1300" dirty="0">
                <a:latin typeface="+mj-lt"/>
              </a:rPr>
              <a:t>	of use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dirty="0"/>
              <a:t>Multiple intuitive operation modes for all the cleaning needs at the highest safety standards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9AADAF-1E1B-5F92-3841-654793C2411E}"/>
              </a:ext>
            </a:extLst>
          </p:cNvPr>
          <p:cNvSpPr/>
          <p:nvPr/>
        </p:nvSpPr>
        <p:spPr>
          <a:xfrm>
            <a:off x="9124585" y="1529985"/>
            <a:ext cx="2586038" cy="20405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50B529CD-D602-BE74-6A89-360587CBD157}"/>
              </a:ext>
            </a:extLst>
          </p:cNvPr>
          <p:cNvSpPr txBox="1">
            <a:spLocks/>
          </p:cNvSpPr>
          <p:nvPr/>
        </p:nvSpPr>
        <p:spPr>
          <a:xfrm>
            <a:off x="479425" y="1529985"/>
            <a:ext cx="2586038" cy="4499108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22960" rIns="219456" bIns="21600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3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en-US" sz="1300" dirty="0">
                <a:latin typeface="+mj-lt"/>
              </a:rPr>
              <a:t>1.	Consistency and 	reliability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dirty="0"/>
              <a:t>Consistency and precise performance every time helping to increase hygiene and the presentation of your environments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E857FA-47B6-BCDC-F25B-7093758A4AE9}"/>
              </a:ext>
            </a:extLst>
          </p:cNvPr>
          <p:cNvSpPr/>
          <p:nvPr/>
        </p:nvSpPr>
        <p:spPr>
          <a:xfrm>
            <a:off x="475520" y="1529985"/>
            <a:ext cx="2593846" cy="20405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D17F43-A1DC-5FAF-4F1F-84058C56D4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56"/>
          <a:stretch/>
        </p:blipFill>
        <p:spPr>
          <a:xfrm>
            <a:off x="9094203" y="1529984"/>
            <a:ext cx="2616420" cy="20405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D146BC-8552-9DBB-81DB-67B32CF3A8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1563" y="1529985"/>
            <a:ext cx="2593844" cy="20405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265087-6F01-78AC-38FB-C0E86BCDE7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53" y="1810693"/>
            <a:ext cx="2359464" cy="17598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FF06E8A-5CDE-339D-017A-920FA2A7C3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9" y="1574800"/>
            <a:ext cx="2290718" cy="19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06B13FC3-B1B1-F91F-7232-F0072A12E6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3235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6B13FC3-B1B1-F91F-7232-F0072A12E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E39F1B77-7028-6C9B-285D-A323A1D1B8E7}"/>
              </a:ext>
            </a:extLst>
          </p:cNvPr>
          <p:cNvSpPr txBox="1">
            <a:spLocks/>
          </p:cNvSpPr>
          <p:nvPr/>
        </p:nvSpPr>
        <p:spPr>
          <a:xfrm>
            <a:off x="479425" y="1412875"/>
            <a:ext cx="3557016" cy="4860925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9456" tIns="1920240" rIns="216000" bIns="45720" anchor="t"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900" dirty="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900" dirty="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accent3"/>
                </a:solidFill>
                <a:latin typeface="+mj-lt"/>
              </a:rPr>
              <a:t>Nilfisk cleaning performance</a:t>
            </a:r>
            <a:endParaRPr lang="en-US" sz="1300" dirty="0">
              <a:solidFill>
                <a:schemeClr val="accent3"/>
              </a:solidFill>
              <a:latin typeface="+mj-lt"/>
              <a:ea typeface="Roboto Bold"/>
              <a:cs typeface="Roboto Bold"/>
            </a:endParaRPr>
          </a:p>
          <a:p>
            <a:pPr marL="217805" marR="2540" indent="-217805">
              <a:lnSpc>
                <a:spcPct val="120000"/>
              </a:lnSpc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sz="1300" dirty="0">
                <a:solidFill>
                  <a:srgbClr val="27303E"/>
                </a:solidFill>
                <a:ea typeface="Roboto Light"/>
              </a:rPr>
              <a:t>Outstanding scrubbing and drying performance with a standard polypropylene cylindrical brush for light sweeping technology which picks up even the small debris  </a:t>
            </a:r>
            <a:endParaRPr lang="en-US" sz="1300" dirty="0">
              <a:solidFill>
                <a:srgbClr val="27303E"/>
              </a:solidFill>
              <a:ea typeface="Roboto Light"/>
              <a:cs typeface="Roboto Light"/>
            </a:endParaRPr>
          </a:p>
          <a:p>
            <a:pPr marL="217805" marR="2540" indent="-217805">
              <a:lnSpc>
                <a:spcPct val="120000"/>
              </a:lnSpc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sz="1300" dirty="0">
                <a:solidFill>
                  <a:srgbClr val="27303E"/>
                </a:solidFill>
                <a:ea typeface="Roboto Light"/>
              </a:rPr>
              <a:t>Detergent dosing system, which tackles even the dirtier areas and elevates the machines’ cleaning performance</a:t>
            </a:r>
            <a:endParaRPr lang="en-US" sz="1300" dirty="0">
              <a:solidFill>
                <a:srgbClr val="27303E"/>
              </a:solidFill>
              <a:ea typeface="Roboto Light"/>
              <a:cs typeface="Roboto Light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790B868-A185-13BC-415F-B27449242770}"/>
              </a:ext>
            </a:extLst>
          </p:cNvPr>
          <p:cNvSpPr txBox="1">
            <a:spLocks/>
          </p:cNvSpPr>
          <p:nvPr/>
        </p:nvSpPr>
        <p:spPr>
          <a:xfrm>
            <a:off x="4319655" y="1412875"/>
            <a:ext cx="3557016" cy="4860925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9456" tIns="1920240" rIns="216000"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900" dirty="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900" dirty="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accent3"/>
                </a:solidFill>
                <a:latin typeface="+mj-lt"/>
              </a:rPr>
              <a:t>Autonomous technology</a:t>
            </a:r>
          </a:p>
          <a:p>
            <a:pPr marL="218304" marR="3081" indent="-218304">
              <a:lnSpc>
                <a:spcPct val="120000"/>
              </a:lnSpc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sz="1300" dirty="0">
                <a:solidFill>
                  <a:srgbClr val="27303E"/>
                </a:solidFill>
                <a:ea typeface="Roboto Light" panose="02000000000000000000" pitchFamily="2" charset="0"/>
              </a:rPr>
              <a:t>State of the art autonomous technology guaranteeing close to 100% coverage of the cleaning plan with the same performance every day</a:t>
            </a:r>
          </a:p>
          <a:p>
            <a:pPr marL="218304" marR="3081" indent="-218304">
              <a:lnSpc>
                <a:spcPct val="120000"/>
              </a:lnSpc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sz="1300" dirty="0">
                <a:solidFill>
                  <a:srgbClr val="27303E"/>
                </a:solidFill>
                <a:ea typeface="Roboto Light" panose="02000000000000000000" pitchFamily="2" charset="0"/>
              </a:rPr>
              <a:t>Proof of cleaning through the cleaning reports via mobile and web app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EBCB70C-03B3-D002-69AF-D54779344C74}"/>
              </a:ext>
            </a:extLst>
          </p:cNvPr>
          <p:cNvSpPr txBox="1">
            <a:spLocks/>
          </p:cNvSpPr>
          <p:nvPr/>
        </p:nvSpPr>
        <p:spPr>
          <a:xfrm>
            <a:off x="8151448" y="1412875"/>
            <a:ext cx="3559175" cy="4860925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9456" tIns="1920240" rIns="216000"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900" dirty="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900" dirty="0">
              <a:solidFill>
                <a:schemeClr val="accent3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dirty="0">
                <a:solidFill>
                  <a:schemeClr val="accent3"/>
                </a:solidFill>
                <a:latin typeface="+mj-lt"/>
              </a:rPr>
              <a:t>Compact design</a:t>
            </a:r>
          </a:p>
          <a:p>
            <a:pPr marL="218304" marR="3081" indent="-218304">
              <a:lnSpc>
                <a:spcPct val="120000"/>
              </a:lnSpc>
              <a:spcBef>
                <a:spcPts val="364"/>
              </a:spcBef>
              <a:spcAft>
                <a:spcPts val="600"/>
              </a:spcAft>
              <a:buFontTx/>
              <a:buChar char="•"/>
              <a:tabLst>
                <a:tab pos="121680" algn="l"/>
              </a:tabLst>
            </a:pPr>
            <a:r>
              <a:rPr lang="en-US" sz="1300" dirty="0">
                <a:solidFill>
                  <a:srgbClr val="27303E"/>
                </a:solidFill>
                <a:ea typeface="Roboto Light" panose="02000000000000000000" pitchFamily="2" charset="0"/>
              </a:rPr>
              <a:t>Get high productivity by filling and covering even tighter areas in less time with a zero-degree turn ability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FDEE95-5078-459C-D5AC-A3CEC8E5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1. Consistency and reliability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AA4BF-6453-D339-10DA-8EFE43E963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594C-E743-5FF0-3A90-92EB4060E2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7EFE74-C813-B6B9-A044-E63B7229EB3E}"/>
              </a:ext>
            </a:extLst>
          </p:cNvPr>
          <p:cNvSpPr/>
          <p:nvPr/>
        </p:nvSpPr>
        <p:spPr>
          <a:xfrm>
            <a:off x="4319655" y="1412875"/>
            <a:ext cx="3566160" cy="22311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F68B1-43B1-2B77-A33E-5D8CD00767CE}"/>
              </a:ext>
            </a:extLst>
          </p:cNvPr>
          <p:cNvSpPr/>
          <p:nvPr/>
        </p:nvSpPr>
        <p:spPr>
          <a:xfrm>
            <a:off x="8147955" y="1412875"/>
            <a:ext cx="3566160" cy="22311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2CD6F-AFF4-6F95-3AAB-88123389CD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74" y="1499740"/>
            <a:ext cx="2525600" cy="21309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23F3B9-89F7-FF55-95CC-2624931CB92B}"/>
              </a:ext>
            </a:extLst>
          </p:cNvPr>
          <p:cNvSpPr/>
          <p:nvPr/>
        </p:nvSpPr>
        <p:spPr>
          <a:xfrm>
            <a:off x="474853" y="1412875"/>
            <a:ext cx="3566160" cy="22311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9" name="Google Shape;1223;p114">
            <a:extLst>
              <a:ext uri="{FF2B5EF4-FFF2-40B4-BE49-F238E27FC236}">
                <a16:creationId xmlns:a16="http://schemas.microsoft.com/office/drawing/2014/main" id="{625DCA04-7BBB-F833-F34F-1BEE22DBF954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0" b="88288" l="9653" r="90594">
                        <a14:foregroundMark x1="90594" y1="52252" x2="90594" y2="52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180" y="2331991"/>
            <a:ext cx="934113" cy="33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797;p72">
            <a:extLst>
              <a:ext uri="{FF2B5EF4-FFF2-40B4-BE49-F238E27FC236}">
                <a16:creationId xmlns:a16="http://schemas.microsoft.com/office/drawing/2014/main" id="{B3035D59-BF52-120F-9D67-1811A1C33CF7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9270" y="1588277"/>
            <a:ext cx="2083530" cy="20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797;p72">
            <a:extLst>
              <a:ext uri="{FF2B5EF4-FFF2-40B4-BE49-F238E27FC236}">
                <a16:creationId xmlns:a16="http://schemas.microsoft.com/office/drawing/2014/main" id="{6EE01490-2CBD-CCDF-B1F3-1F0169ED2EE9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359" y="1588277"/>
            <a:ext cx="2083530" cy="200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6F5CE0-FFF4-E84C-F94F-5DE50A1980C6}"/>
              </a:ext>
            </a:extLst>
          </p:cNvPr>
          <p:cNvCxnSpPr/>
          <p:nvPr/>
        </p:nvCxnSpPr>
        <p:spPr>
          <a:xfrm>
            <a:off x="8988552" y="1599495"/>
            <a:ext cx="0" cy="185789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470D4A-A54F-A71E-9AFD-2FF99A114CF4}"/>
              </a:ext>
            </a:extLst>
          </p:cNvPr>
          <p:cNvCxnSpPr/>
          <p:nvPr/>
        </p:nvCxnSpPr>
        <p:spPr>
          <a:xfrm>
            <a:off x="10972800" y="1599495"/>
            <a:ext cx="0" cy="185789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3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A9F67A9-9A09-AF4C-95B9-5BAC40B49F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9824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9F67A9-9A09-AF4C-95B9-5BAC40B49F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F0159-527F-2AD4-8C99-322544686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412875"/>
            <a:ext cx="5281295" cy="4870450"/>
          </a:xfrm>
        </p:spPr>
        <p:txBody>
          <a:bodyPr/>
          <a:lstStyle/>
          <a:p>
            <a:pPr marL="217805" marR="2540" indent="-217805">
              <a:lnSpc>
                <a:spcPct val="120000"/>
              </a:lnSpc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dirty="0">
                <a:solidFill>
                  <a:srgbClr val="27303E"/>
                </a:solidFill>
                <a:ea typeface="Roboto Light" panose="02000000000000000000" pitchFamily="2" charset="0"/>
              </a:rPr>
              <a:t>One of the only 3rd party certified safe autonomous cleaning machine on the market</a:t>
            </a:r>
            <a:endParaRPr lang="en-US"/>
          </a:p>
          <a:p>
            <a:pPr marL="217805" marR="2540" indent="-217805">
              <a:lnSpc>
                <a:spcPct val="120000"/>
              </a:lnSpc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dirty="0">
                <a:solidFill>
                  <a:srgbClr val="27303E"/>
                </a:solidFill>
                <a:ea typeface="Roboto Light"/>
              </a:rPr>
              <a:t>Nilfisk SC25 bears the </a:t>
            </a:r>
            <a:r>
              <a:rPr lang="en-US" dirty="0" err="1">
                <a:solidFill>
                  <a:srgbClr val="27303E"/>
                </a:solidFill>
                <a:ea typeface="Roboto Light"/>
              </a:rPr>
              <a:t>cETLus</a:t>
            </a:r>
            <a:r>
              <a:rPr lang="en-US" dirty="0">
                <a:solidFill>
                  <a:srgbClr val="27303E"/>
                </a:solidFill>
                <a:ea typeface="Roboto Light"/>
              </a:rPr>
              <a:t> mark and has been 3rd party certified against the CSA/ANSI C22.2 No. 336-17 robotic safety standard by Intertek</a:t>
            </a:r>
            <a:endParaRPr lang="en-US" dirty="0">
              <a:solidFill>
                <a:srgbClr val="27303E"/>
              </a:solidFill>
              <a:ea typeface="Roboto Light"/>
              <a:cs typeface="Roboto Light"/>
            </a:endParaRPr>
          </a:p>
          <a:p>
            <a:pPr marL="217805" marR="2540" indent="-217805">
              <a:lnSpc>
                <a:spcPct val="120000"/>
              </a:lnSpc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dirty="0">
                <a:solidFill>
                  <a:srgbClr val="27303E"/>
                </a:solidFill>
                <a:ea typeface="Roboto Light"/>
              </a:rPr>
              <a:t>Only independent and </a:t>
            </a:r>
            <a:r>
              <a:rPr lang="en-US" dirty="0" err="1">
                <a:solidFill>
                  <a:srgbClr val="27303E"/>
                </a:solidFill>
                <a:ea typeface="Roboto Light"/>
              </a:rPr>
              <a:t>recognised</a:t>
            </a:r>
            <a:r>
              <a:rPr lang="en-US" dirty="0">
                <a:solidFill>
                  <a:srgbClr val="27303E"/>
                </a:solidFill>
                <a:ea typeface="Roboto Light"/>
              </a:rPr>
              <a:t> test laboratories can certify products against industry standards</a:t>
            </a:r>
            <a:endParaRPr lang="en-US" dirty="0">
              <a:solidFill>
                <a:srgbClr val="27303E"/>
              </a:solidFill>
              <a:ea typeface="Roboto Light"/>
              <a:cs typeface="Roboto Light"/>
            </a:endParaRPr>
          </a:p>
          <a:p>
            <a:pPr marL="217805" marR="2540" indent="-217805">
              <a:lnSpc>
                <a:spcPct val="120000"/>
              </a:lnSpc>
              <a:spcBef>
                <a:spcPts val="364"/>
              </a:spcBef>
              <a:buFontTx/>
              <a:buChar char="•"/>
              <a:tabLst>
                <a:tab pos="121680" algn="l"/>
              </a:tabLst>
            </a:pPr>
            <a:r>
              <a:rPr lang="en-US" dirty="0">
                <a:solidFill>
                  <a:srgbClr val="27303E"/>
                </a:solidFill>
                <a:ea typeface="Roboto Light"/>
              </a:rPr>
              <a:t>Intelligent programming allows the machine to carefully operate around people during open hours</a:t>
            </a:r>
            <a:endParaRPr lang="en-US" dirty="0">
              <a:solidFill>
                <a:srgbClr val="27303E"/>
              </a:solidFill>
              <a:ea typeface="Roboto Light"/>
              <a:cs typeface="Roboto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D9B06-436B-15D8-52FA-51312C0772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0BD69-4C84-317D-F05B-F58862A0B33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F1B7544-DCD7-B0F3-7911-7B679AA3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388013"/>
          </a:xfrm>
        </p:spPr>
        <p:txBody>
          <a:bodyPr vert="horz"/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2. People and safety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80E335-4D9C-63BC-18B0-C427976C4D35}"/>
              </a:ext>
            </a:extLst>
          </p:cNvPr>
          <p:cNvSpPr/>
          <p:nvPr/>
        </p:nvSpPr>
        <p:spPr>
          <a:xfrm>
            <a:off x="6200774" y="0"/>
            <a:ext cx="5991225" cy="6283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7" name="Picture 6" descr="A black robot with blue lights&#10;&#10;Description automatically generated">
            <a:extLst>
              <a:ext uri="{FF2B5EF4-FFF2-40B4-BE49-F238E27FC236}">
                <a16:creationId xmlns:a16="http://schemas.microsoft.com/office/drawing/2014/main" id="{B4F3FD75-0B9E-D2FA-796A-A659FED513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1" b="97015" l="9977" r="90023">
                        <a14:foregroundMark x1="37089" y1="8152" x2="60094" y2="7577"/>
                        <a14:foregroundMark x1="60094" y1="7577" x2="76408" y2="7692"/>
                        <a14:foregroundMark x1="76408" y1="7692" x2="53286" y2="2641"/>
                        <a14:foregroundMark x1="43075" y1="2870" x2="43075" y2="2870"/>
                        <a14:foregroundMark x1="90023" y1="16073" x2="90023" y2="16073"/>
                        <a14:foregroundMark x1="23357" y1="88863" x2="23357" y2="88863"/>
                        <a14:foregroundMark x1="20892" y1="87026" x2="52934" y2="90700"/>
                        <a14:foregroundMark x1="52934" y1="90700" x2="65962" y2="96900"/>
                        <a14:foregroundMark x1="65962" y1="96900" x2="64671" y2="95408"/>
                        <a14:foregroundMark x1="69953" y1="96670" x2="69953" y2="96670"/>
                        <a14:foregroundMark x1="68192" y1="97015" x2="68192" y2="97015"/>
                        <a14:foregroundMark x1="23826" y1="89782" x2="23826" y2="89782"/>
                        <a14:foregroundMark x1="42371" y1="85878" x2="42371" y2="85878"/>
                        <a14:foregroundMark x1="41667" y1="84501" x2="42958" y2="83008"/>
                        <a14:foregroundMark x1="88850" y1="75775" x2="89085" y2="81860"/>
                        <a14:foregroundMark x1="90023" y1="81401" x2="90023" y2="81401"/>
                        <a14:foregroundMark x1="25704" y1="89782" x2="25704" y2="89782"/>
                        <a14:foregroundMark x1="27347" y1="89667" x2="27347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34" r="-8234"/>
          <a:stretch/>
        </p:blipFill>
        <p:spPr>
          <a:xfrm>
            <a:off x="6303102" y="1009317"/>
            <a:ext cx="5210306" cy="4573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hidden="1" id="7" name="think-cell data - do not delete">
            <a:extLst>
              <a:ext uri="{FF2B5EF4-FFF2-40B4-BE49-F238E27FC236}">
                <a16:creationId xmlns:a16="http://schemas.microsoft.com/office/drawing/2014/main" id="{68D253D8-8FE4-C52B-612F-4F2884AB37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8375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416" imgW="416" name="think-cell Slide" progId="TCLayout.ActiveDocument.1" r:id="rId3">
                  <p:embed/>
                </p:oleObj>
              </mc:Choice>
              <mc:Fallback>
                <p:oleObj imgH="416" imgW="416" name="think-cell Slide" progId="TCLayout.ActiveDocument.1" r:id="rId3">
                  <p:embed/>
                  <p:pic>
                    <p:nvPicPr>
                      <p:cNvPr hidden="1" id="7" name="think-cell data - do not delete">
                        <a:extLst>
                          <a:ext uri="{FF2B5EF4-FFF2-40B4-BE49-F238E27FC236}">
                            <a16:creationId xmlns:a16="http://schemas.microsoft.com/office/drawing/2014/main" id="{68D253D8-8FE4-C52B-612F-4F2884AB3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E39F1B77-7028-6C9B-285D-A323A1D1B8E7}"/>
              </a:ext>
            </a:extLst>
          </p:cNvPr>
          <p:cNvSpPr txBox="1">
            <a:spLocks/>
          </p:cNvSpPr>
          <p:nvPr/>
        </p:nvSpPr>
        <p:spPr>
          <a:xfrm>
            <a:off x="479425" y="1412875"/>
            <a:ext cx="3557016" cy="4860925"/>
          </a:xfrm>
          <a:prstGeom prst="rect">
            <a:avLst/>
          </a:prstGeo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anchor="t" bIns="45720" lIns="219456" rIns="216000" tIns="1920240"/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dirty="0"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dirty="0"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dirty="0" lang="en-US">
                <a:solidFill>
                  <a:schemeClr val="accent3"/>
                </a:solidFill>
                <a:latin typeface="+mj-lt"/>
              </a:rPr>
              <a:t>Cleaning schedules</a:t>
            </a:r>
          </a:p>
          <a:p>
            <a:pPr indent="-217805" marL="217805" marR="2540">
              <a:lnSpc>
                <a:spcPct val="120000"/>
              </a:lnSpc>
              <a:spcBef>
                <a:spcPts val="364"/>
              </a:spcBef>
              <a:buFontTx/>
              <a:buChar char="•"/>
              <a:tabLst>
                <a:tab algn="l" pos="121680"/>
              </a:tabLst>
            </a:pPr>
            <a:r>
              <a:rPr dirty="0" lang="en-US">
                <a:solidFill>
                  <a:srgbClr val="27303E"/>
                </a:solidFill>
                <a:ea typeface="Roboto Light"/>
              </a:rPr>
              <a:t>Schedule cleaning plans on the machine’s UI to enable an </a:t>
            </a:r>
            <a:r>
              <a:rPr dirty="0" lang="en-US">
                <a:solidFill>
                  <a:srgbClr val="27303E"/>
                </a:solidFill>
                <a:latin typeface="+mj-lt"/>
                <a:ea typeface="Roboto Light"/>
              </a:rPr>
              <a:t>automatic start of the cleaning operations</a:t>
            </a:r>
            <a:endParaRPr dirty="0" lang="en-US">
              <a:solidFill>
                <a:srgbClr val="27303E"/>
              </a:solidFill>
              <a:latin typeface="Roboto Bold"/>
              <a:ea typeface="Roboto Light"/>
              <a:cs typeface="Roboto Bold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790B868-A185-13BC-415F-B27449242770}"/>
              </a:ext>
            </a:extLst>
          </p:cNvPr>
          <p:cNvSpPr txBox="1">
            <a:spLocks/>
          </p:cNvSpPr>
          <p:nvPr/>
        </p:nvSpPr>
        <p:spPr>
          <a:xfrm>
            <a:off x="4319655" y="1412875"/>
            <a:ext cx="3557016" cy="4860925"/>
          </a:xfrm>
          <a:prstGeom prst="rect">
            <a:avLst/>
          </a:prstGeo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lIns="219456" rIns="216000" tIns="1920240"/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dirty="0"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dirty="0"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dirty="0" lang="en-US">
                <a:solidFill>
                  <a:schemeClr val="accent3"/>
                </a:solidFill>
                <a:latin typeface="+mj-lt"/>
              </a:rPr>
              <a:t>Optional docking station</a:t>
            </a:r>
          </a:p>
          <a:p>
            <a:pPr indent="-218304" marL="218304" marR="3081">
              <a:lnSpc>
                <a:spcPct val="120000"/>
              </a:lnSpc>
              <a:spcBef>
                <a:spcPts val="364"/>
              </a:spcBef>
              <a:buFontTx/>
              <a:buChar char="•"/>
              <a:tabLst>
                <a:tab algn="l" pos="121680"/>
              </a:tabLst>
            </a:pPr>
            <a:r>
              <a:rPr dirty="0" lang="en-US">
                <a:solidFill>
                  <a:srgbClr val="27303E"/>
                </a:solidFill>
                <a:ea charset="0" panose="02000000000000000000" pitchFamily="2" typeface="Roboto Light"/>
              </a:rPr>
              <a:t>The docking station is charging, dumping dirty water and refilling with fresh water automatically, in order to </a:t>
            </a:r>
            <a:r>
              <a:rPr dirty="0" lang="en-US">
                <a:solidFill>
                  <a:srgbClr val="27303E"/>
                </a:solidFill>
                <a:latin typeface="+mj-lt"/>
                <a:ea charset="0" panose="02000000000000000000" pitchFamily="2" typeface="Roboto Light"/>
              </a:rPr>
              <a:t>fully </a:t>
            </a:r>
            <a:r>
              <a:rPr dirty="0" err="1" lang="en-US">
                <a:solidFill>
                  <a:srgbClr val="27303E"/>
                </a:solidFill>
                <a:latin typeface="+mj-lt"/>
                <a:ea charset="0" panose="02000000000000000000" pitchFamily="2" typeface="Roboto Light"/>
              </a:rPr>
              <a:t>automatise</a:t>
            </a:r>
            <a:r>
              <a:rPr dirty="0" lang="en-US">
                <a:solidFill>
                  <a:srgbClr val="27303E"/>
                </a:solidFill>
                <a:latin typeface="+mj-lt"/>
                <a:ea charset="0" panose="02000000000000000000" pitchFamily="2" typeface="Roboto Light"/>
              </a:rPr>
              <a:t> the cleaning operations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EBCB70C-03B3-D002-69AF-D54779344C74}"/>
              </a:ext>
            </a:extLst>
          </p:cNvPr>
          <p:cNvSpPr txBox="1">
            <a:spLocks/>
          </p:cNvSpPr>
          <p:nvPr/>
        </p:nvSpPr>
        <p:spPr>
          <a:xfrm>
            <a:off x="8151448" y="1412875"/>
            <a:ext cx="3559175" cy="4860925"/>
          </a:xfrm>
          <a:prstGeom prst="rect">
            <a:avLst/>
          </a:prstGeo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lIns="219456" rIns="216000" tIns="1920240"/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endParaRPr lang="en-US" sz="900">
              <a:solidFill>
                <a:schemeClr val="accent3"/>
              </a:solidFill>
              <a:latin typeface="+mj-lt"/>
            </a:endParaRPr>
          </a:p>
          <a:p>
            <a:pPr indent="0"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lang="en-US">
                <a:solidFill>
                  <a:schemeClr val="accent3"/>
                </a:solidFill>
                <a:latin typeface="+mj-lt"/>
              </a:rPr>
              <a:t>Compact design</a:t>
            </a:r>
          </a:p>
          <a:p>
            <a:pPr indent="-218304" marL="218304" marR="3081">
              <a:lnSpc>
                <a:spcPct val="120000"/>
              </a:lnSpc>
              <a:spcBef>
                <a:spcPts val="364"/>
              </a:spcBef>
              <a:spcAft>
                <a:spcPts val="600"/>
              </a:spcAft>
              <a:buFontTx/>
              <a:buChar char="•"/>
              <a:tabLst>
                <a:tab algn="l" pos="121680"/>
              </a:tabLst>
            </a:pPr>
            <a:r>
              <a:rPr lang="en-US">
                <a:solidFill>
                  <a:srgbClr val="27303E"/>
                </a:solidFill>
                <a:ea charset="0" panose="02000000000000000000" pitchFamily="2" typeface="Roboto Light"/>
              </a:rPr>
              <a:t>Get </a:t>
            </a:r>
            <a:r>
              <a:rPr lang="en-US">
                <a:solidFill>
                  <a:srgbClr val="27303E"/>
                </a:solidFill>
                <a:latin typeface="+mj-lt"/>
                <a:ea charset="0" panose="02000000000000000000" pitchFamily="2" typeface="Roboto Light"/>
              </a:rPr>
              <a:t>high productivity by filling and covering even tighter areas </a:t>
            </a:r>
            <a:r>
              <a:rPr lang="en-US">
                <a:solidFill>
                  <a:srgbClr val="27303E"/>
                </a:solidFill>
                <a:ea charset="0" panose="02000000000000000000" pitchFamily="2" typeface="Roboto Light"/>
              </a:rPr>
              <a:t>in less time with a </a:t>
            </a:r>
            <a:r>
              <a:rPr lang="en-US">
                <a:solidFill>
                  <a:srgbClr val="27303E"/>
                </a:solidFill>
                <a:latin typeface="+mj-lt"/>
                <a:ea charset="0" panose="02000000000000000000" pitchFamily="2" typeface="Roboto Light"/>
              </a:rPr>
              <a:t>zero-degree turnability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5E8E-8EBF-7820-0E16-EFA34970C5B2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FDEE95-5078-459C-D5AC-A3CEC8E5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dirty="0" lang="en-US"/>
              <a:t>3. </a:t>
            </a:r>
            <a:r>
              <a:rPr dirty="0" err="1" lang="en-US"/>
              <a:t>Maximised</a:t>
            </a:r>
            <a:r>
              <a:rPr dirty="0" lang="en-US"/>
              <a:t> efficiency and productivity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AA4BF-6453-D339-10DA-8EFE43E963FF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594C-E743-5FF0-3A90-92EB4060E299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7EFE74-C813-B6B9-A044-E63B7229EB3E}"/>
              </a:ext>
            </a:extLst>
          </p:cNvPr>
          <p:cNvSpPr/>
          <p:nvPr/>
        </p:nvSpPr>
        <p:spPr>
          <a:xfrm>
            <a:off x="4319655" y="1412875"/>
            <a:ext cx="3566160" cy="22311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F68B1-43B1-2B77-A33E-5D8CD00767CE}"/>
              </a:ext>
            </a:extLst>
          </p:cNvPr>
          <p:cNvSpPr/>
          <p:nvPr/>
        </p:nvSpPr>
        <p:spPr>
          <a:xfrm>
            <a:off x="8147955" y="1412875"/>
            <a:ext cx="3566160" cy="22311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1" name="Google Shape;1058;p97">
            <a:extLst>
              <a:ext uri="{FF2B5EF4-FFF2-40B4-BE49-F238E27FC236}">
                <a16:creationId xmlns:a16="http://schemas.microsoft.com/office/drawing/2014/main" id="{9D6A0B12-8F0A-6AC4-A7E4-C6C62CA0AD03}"/>
              </a:ext>
            </a:extLst>
          </p:cNvPr>
          <p:cNvPicPr preferRelativeResize="0">
            <a:picLocks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79"/>
          <a:stretch/>
        </p:blipFill>
        <p:spPr>
          <a:xfrm>
            <a:off x="479425" y="1412875"/>
            <a:ext cx="3559175" cy="223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32CD6F-AFF4-6F95-3AAB-88123389CDB1}"/>
              </a:ext>
            </a:extLst>
          </p:cNvPr>
          <p:cNvPicPr>
            <a:picLocks noChangeAspect="1"/>
          </p:cNvPicPr>
          <p:nvPr/>
        </p:nvPicPr>
        <p:blipFill>
          <a:blip cstate="screen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74" y="1499740"/>
            <a:ext cx="2525600" cy="213097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769644-A600-EB95-3CDF-AA8D4053A397}"/>
              </a:ext>
            </a:extLst>
          </p:cNvPr>
          <p:cNvCxnSpPr/>
          <p:nvPr/>
        </p:nvCxnSpPr>
        <p:spPr>
          <a:xfrm>
            <a:off x="8988552" y="1599495"/>
            <a:ext cx="0" cy="185789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FF0D3E-A212-54D2-94F9-587624B26562}"/>
              </a:ext>
            </a:extLst>
          </p:cNvPr>
          <p:cNvCxnSpPr/>
          <p:nvPr/>
        </p:nvCxnSpPr>
        <p:spPr>
          <a:xfrm>
            <a:off x="10972800" y="1599495"/>
            <a:ext cx="0" cy="185789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797;p72">
            <a:extLst>
              <a:ext uri="{FF2B5EF4-FFF2-40B4-BE49-F238E27FC236}">
                <a16:creationId xmlns:a16="http://schemas.microsoft.com/office/drawing/2014/main" id="{FF99E578-72CA-F6EC-9D63-81DC13F723BE}"/>
              </a:ext>
            </a:extLst>
          </p:cNvPr>
          <p:cNvPicPr preferRelativeResize="0"/>
          <p:nvPr/>
        </p:nvPicPr>
        <p:blipFill rotWithShape="1">
          <a:blip cstate="print"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9270" y="1588277"/>
            <a:ext cx="2083530" cy="200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2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ilfisk Toolbox_Standard_4-3">
  <a:themeElements>
    <a:clrScheme name="Nilfisk Color-theme">
      <a:dk1>
        <a:srgbClr val="28313F"/>
      </a:dk1>
      <a:lt1>
        <a:srgbClr val="FFFFFF"/>
      </a:lt1>
      <a:dk2>
        <a:srgbClr val="8997A4"/>
      </a:dk2>
      <a:lt2>
        <a:srgbClr val="B3BBC5"/>
      </a:lt2>
      <a:accent1>
        <a:srgbClr val="6194AA"/>
      </a:accent1>
      <a:accent2>
        <a:srgbClr val="2496BE"/>
      </a:accent2>
      <a:accent3>
        <a:srgbClr val="38AFD9"/>
      </a:accent3>
      <a:accent4>
        <a:srgbClr val="38A8B4"/>
      </a:accent4>
      <a:accent5>
        <a:srgbClr val="68C18B"/>
      </a:accent5>
      <a:accent6>
        <a:srgbClr val="F47358"/>
      </a:accent6>
      <a:hlink>
        <a:srgbClr val="38AFD9"/>
      </a:hlink>
      <a:folHlink>
        <a:srgbClr val="38AFD9"/>
      </a:folHlink>
    </a:clrScheme>
    <a:fontScheme name="Nilfisk">
      <a:majorFont>
        <a:latin typeface="Roboto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 sz="20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dated PowerPoint template 07-03-2022" id="{9E190E2A-A7A5-4E87-8010-778499B664C6}" vid="{A3FD54EC-67ED-411F-96C2-E7386872FA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102120-262f-4f6d-be7c-40f99fe7fb1e" xsi:nil="true"/>
    <lcf76f155ced4ddcb4097134ff3c332f xmlns="b7efd724-ec55-4578-ab7a-10f2c984af5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1FA70480891C48935BB403F91A8985" ma:contentTypeVersion="13" ma:contentTypeDescription="Create a new document." ma:contentTypeScope="" ma:versionID="b9812871a970d3979b68df8aaa426929">
  <xsd:schema xmlns:xsd="http://www.w3.org/2001/XMLSchema" xmlns:xs="http://www.w3.org/2001/XMLSchema" xmlns:p="http://schemas.microsoft.com/office/2006/metadata/properties" xmlns:ns2="b7efd724-ec55-4578-ab7a-10f2c984af51" xmlns:ns3="43102120-262f-4f6d-be7c-40f99fe7fb1e" targetNamespace="http://schemas.microsoft.com/office/2006/metadata/properties" ma:root="true" ma:fieldsID="fc0f6c1329cbedf8ef1996cf854676af" ns2:_="" ns3:_="">
    <xsd:import namespace="b7efd724-ec55-4578-ab7a-10f2c984af51"/>
    <xsd:import namespace="43102120-262f-4f6d-be7c-40f99fe7f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fd724-ec55-4578-ab7a-10f2c984a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4d3e637-ff8d-4400-8b4f-c20cae65d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02120-262f-4f6d-be7c-40f99fe7fb1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07ec5ed-f84e-4598-910f-e95687870f5f}" ma:internalName="TaxCatchAll" ma:showField="CatchAllData" ma:web="43102120-262f-4f6d-be7c-40f99fe7fb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35D97F-54F6-4139-90B1-4BC360E16E53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9a261087-ddb5-4fc3-ae00-ca27a6304815"/>
    <ds:schemaRef ds:uri="101d09d1-2fba-4d93-a45c-1211151ee786"/>
    <ds:schemaRef ds:uri="http://purl.org/dc/terms/"/>
    <ds:schemaRef ds:uri="43102120-262f-4f6d-be7c-40f99fe7fb1e"/>
    <ds:schemaRef ds:uri="b7efd724-ec55-4578-ab7a-10f2c984af51"/>
  </ds:schemaRefs>
</ds:datastoreItem>
</file>

<file path=customXml/itemProps2.xml><?xml version="1.0" encoding="utf-8"?>
<ds:datastoreItem xmlns:ds="http://schemas.openxmlformats.org/officeDocument/2006/customXml" ds:itemID="{08D9CF25-2968-4E35-9D7F-AFFFC6CD9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C61B8-22B0-4D7D-825E-D5AEE27585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fd724-ec55-4578-ab7a-10f2c984af51"/>
    <ds:schemaRef ds:uri="43102120-262f-4f6d-be7c-40f99fe7fb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Nilfisk PTT template</Template>
  <TotalTime>258</TotalTime>
  <Words>1913</Words>
  <Application>Microsoft Office PowerPoint</Application>
  <PresentationFormat>Widescreen</PresentationFormat>
  <Paragraphs>472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Nilfisk Toolbox_Standard_4-3</vt:lpstr>
      <vt:lpstr>Introducing SC25</vt:lpstr>
      <vt:lpstr>Agenda</vt:lpstr>
      <vt:lpstr>1</vt:lpstr>
      <vt:lpstr>The future of clean: Robotics</vt:lpstr>
      <vt:lpstr>Maintaining high standards of cleanliness: daily obstacles</vt:lpstr>
      <vt:lpstr>SC25: The solution to your everyday constraints</vt:lpstr>
      <vt:lpstr>1. Consistency and reliability</vt:lpstr>
      <vt:lpstr>2. People and safety</vt:lpstr>
      <vt:lpstr>3. Maximised efficiency and productivity</vt:lpstr>
      <vt:lpstr>4. Unparalleled ease of use</vt:lpstr>
      <vt:lpstr>Ease of use and versatility</vt:lpstr>
      <vt:lpstr>Ease of use and versatility</vt:lpstr>
      <vt:lpstr>2</vt:lpstr>
      <vt:lpstr>Primary application &amp; use</vt:lpstr>
      <vt:lpstr>Target applications</vt:lpstr>
      <vt:lpstr>3</vt:lpstr>
      <vt:lpstr>SC25</vt:lpstr>
      <vt:lpstr>SC25</vt:lpstr>
      <vt:lpstr>Key features &amp; benefits</vt:lpstr>
      <vt:lpstr>Accessories</vt:lpstr>
      <vt:lpstr>SC25</vt:lpstr>
      <vt:lpstr>4</vt:lpstr>
      <vt:lpstr>R3 vs SC25</vt:lpstr>
      <vt:lpstr>5</vt:lpstr>
      <vt:lpstr>Improve your ROI </vt:lpstr>
      <vt:lpstr>6</vt:lpstr>
      <vt:lpstr>Reporting validates cleanliness and provides data so you can make actionable decisions</vt:lpstr>
      <vt:lpstr>7</vt:lpstr>
      <vt:lpstr>Next step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SC25 Introducing</dc:title>
  <dc:creator>TCC</dc:creator>
  <cp:lastModifiedBy>MS365-03 Inbold</cp:lastModifiedBy>
  <cp:revision>68</cp:revision>
  <dcterms:created xsi:type="dcterms:W3CDTF">2024-08-06T09:35:33Z</dcterms:created>
  <dcterms:modified xsi:type="dcterms:W3CDTF">2024-12-11T09:18:00Z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0x010100E71FA70480891C48935BB403F91A8985</vt:lpwstr>
  </property>
  <property fmtid="{D5CDD505-2E9C-101B-9397-08002B2CF9AE}" name="MSIP_Label_8af657d4-2045-4871-9872-e323e3545d60_ActionId" pid="3">
    <vt:lpwstr>dc55aacb-2282-478e-992e-416176343d0e</vt:lpwstr>
  </property>
  <property fmtid="{D5CDD505-2E9C-101B-9397-08002B2CF9AE}" name="MSIP_Label_8af657d4-2045-4871-9872-e323e3545d60_ContentBits" pid="4">
    <vt:lpwstr>0</vt:lpwstr>
  </property>
  <property fmtid="{D5CDD505-2E9C-101B-9397-08002B2CF9AE}" name="MSIP_Label_8af657d4-2045-4871-9872-e323e3545d60_Enabled" pid="5">
    <vt:lpwstr>true</vt:lpwstr>
  </property>
  <property fmtid="{D5CDD505-2E9C-101B-9397-08002B2CF9AE}" name="MSIP_Label_8af657d4-2045-4871-9872-e323e3545d60_Method" pid="6">
    <vt:lpwstr>Privileged</vt:lpwstr>
  </property>
  <property fmtid="{D5CDD505-2E9C-101B-9397-08002B2CF9AE}" name="MSIP_Label_8af657d4-2045-4871-9872-e323e3545d60_Name" pid="7">
    <vt:lpwstr>Open sublabel</vt:lpwstr>
  </property>
  <property fmtid="{D5CDD505-2E9C-101B-9397-08002B2CF9AE}" name="MSIP_Label_8af657d4-2045-4871-9872-e323e3545d60_SetDate" pid="8">
    <vt:lpwstr>2022-03-07T09:52:37Z</vt:lpwstr>
  </property>
  <property fmtid="{D5CDD505-2E9C-101B-9397-08002B2CF9AE}" name="MSIP_Label_8af657d4-2045-4871-9872-e323e3545d60_SiteId" pid="9">
    <vt:lpwstr>753c5d99-05be-4237-b4c5-fdb2e6b32ab2</vt:lpwstr>
  </property>
  <property fmtid="{D5CDD505-2E9C-101B-9397-08002B2CF9AE}" name="MediaServiceImageTags" pid="10">
    <vt:lpwstr/>
  </property>
  <property fmtid="{D5CDD505-2E9C-101B-9397-08002B2CF9AE}" name="NXPowerLiteLastOptimized" pid="11">
    <vt:lpwstr>2450663</vt:lpwstr>
  </property>
  <property fmtid="{D5CDD505-2E9C-101B-9397-08002B2CF9AE}" name="NXPowerLiteSettings" pid="12">
    <vt:lpwstr>F7000400038000</vt:lpwstr>
  </property>
  <property fmtid="{D5CDD505-2E9C-101B-9397-08002B2CF9AE}" name="NXPowerLiteVersion" pid="13">
    <vt:lpwstr>S10.3.1</vt:lpwstr>
  </property>
</Properties>
</file>